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8" r:id="rId2"/>
    <p:sldId id="257" r:id="rId3"/>
    <p:sldId id="267" r:id="rId4"/>
    <p:sldId id="269" r:id="rId5"/>
    <p:sldId id="268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66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5478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941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565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9356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6127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7225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9963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8417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5129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3782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883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0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683898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VY_32_INOVACE_08B_19_Malware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19. 6. 2013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pojmů týkajících se rozdělení </a:t>
            </a:r>
            <a:r>
              <a:rPr lang="cs-CZ" sz="1800" dirty="0" err="1" smtClean="0">
                <a:latin typeface="Calibri" pitchFamily="34" charset="0"/>
              </a:rPr>
              <a:t>malwaru</a:t>
            </a:r>
            <a:r>
              <a:rPr lang="cs-CZ" sz="1800" dirty="0" smtClean="0">
                <a:latin typeface="Calibri" pitchFamily="34" charset="0"/>
              </a:rPr>
              <a:t> na jednotlivé druhy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procvičování nových pojmů s využitím kvízu, kde si žáci volí otázku pomocí el. pera a mohou stejným způsobem provézt kontrolu správné odpovědi.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V </a:t>
            </a:r>
            <a:r>
              <a:rPr lang="cs-CZ" sz="1800" dirty="0">
                <a:latin typeface="Calibri" pitchFamily="34" charset="0"/>
              </a:rPr>
              <a:t>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16274"/>
          </a:xfrm>
        </p:spPr>
        <p:txBody>
          <a:bodyPr/>
          <a:lstStyle/>
          <a:p>
            <a:r>
              <a:rPr lang="cs-CZ" dirty="0" err="1" smtClean="0"/>
              <a:t>Malware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škodlivý program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cs-CZ" sz="3200" dirty="0" smtClean="0"/>
              <a:t>Důvody vytvoření</a:t>
            </a:r>
          </a:p>
          <a:p>
            <a:pPr lvl="1"/>
            <a:r>
              <a:rPr lang="cs-CZ" sz="2400" dirty="0" smtClean="0"/>
              <a:t>Kontrola nad cizím počítačem</a:t>
            </a:r>
          </a:p>
          <a:p>
            <a:pPr lvl="1"/>
            <a:r>
              <a:rPr lang="cs-CZ" sz="2400" dirty="0" smtClean="0"/>
              <a:t>Získání dat</a:t>
            </a:r>
          </a:p>
          <a:p>
            <a:pPr lvl="1"/>
            <a:r>
              <a:rPr lang="cs-CZ" sz="2400" dirty="0" smtClean="0"/>
              <a:t>Využití pro nelegální činnost</a:t>
            </a:r>
          </a:p>
          <a:p>
            <a:pPr lvl="1"/>
            <a:r>
              <a:rPr lang="cs-CZ" sz="2400" dirty="0" smtClean="0"/>
              <a:t>Původně snaha tvůrce ukázat, že se dokáže do vašeho počítače dostat</a:t>
            </a:r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Malware</a:t>
            </a:r>
            <a:r>
              <a:rPr lang="cs-CZ" dirty="0" smtClean="0"/>
              <a:t> -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Zavirovaný (napadený) počítač – v OS je nějaký </a:t>
            </a:r>
            <a:r>
              <a:rPr lang="cs-CZ" sz="3200" dirty="0" err="1" smtClean="0"/>
              <a:t>malware</a:t>
            </a:r>
            <a:endParaRPr lang="cs-CZ" sz="3200" dirty="0" smtClean="0"/>
          </a:p>
          <a:p>
            <a:r>
              <a:rPr lang="cs-CZ" sz="3200" dirty="0" smtClean="0"/>
              <a:t>Hacker </a:t>
            </a:r>
          </a:p>
          <a:p>
            <a:pPr lvl="1"/>
            <a:r>
              <a:rPr lang="cs-CZ" sz="2400" dirty="0" smtClean="0"/>
              <a:t>původně odborník analyzující počítačový systém</a:t>
            </a:r>
          </a:p>
          <a:p>
            <a:pPr lvl="1"/>
            <a:r>
              <a:rPr lang="cs-CZ" sz="2400" dirty="0" smtClean="0"/>
              <a:t>Dnes člověk </a:t>
            </a:r>
          </a:p>
          <a:p>
            <a:pPr lvl="2"/>
            <a:r>
              <a:rPr lang="cs-CZ" sz="2400" dirty="0" smtClean="0"/>
              <a:t>snažící se nabourat do cizích systémů</a:t>
            </a:r>
          </a:p>
          <a:p>
            <a:pPr lvl="2"/>
            <a:r>
              <a:rPr lang="cs-CZ" sz="2400" dirty="0" smtClean="0"/>
              <a:t>prolamující ochranu bránící kopírování programů, filmů, hudby (</a:t>
            </a:r>
            <a:r>
              <a:rPr lang="cs-CZ" sz="2400" dirty="0" err="1" smtClean="0"/>
              <a:t>crack</a:t>
            </a:r>
            <a:r>
              <a:rPr lang="cs-CZ" sz="2400" dirty="0" smtClean="0"/>
              <a:t>)</a:t>
            </a:r>
          </a:p>
          <a:p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4301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Malware</a:t>
            </a:r>
            <a:r>
              <a:rPr lang="cs-CZ" dirty="0" smtClean="0"/>
              <a:t> - 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sz="3200" dirty="0" smtClean="0"/>
              <a:t>Virus</a:t>
            </a:r>
            <a:endParaRPr lang="cs-CZ" sz="3200" dirty="0"/>
          </a:p>
          <a:p>
            <a:r>
              <a:rPr lang="cs-CZ" sz="3200" dirty="0" err="1"/>
              <a:t>Makrovirus</a:t>
            </a:r>
            <a:endParaRPr lang="cs-CZ" sz="3200" dirty="0"/>
          </a:p>
          <a:p>
            <a:r>
              <a:rPr lang="cs-CZ" sz="3200" dirty="0"/>
              <a:t>Červ</a:t>
            </a:r>
          </a:p>
          <a:p>
            <a:r>
              <a:rPr lang="cs-CZ" sz="3200" dirty="0" err="1"/>
              <a:t>Rootkit</a:t>
            </a:r>
            <a:endParaRPr lang="cs-CZ" sz="3200" dirty="0"/>
          </a:p>
          <a:p>
            <a:r>
              <a:rPr lang="cs-CZ" sz="3200" dirty="0" err="1"/>
              <a:t>Spyware</a:t>
            </a:r>
            <a:endParaRPr lang="cs-CZ" sz="3200" dirty="0"/>
          </a:p>
          <a:p>
            <a:r>
              <a:rPr lang="cs-CZ" sz="3200" dirty="0" err="1"/>
              <a:t>Adware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5822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Virus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Malý program</a:t>
            </a:r>
          </a:p>
          <a:p>
            <a:r>
              <a:rPr lang="cs-CZ" sz="3200" dirty="0" smtClean="0"/>
              <a:t>Umí se připojit k jinému programu</a:t>
            </a:r>
          </a:p>
          <a:p>
            <a:r>
              <a:rPr lang="cs-CZ" sz="3200" dirty="0" smtClean="0"/>
              <a:t>Umí se samostatně šířit</a:t>
            </a:r>
          </a:p>
          <a:p>
            <a:r>
              <a:rPr lang="cs-CZ" sz="3200" dirty="0" smtClean="0"/>
              <a:t>Potřebuje OS</a:t>
            </a:r>
          </a:p>
          <a:p>
            <a:r>
              <a:rPr lang="cs-CZ" sz="3200" dirty="0" smtClean="0"/>
              <a:t>V datových souborech se viry nešíří</a:t>
            </a:r>
            <a:endParaRPr lang="cs-CZ" sz="3200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3127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Makrovirus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Je součástí dokumentu</a:t>
            </a:r>
          </a:p>
          <a:p>
            <a:r>
              <a:rPr lang="cs-CZ" sz="3200" dirty="0" smtClean="0"/>
              <a:t>Využívá možnosti dokumentu používat makra</a:t>
            </a:r>
          </a:p>
          <a:p>
            <a:r>
              <a:rPr lang="cs-CZ" sz="3200" dirty="0" smtClean="0"/>
              <a:t>Makro – programový kód vložený do dokumentu usnadňující práci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05687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 (</a:t>
            </a:r>
            <a:r>
              <a:rPr lang="cs-CZ" dirty="0" err="1" smtClean="0"/>
              <a:t>worm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Využívá bezpečnostních chyb OS</a:t>
            </a:r>
          </a:p>
          <a:p>
            <a:r>
              <a:rPr lang="cs-CZ" sz="2800" dirty="0" smtClean="0"/>
              <a:t> Zapisuje </a:t>
            </a:r>
            <a:r>
              <a:rPr lang="cs-CZ" sz="2800" dirty="0"/>
              <a:t>se do </a:t>
            </a:r>
            <a:r>
              <a:rPr lang="cs-CZ" sz="2800" dirty="0" smtClean="0"/>
              <a:t>registrů</a:t>
            </a:r>
          </a:p>
          <a:p>
            <a:r>
              <a:rPr lang="cs-CZ" sz="2800" dirty="0" smtClean="0"/>
              <a:t>Nevyžaduje aktivitu uživatele</a:t>
            </a:r>
          </a:p>
          <a:p>
            <a:r>
              <a:rPr lang="cs-CZ" sz="2800" dirty="0" smtClean="0"/>
              <a:t>Stačí neaktualizovat OS</a:t>
            </a:r>
          </a:p>
          <a:p>
            <a:r>
              <a:rPr lang="cs-CZ" sz="2800" dirty="0" smtClean="0"/>
              <a:t>Antivirový </a:t>
            </a:r>
            <a:r>
              <a:rPr lang="cs-CZ" sz="2800" dirty="0"/>
              <a:t>program </a:t>
            </a:r>
            <a:r>
              <a:rPr lang="cs-CZ" sz="2800" dirty="0" smtClean="0"/>
              <a:t>červa </a:t>
            </a:r>
            <a:r>
              <a:rPr lang="cs-CZ" sz="2800" dirty="0"/>
              <a:t>rozpozná, ale neumí </a:t>
            </a:r>
            <a:r>
              <a:rPr lang="cs-CZ" sz="2800" dirty="0" smtClean="0"/>
              <a:t>vyléčit</a:t>
            </a:r>
          </a:p>
          <a:p>
            <a:r>
              <a:rPr lang="cs-CZ" sz="2800" dirty="0" err="1" smtClean="0"/>
              <a:t>Remover</a:t>
            </a:r>
            <a:r>
              <a:rPr lang="cs-CZ" sz="2800" dirty="0" smtClean="0"/>
              <a:t> -  specializovaný program k odstranění červa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619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Rootkit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Běží v jádru OS</a:t>
            </a:r>
          </a:p>
          <a:p>
            <a:r>
              <a:rPr lang="cs-CZ" sz="3200" dirty="0" smtClean="0"/>
              <a:t>Má práva administrátora</a:t>
            </a:r>
          </a:p>
          <a:p>
            <a:r>
              <a:rPr lang="cs-CZ" sz="3200" dirty="0" smtClean="0"/>
              <a:t>Těžko odhalitelný antivirovým programem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44892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Spyware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Sleduje činnost uživatele a </a:t>
            </a:r>
            <a:r>
              <a:rPr lang="cs-CZ" sz="3200" dirty="0"/>
              <a:t>předává </a:t>
            </a:r>
            <a:r>
              <a:rPr lang="cs-CZ" sz="3200" dirty="0" smtClean="0"/>
              <a:t>o ní zprávy někomu</a:t>
            </a:r>
          </a:p>
          <a:p>
            <a:r>
              <a:rPr lang="cs-CZ" sz="3200" dirty="0" smtClean="0"/>
              <a:t>Bez </a:t>
            </a:r>
            <a:r>
              <a:rPr lang="cs-CZ" sz="3200" dirty="0"/>
              <a:t>našeho vědomí nainstalovaný v </a:t>
            </a:r>
            <a:r>
              <a:rPr lang="cs-CZ" sz="3200" dirty="0" smtClean="0"/>
              <a:t>počítači</a:t>
            </a:r>
          </a:p>
          <a:p>
            <a:r>
              <a:rPr lang="cs-CZ" sz="3200" dirty="0"/>
              <a:t>Zpomalují práci </a:t>
            </a:r>
            <a:r>
              <a:rPr lang="cs-CZ" sz="3200" dirty="0" smtClean="0"/>
              <a:t>počítače i připojení k síti </a:t>
            </a:r>
          </a:p>
          <a:p>
            <a:r>
              <a:rPr lang="cs-CZ" sz="3200" dirty="0" smtClean="0"/>
              <a:t>Relativně </a:t>
            </a:r>
            <a:r>
              <a:rPr lang="cs-CZ" sz="3200" dirty="0"/>
              <a:t>málo nebezpečné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Šipka dolů 3"/>
          <p:cNvSpPr/>
          <p:nvPr/>
        </p:nvSpPr>
        <p:spPr>
          <a:xfrm>
            <a:off x="8316416" y="4959609"/>
            <a:ext cx="827584" cy="1656184"/>
          </a:xfrm>
          <a:prstGeom prst="downArrow">
            <a:avLst>
              <a:gd name="adj1" fmla="val 50000"/>
              <a:gd name="adj2" fmla="val 32765"/>
            </a:avLst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3" action="ppaction://hlinksldjump"/>
              </a:rPr>
              <a:t>procvičován</a:t>
            </a:r>
            <a:r>
              <a:rPr lang="cs-CZ" dirty="0" smtClean="0">
                <a:hlinkClick r:id="rId3" action="ppaction://hlinksldjump"/>
              </a:rPr>
              <a:t>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4022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Sleduje aktivitu uživatele a cíleně mu zobrazuje reklamu</a:t>
            </a:r>
          </a:p>
          <a:p>
            <a:r>
              <a:rPr lang="cs-CZ" sz="3200" dirty="0" smtClean="0"/>
              <a:t>Není příliš nebezpečný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96064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600200"/>
          </a:xfrm>
        </p:spPr>
        <p:txBody>
          <a:bodyPr/>
          <a:lstStyle/>
          <a:p>
            <a:r>
              <a:rPr lang="cs-CZ" dirty="0" smtClean="0"/>
              <a:t>Důsledky zavirování počítače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32048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Ovládnutí počítače – pomocí </a:t>
            </a:r>
            <a:r>
              <a:rPr lang="cs-CZ" dirty="0" err="1" smtClean="0"/>
              <a:t>backdooru</a:t>
            </a:r>
            <a:r>
              <a:rPr lang="cs-CZ" dirty="0" smtClean="0"/>
              <a:t> nebo trojského koně</a:t>
            </a:r>
          </a:p>
          <a:p>
            <a:pPr lvl="1"/>
            <a:r>
              <a:rPr lang="cs-CZ" dirty="0" smtClean="0"/>
              <a:t>Umožní útočníkovi získat přístup do počítače a ovládat ho bez vědomí uživatele</a:t>
            </a:r>
          </a:p>
          <a:p>
            <a:r>
              <a:rPr lang="cs-CZ" dirty="0" smtClean="0"/>
              <a:t>Odcizení obsahu – pomocí </a:t>
            </a:r>
            <a:r>
              <a:rPr lang="cs-CZ" dirty="0" err="1" smtClean="0"/>
              <a:t>keyloggeru</a:t>
            </a:r>
            <a:r>
              <a:rPr lang="cs-CZ" dirty="0" smtClean="0"/>
              <a:t> nebo </a:t>
            </a:r>
            <a:r>
              <a:rPr lang="cs-CZ" dirty="0" err="1" smtClean="0"/>
              <a:t>dataminderu</a:t>
            </a:r>
            <a:endParaRPr lang="cs-CZ" dirty="0" smtClean="0"/>
          </a:p>
          <a:p>
            <a:pPr lvl="1"/>
            <a:r>
              <a:rPr lang="cs-CZ" dirty="0" err="1" smtClean="0"/>
              <a:t>Keyloggeru</a:t>
            </a:r>
            <a:r>
              <a:rPr lang="cs-CZ" dirty="0" smtClean="0"/>
              <a:t> – sleduje stisknuté klávesy a odesílá (přihlašovací jména a hesla)</a:t>
            </a:r>
          </a:p>
          <a:p>
            <a:pPr lvl="1"/>
            <a:r>
              <a:rPr lang="cs-CZ" dirty="0" err="1" smtClean="0"/>
              <a:t>Dataminder</a:t>
            </a:r>
            <a:r>
              <a:rPr lang="cs-CZ" dirty="0" smtClean="0"/>
              <a:t> – shromažďuje data a odesílá</a:t>
            </a:r>
          </a:p>
          <a:p>
            <a:r>
              <a:rPr lang="cs-CZ" dirty="0" smtClean="0"/>
              <a:t>Využití k nelegální činnosti</a:t>
            </a:r>
          </a:p>
          <a:p>
            <a:pPr lvl="1"/>
            <a:r>
              <a:rPr lang="cs-CZ" dirty="0" smtClean="0"/>
              <a:t>Rozesílání spamu (nevyžádaná pošta)</a:t>
            </a:r>
          </a:p>
          <a:p>
            <a:pPr lvl="1"/>
            <a:r>
              <a:rPr lang="cs-CZ" dirty="0" smtClean="0"/>
              <a:t>Nelegální obsah (dětská pornografie, rasismus, …)</a:t>
            </a:r>
          </a:p>
          <a:p>
            <a:r>
              <a:rPr lang="cs-CZ" dirty="0" smtClean="0"/>
              <a:t>Mazání obsahu počítače</a:t>
            </a:r>
          </a:p>
          <a:p>
            <a:r>
              <a:rPr lang="cs-CZ" dirty="0" smtClean="0"/>
              <a:t>Obtěžující chování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263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Obrana proti </a:t>
            </a:r>
            <a:r>
              <a:rPr lang="cs-CZ" smtClean="0"/>
              <a:t>malwaru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Antivirový </a:t>
            </a:r>
            <a:r>
              <a:rPr lang="cs-CZ" sz="3200" dirty="0"/>
              <a:t>program - kvalitní a pravidelně </a:t>
            </a:r>
            <a:r>
              <a:rPr lang="cs-CZ" sz="3200" dirty="0" smtClean="0"/>
              <a:t>aktualizovaný</a:t>
            </a:r>
          </a:p>
          <a:p>
            <a:pPr lvl="1"/>
            <a:r>
              <a:rPr lang="cs-CZ" sz="2400" dirty="0" smtClean="0"/>
              <a:t>Stále běžící v paměti počítače</a:t>
            </a:r>
          </a:p>
          <a:p>
            <a:pPr lvl="1"/>
            <a:r>
              <a:rPr lang="cs-CZ" sz="2400" dirty="0" smtClean="0"/>
              <a:t>Pravidelné spouštění testu</a:t>
            </a:r>
          </a:p>
          <a:p>
            <a:r>
              <a:rPr lang="cs-CZ" sz="3200" dirty="0" smtClean="0"/>
              <a:t>Udržování OS  v aktuálním stavu</a:t>
            </a:r>
          </a:p>
          <a:p>
            <a:r>
              <a:rPr lang="cs-CZ" sz="3200" dirty="0" smtClean="0"/>
              <a:t>Zapnutý a dobře nastavený firewall</a:t>
            </a:r>
          </a:p>
          <a:p>
            <a:r>
              <a:rPr lang="cs-CZ" sz="3200" dirty="0" smtClean="0"/>
              <a:t>Záloha systémových oblastí i dat</a:t>
            </a:r>
          </a:p>
          <a:p>
            <a:r>
              <a:rPr lang="cs-CZ" sz="3200" dirty="0" smtClean="0"/>
              <a:t>Opatrnost při používání Internetu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012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7"/>
            <a:ext cx="7772400" cy="864096"/>
          </a:xfrm>
        </p:spPr>
        <p:txBody>
          <a:bodyPr/>
          <a:lstStyle/>
          <a:p>
            <a:r>
              <a:rPr lang="cs-CZ" sz="5400" b="1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Procvičení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2200435"/>
              </p:ext>
            </p:extLst>
          </p:nvPr>
        </p:nvGraphicFramePr>
        <p:xfrm>
          <a:off x="827584" y="1196752"/>
          <a:ext cx="7848872" cy="489654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257178"/>
                <a:gridCol w="3295847"/>
                <a:gridCol w="3295847"/>
              </a:tblGrid>
              <a:tr h="864096">
                <a:tc>
                  <a:txBody>
                    <a:bodyPr/>
                    <a:lstStyle/>
                    <a:p>
                      <a:pPr algn="ctr"/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A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B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1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Vysvětlete pojem </a:t>
                      </a:r>
                      <a:r>
                        <a:rPr lang="cs-CZ" sz="3200" b="1" kern="1200" baseline="0" dirty="0" err="1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3" action="ppaction://hlinksldjump"/>
                        </a:rPr>
                        <a:t>malware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4" action="ppaction://hlinksldjump"/>
                        </a:rPr>
                        <a:t>Vysvětlete pojem počítačový virus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  <a:tr h="201622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</a:rPr>
                        <a:t>2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5" action="ppaction://hlinksldjump"/>
                        </a:rPr>
                        <a:t>Vysvětlete pojem </a:t>
                      </a:r>
                      <a:r>
                        <a:rPr lang="cs-CZ" sz="3200" b="1" kern="1200" baseline="0" dirty="0" err="1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5" action="ppaction://hlinksldjump"/>
                        </a:rPr>
                        <a:t>worm</a:t>
                      </a:r>
                      <a:endParaRPr lang="cs-CZ" sz="3200" b="1" kern="1200" baseline="0" dirty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kern="1200" baseline="0" dirty="0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6" action="ppaction://hlinksldjump"/>
                        </a:rPr>
                        <a:t>Vysvětlete pojem </a:t>
                      </a:r>
                      <a:r>
                        <a:rPr lang="cs-CZ" sz="3200" b="1" kern="1200" baseline="0" dirty="0" err="1" smtClean="0">
                          <a:gradFill flip="none" rotWithShape="1">
                            <a:gsLst>
                              <a:gs pos="0">
                                <a:schemeClr val="bg1">
                                  <a:lumMod val="95000"/>
                                  <a:shade val="30000"/>
                                  <a:satMod val="115000"/>
                                </a:schemeClr>
                              </a:gs>
                              <a:gs pos="50000">
                                <a:schemeClr val="bg1">
                                  <a:lumMod val="95000"/>
                                  <a:shade val="67500"/>
                                  <a:satMod val="115000"/>
                                </a:schemeClr>
                              </a:gs>
                              <a:gs pos="100000">
                                <a:schemeClr val="bg1">
                                  <a:lumMod val="95000"/>
                                  <a:shade val="100000"/>
                                  <a:satMod val="115000"/>
                                </a:schemeClr>
                              </a:gs>
                            </a:gsLst>
                            <a:path path="circle">
                              <a:fillToRect l="50000" t="50000" r="50000" b="50000"/>
                            </a:path>
                            <a:tileRect/>
                          </a:gradFill>
                          <a:latin typeface="Arial Unicode MS" pitchFamily="34" charset="-128"/>
                          <a:ea typeface="Arial Unicode MS" pitchFamily="34" charset="-128"/>
                          <a:cs typeface="Arial Unicode MS" pitchFamily="34" charset="-128"/>
                          <a:hlinkClick r:id="rId6" action="ppaction://hlinksldjump"/>
                        </a:rPr>
                        <a:t>spyware</a:t>
                      </a:r>
                      <a:endParaRPr lang="cs-CZ" sz="3200" b="1" kern="1200" baseline="0" dirty="0" smtClean="0">
                        <a:gradFill flip="none" rotWithShape="1">
                          <a:gsLst>
                            <a:gs pos="0">
                              <a:schemeClr val="bg1">
                                <a:lumMod val="95000"/>
                                <a:shade val="30000"/>
                                <a:satMod val="115000"/>
                              </a:schemeClr>
                            </a:gs>
                            <a:gs pos="50000">
                              <a:schemeClr val="bg1">
                                <a:lumMod val="95000"/>
                                <a:shade val="67500"/>
                                <a:satMod val="115000"/>
                              </a:schemeClr>
                            </a:gs>
                            <a:gs pos="100000">
                              <a:schemeClr val="bg1">
                                <a:lumMod val="95000"/>
                                <a:shade val="100000"/>
                                <a:satMod val="115000"/>
                              </a:schemeClr>
                            </a:gs>
                          </a:gsLst>
                          <a:path path="circle">
                            <a:fillToRect l="50000" t="50000" r="50000" b="50000"/>
                          </a:path>
                          <a:tileRect/>
                        </a:gradFill>
                        <a:latin typeface="Arial Unicode MS" pitchFamily="34" charset="-128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anchor="ctr">
                    <a:lnL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artDeco"/>
                      <a:lightRig rig="flood" dir="t"/>
                    </a:cell3D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195736" y="220486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96652" y="4081779"/>
            <a:ext cx="3096344" cy="1939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08104" y="2204864"/>
            <a:ext cx="3096344" cy="187220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89895" y="4157556"/>
            <a:ext cx="3096344" cy="186373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5956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antivirový program používáte na svém počítači.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Máte osobní zkušenost s </a:t>
            </a:r>
            <a:r>
              <a:rPr lang="cs-CZ" dirty="0" err="1" smtClean="0"/>
              <a:t>malwarem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</a:t>
            </a:r>
            <a:r>
              <a:rPr lang="cs-CZ" sz="1400" dirty="0" smtClean="0"/>
              <a:t>.</a:t>
            </a:r>
          </a:p>
          <a:p>
            <a:pPr marL="342900" indent="-342900">
              <a:buAutoNum type="arabicPeriod"/>
            </a:pPr>
            <a:r>
              <a:rPr lang="cs-CZ" sz="1400" smtClean="0"/>
              <a:t>Archiv autora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161</TotalTime>
  <Words>510</Words>
  <Application>Microsoft Office PowerPoint</Application>
  <PresentationFormat>Předvádění na obrazovce (4:3)</PresentationFormat>
  <Paragraphs>128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DUM</vt:lpstr>
      <vt:lpstr>Prezentace aplikace PowerPoint</vt:lpstr>
      <vt:lpstr>ANOTACE</vt:lpstr>
      <vt:lpstr>Malware škodlivý program</vt:lpstr>
      <vt:lpstr>Malware - pojmy</vt:lpstr>
      <vt:lpstr>Malware - rozdělení</vt:lpstr>
      <vt:lpstr>Virus</vt:lpstr>
      <vt:lpstr>Makrovirus</vt:lpstr>
      <vt:lpstr>Červ (worm)</vt:lpstr>
      <vt:lpstr>Rootkit</vt:lpstr>
      <vt:lpstr>Spyware</vt:lpstr>
      <vt:lpstr>Adware</vt:lpstr>
      <vt:lpstr>Důsledky zavirování počítače</vt:lpstr>
      <vt:lpstr>Obrana proti malwaru</vt:lpstr>
      <vt:lpstr>Procvičení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13</cp:revision>
  <dcterms:created xsi:type="dcterms:W3CDTF">2013-06-19T09:13:57Z</dcterms:created>
  <dcterms:modified xsi:type="dcterms:W3CDTF">2013-06-27T06:38:56Z</dcterms:modified>
</cp:coreProperties>
</file>