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72" r:id="rId2"/>
    <p:sldId id="275" r:id="rId3"/>
    <p:sldId id="256" r:id="rId4"/>
    <p:sldId id="261" r:id="rId5"/>
    <p:sldId id="267" r:id="rId6"/>
    <p:sldId id="262" r:id="rId7"/>
    <p:sldId id="264" r:id="rId8"/>
    <p:sldId id="265" r:id="rId9"/>
    <p:sldId id="263" r:id="rId10"/>
    <p:sldId id="260" r:id="rId11"/>
    <p:sldId id="259" r:id="rId12"/>
    <p:sldId id="258" r:id="rId13"/>
    <p:sldId id="266" r:id="rId14"/>
    <p:sldId id="283" r:id="rId15"/>
    <p:sldId id="273" r:id="rId16"/>
    <p:sldId id="293" r:id="rId17"/>
    <p:sldId id="284" r:id="rId18"/>
    <p:sldId id="274" r:id="rId19"/>
    <p:sldId id="294" r:id="rId20"/>
    <p:sldId id="276" r:id="rId21"/>
    <p:sldId id="278" r:id="rId22"/>
    <p:sldId id="277" r:id="rId23"/>
    <p:sldId id="296" r:id="rId24"/>
    <p:sldId id="297" r:id="rId25"/>
    <p:sldId id="298" r:id="rId26"/>
    <p:sldId id="299" r:id="rId27"/>
    <p:sldId id="300" r:id="rId28"/>
    <p:sldId id="268" r:id="rId29"/>
    <p:sldId id="279" r:id="rId30"/>
    <p:sldId id="282" r:id="rId31"/>
    <p:sldId id="301" r:id="rId32"/>
    <p:sldId id="290" r:id="rId33"/>
    <p:sldId id="269" r:id="rId34"/>
    <p:sldId id="289" r:id="rId35"/>
    <p:sldId id="302" r:id="rId36"/>
    <p:sldId id="287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4" Type="http://schemas.openxmlformats.org/officeDocument/2006/relationships/image" Target="../media/image17.w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1F80D0-7E05-4D3F-AD20-6C850B8A7F4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066265-6810-44D1-AA6B-11FB87D25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477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1B27A-5186-4143-B05D-8A3C475B6368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751982-1308-4653-A70A-6406A3D0D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1B27A-5186-4143-B05D-8A3C475B6368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751982-1308-4653-A70A-6406A3D0D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1B27A-5186-4143-B05D-8A3C475B6368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51982-1308-4653-A70A-6406A3D0D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1B27A-5186-4143-B05D-8A3C475B6368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51982-1308-4653-A70A-6406A3D0D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1B27A-5186-4143-B05D-8A3C475B6368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751982-1308-4653-A70A-6406A3D0D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1B27A-5186-4143-B05D-8A3C475B6368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51982-1308-4653-A70A-6406A3D0D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1B27A-5186-4143-B05D-8A3C475B6368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51982-1308-4653-A70A-6406A3D0D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1B27A-5186-4143-B05D-8A3C475B6368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51982-1308-4653-A70A-6406A3D0D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1B27A-5186-4143-B05D-8A3C475B6368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51982-1308-4653-A70A-6406A3D0D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1B27A-5186-4143-B05D-8A3C475B6368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51982-1308-4653-A70A-6406A3D0D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1B27A-5186-4143-B05D-8A3C475B6368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51982-1308-4653-A70A-6406A3D0D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A91B27A-5186-4143-B05D-8A3C475B6368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751982-1308-4653-A70A-6406A3D0D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9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0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8.bin"/><Relationship Id="rId4" Type="http://schemas.openxmlformats.org/officeDocument/2006/relationships/image" Target="../media/image10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2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3.wmf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2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4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15.wmf"/><Relationship Id="rId5" Type="http://schemas.openxmlformats.org/officeDocument/2006/relationships/oleObject" Target="../embeddings/oleObject14.bin"/><Relationship Id="rId4" Type="http://schemas.openxmlformats.org/officeDocument/2006/relationships/image" Target="../media/image14.wm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oleObject" Target="../embeddings/oleObject15.bin"/><Relationship Id="rId7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15.wmf"/><Relationship Id="rId5" Type="http://schemas.openxmlformats.org/officeDocument/2006/relationships/oleObject" Target="../embeddings/oleObject16.bin"/><Relationship Id="rId4" Type="http://schemas.openxmlformats.org/officeDocument/2006/relationships/image" Target="../media/image14.w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oleObject" Target="../embeddings/oleObject18.bin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15.wmf"/><Relationship Id="rId5" Type="http://schemas.openxmlformats.org/officeDocument/2006/relationships/oleObject" Target="../embeddings/oleObject19.bin"/><Relationship Id="rId10" Type="http://schemas.openxmlformats.org/officeDocument/2006/relationships/image" Target="../media/image17.wmf"/><Relationship Id="rId4" Type="http://schemas.openxmlformats.org/officeDocument/2006/relationships/image" Target="../media/image14.wmf"/><Relationship Id="rId9" Type="http://schemas.openxmlformats.org/officeDocument/2006/relationships/oleObject" Target="../embeddings/oleObject21.bin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oleObject" Target="../embeddings/oleObject22.bin"/><Relationship Id="rId7" Type="http://schemas.openxmlformats.org/officeDocument/2006/relationships/oleObject" Target="../embeddings/oleObject24.bin"/><Relationship Id="rId12" Type="http://schemas.openxmlformats.org/officeDocument/2006/relationships/image" Target="../media/image1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15.wmf"/><Relationship Id="rId11" Type="http://schemas.openxmlformats.org/officeDocument/2006/relationships/oleObject" Target="../embeddings/oleObject26.bin"/><Relationship Id="rId5" Type="http://schemas.openxmlformats.org/officeDocument/2006/relationships/oleObject" Target="../embeddings/oleObject23.bin"/><Relationship Id="rId10" Type="http://schemas.openxmlformats.org/officeDocument/2006/relationships/image" Target="../media/image17.wmf"/><Relationship Id="rId4" Type="http://schemas.openxmlformats.org/officeDocument/2006/relationships/image" Target="../media/image14.wmf"/><Relationship Id="rId9" Type="http://schemas.openxmlformats.org/officeDocument/2006/relationships/oleObject" Target="../embeddings/oleObject25.bin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oleObject" Target="../embeddings/oleObject32.bin"/><Relationship Id="rId3" Type="http://schemas.openxmlformats.org/officeDocument/2006/relationships/oleObject" Target="../embeddings/oleObject27.bin"/><Relationship Id="rId7" Type="http://schemas.openxmlformats.org/officeDocument/2006/relationships/oleObject" Target="../embeddings/oleObject29.bin"/><Relationship Id="rId12" Type="http://schemas.openxmlformats.org/officeDocument/2006/relationships/image" Target="../media/image1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15.wmf"/><Relationship Id="rId11" Type="http://schemas.openxmlformats.org/officeDocument/2006/relationships/oleObject" Target="../embeddings/oleObject31.bin"/><Relationship Id="rId5" Type="http://schemas.openxmlformats.org/officeDocument/2006/relationships/oleObject" Target="../embeddings/oleObject28.bin"/><Relationship Id="rId10" Type="http://schemas.openxmlformats.org/officeDocument/2006/relationships/image" Target="../media/image17.wmf"/><Relationship Id="rId4" Type="http://schemas.openxmlformats.org/officeDocument/2006/relationships/image" Target="../media/image14.wmf"/><Relationship Id="rId9" Type="http://schemas.openxmlformats.org/officeDocument/2006/relationships/oleObject" Target="../embeddings/oleObject30.bin"/><Relationship Id="rId14" Type="http://schemas.openxmlformats.org/officeDocument/2006/relationships/image" Target="../media/image19.wm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20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4" Type="http://schemas.openxmlformats.org/officeDocument/2006/relationships/image" Target="../media/image21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22.wmf"/><Relationship Id="rId5" Type="http://schemas.openxmlformats.org/officeDocument/2006/relationships/oleObject" Target="../embeddings/oleObject36.bin"/><Relationship Id="rId4" Type="http://schemas.openxmlformats.org/officeDocument/2006/relationships/image" Target="../media/image21.wm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139229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M.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Knoblochová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VY_62_INOVACE_01A_01 Úroková  míra, úrokovací období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matematika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Základní pojmy finanční matematiky, žáci je</a:t>
            </a:r>
          </a:p>
          <a:p>
            <a:pPr>
              <a:buNone/>
            </a:pPr>
            <a:r>
              <a:rPr lang="cs-CZ" dirty="0" smtClean="0"/>
              <a:t>vysvětlují nebo vyhledávají, odvozují vztahy a</a:t>
            </a:r>
          </a:p>
          <a:p>
            <a:pPr>
              <a:buNone/>
            </a:pPr>
            <a:r>
              <a:rPr lang="cs-CZ" dirty="0" smtClean="0"/>
              <a:t>používají je k výpočtům, upevňují si pojem úrok,</a:t>
            </a:r>
          </a:p>
          <a:p>
            <a:pPr>
              <a:buNone/>
            </a:pPr>
            <a:r>
              <a:rPr lang="cs-CZ" dirty="0" smtClean="0"/>
              <a:t>úroková míra, doba úročení, úrokovací období.</a:t>
            </a:r>
          </a:p>
          <a:p>
            <a:pPr>
              <a:buNone/>
            </a:pPr>
            <a:r>
              <a:rPr lang="cs-CZ" dirty="0" smtClean="0"/>
              <a:t>V opakovaní na tabuli doplňují pojmy </a:t>
            </a:r>
            <a:r>
              <a:rPr lang="cs-CZ" dirty="0" err="1" smtClean="0"/>
              <a:t>elektronic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dirty="0" smtClean="0"/>
              <a:t>kým perem nebo </a:t>
            </a:r>
            <a:r>
              <a:rPr lang="cs-CZ" dirty="0" err="1" smtClean="0"/>
              <a:t>fixou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Materiál je používán v semináři z finanční </a:t>
            </a:r>
          </a:p>
          <a:p>
            <a:pPr>
              <a:buNone/>
            </a:pPr>
            <a:r>
              <a:rPr lang="cs-CZ" dirty="0" smtClean="0"/>
              <a:t>matematiky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Finanční matematika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861048"/>
            <a:ext cx="6512768" cy="379127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věřitel</a:t>
            </a:r>
          </a:p>
          <a:p>
            <a:r>
              <a:rPr lang="cs-CZ" dirty="0" smtClean="0"/>
              <a:t>dlužník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vklad, počáteční kapitál, jistina, peněžní částka</a:t>
            </a:r>
          </a:p>
          <a:p>
            <a:pPr>
              <a:buNone/>
            </a:pPr>
            <a:r>
              <a:rPr lang="cs-CZ" dirty="0" smtClean="0"/>
              <a:t>     </a:t>
            </a:r>
          </a:p>
          <a:p>
            <a:r>
              <a:rPr lang="cs-CZ" dirty="0" smtClean="0"/>
              <a:t>budoucí hodnota kapitálu</a:t>
            </a:r>
          </a:p>
          <a:p>
            <a:pPr>
              <a:buNone/>
            </a:pPr>
            <a:r>
              <a:rPr lang="cs-CZ" dirty="0" smtClean="0"/>
              <a:t>     </a:t>
            </a:r>
          </a:p>
          <a:p>
            <a:endParaRPr lang="cs-CZ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971600" y="2204864"/>
          <a:ext cx="360040" cy="571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Equation" r:id="rId3" imgW="215806" imgH="228501" progId="Equation.3">
                  <p:embed/>
                </p:oleObj>
              </mc:Choice>
              <mc:Fallback>
                <p:oleObj name="Equation" r:id="rId3" imgW="215806" imgH="228501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2204864"/>
                        <a:ext cx="360040" cy="571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043608" y="3501008"/>
          <a:ext cx="432048" cy="4320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Equation" r:id="rId5" imgW="164885" imgH="164885" progId="Equation.3">
                  <p:embed/>
                </p:oleObj>
              </mc:Choice>
              <mc:Fallback>
                <p:oleObj name="Equation" r:id="rId5" imgW="164885" imgH="164885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3501008"/>
                        <a:ext cx="432048" cy="4320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Úroková míra a úrok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úrok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r>
              <a:rPr lang="cs-CZ" dirty="0" smtClean="0"/>
              <a:t>úroková míra ( úroková sazba)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 nominální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efektivní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zvažovaná, požadovaná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vnitřní výnosové procento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99592" y="1988840"/>
          <a:ext cx="432048" cy="46528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0" name="Equation" r:id="rId3" imgW="164814" imgH="177492" progId="Equation.3">
                  <p:embed/>
                </p:oleObj>
              </mc:Choice>
              <mc:Fallback>
                <p:oleObj name="Equation" r:id="rId3" imgW="164814" imgH="177492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1988840"/>
                        <a:ext cx="432048" cy="46528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971600" y="2996952"/>
          <a:ext cx="216024" cy="3494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1" name="Equation" r:id="rId5" imgW="88707" imgH="164742" progId="Equation.3">
                  <p:embed/>
                </p:oleObj>
              </mc:Choice>
              <mc:Fallback>
                <p:oleObj name="Equation" r:id="rId5" imgW="88707" imgH="164742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2996952"/>
                        <a:ext cx="216024" cy="34949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nominální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Délka časového období 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p.a</a:t>
            </a:r>
            <a:r>
              <a:rPr lang="cs-CZ" dirty="0" smtClean="0"/>
              <a:t>.- per </a:t>
            </a:r>
            <a:r>
              <a:rPr lang="cs-CZ" dirty="0" err="1" smtClean="0"/>
              <a:t>annum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p.s</a:t>
            </a:r>
            <a:r>
              <a:rPr lang="cs-CZ" dirty="0" smtClean="0"/>
              <a:t>.- per semestre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p.q</a:t>
            </a:r>
            <a:r>
              <a:rPr lang="cs-CZ" dirty="0" smtClean="0"/>
              <a:t>.- per </a:t>
            </a:r>
            <a:r>
              <a:rPr lang="cs-CZ" dirty="0" err="1" smtClean="0"/>
              <a:t>quartale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p.m</a:t>
            </a:r>
            <a:r>
              <a:rPr lang="cs-CZ" dirty="0" smtClean="0"/>
              <a:t>.- per </a:t>
            </a:r>
            <a:r>
              <a:rPr lang="cs-CZ" dirty="0" err="1" smtClean="0"/>
              <a:t>mensem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p.d</a:t>
            </a:r>
            <a:r>
              <a:rPr lang="cs-CZ" dirty="0" smtClean="0"/>
              <a:t>.-per </a:t>
            </a:r>
            <a:r>
              <a:rPr lang="cs-CZ" dirty="0" err="1" smtClean="0"/>
              <a:t>diem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Četnost skládání úroků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roční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pololetní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čtvrtletní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měsíční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denní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efektivní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nominální úrokové míry - stejné období různá četnost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Úroková doba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den</a:t>
            </a:r>
          </a:p>
          <a:p>
            <a:r>
              <a:rPr lang="cs-CZ" dirty="0" smtClean="0"/>
              <a:t>den splatnosti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Zaokrouhlování úroků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vklady a úvěry na účtech – haléře</a:t>
            </a:r>
          </a:p>
          <a:p>
            <a:r>
              <a:rPr lang="cs-CZ" dirty="0" smtClean="0"/>
              <a:t>vklady vyplácené bankou – koruny nahoru</a:t>
            </a:r>
          </a:p>
          <a:p>
            <a:r>
              <a:rPr lang="cs-CZ" dirty="0" smtClean="0"/>
              <a:t>úvěry splácené bance – koruny podle pravidel matematiky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Daň z úroku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15% </a:t>
            </a:r>
          </a:p>
          <a:p>
            <a:r>
              <a:rPr lang="cs-CZ" dirty="0" smtClean="0"/>
              <a:t>zdaňovací koeficient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971600" y="2924944"/>
          <a:ext cx="288032" cy="3600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Equation" r:id="rId3" imgW="126725" imgH="177415" progId="Equation.3">
                  <p:embed/>
                </p:oleObj>
              </mc:Choice>
              <mc:Fallback>
                <p:oleObj name="Equation" r:id="rId3" imgW="126725" imgH="177415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2924944"/>
                        <a:ext cx="288032" cy="36004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707088" cy="3460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Klient </a:t>
            </a:r>
            <a:r>
              <a:rPr lang="cs-CZ" dirty="0"/>
              <a:t>uložil 50 000 Kč u banky na </a:t>
            </a:r>
            <a:r>
              <a:rPr lang="cs-CZ" dirty="0" smtClean="0"/>
              <a:t>termínovaný</a:t>
            </a:r>
          </a:p>
          <a:p>
            <a:pPr>
              <a:buNone/>
            </a:pPr>
            <a:r>
              <a:rPr lang="cs-CZ" dirty="0" smtClean="0"/>
              <a:t>vklad </a:t>
            </a:r>
            <a:r>
              <a:rPr lang="cs-CZ" dirty="0"/>
              <a:t>s roční úrokovou mírou </a:t>
            </a:r>
            <a:r>
              <a:rPr lang="cs-CZ" dirty="0" smtClean="0"/>
              <a:t>3,1%.</a:t>
            </a:r>
          </a:p>
          <a:p>
            <a:pPr>
              <a:buNone/>
            </a:pPr>
            <a:r>
              <a:rPr lang="cs-CZ" dirty="0" smtClean="0"/>
              <a:t>Úrokovací období vkladu </a:t>
            </a:r>
            <a:r>
              <a:rPr lang="cs-CZ" dirty="0"/>
              <a:t>je 1 rok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pl-PL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Kolik Kč zaplatí banka na úrocích za jeden rok?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Kolik Kč zaplatí banka na úrocích za jeden rok?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11559" y="2564904"/>
          <a:ext cx="1408157" cy="576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7" name="Equation" r:id="rId3" imgW="558800" imgH="228600" progId="Equation.3">
                  <p:embed/>
                </p:oleObj>
              </mc:Choice>
              <mc:Fallback>
                <p:oleObj name="Equation" r:id="rId3" imgW="558800" imgH="22860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59" y="2564904"/>
                        <a:ext cx="1408157" cy="5760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Kolik Kč zaplatí banka na úrocích za jeden rok?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11559" y="2564904"/>
          <a:ext cx="1408157" cy="576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92" name="Equation" r:id="rId3" imgW="558800" imgH="228600" progId="Equation.3">
                  <p:embed/>
                </p:oleObj>
              </mc:Choice>
              <mc:Fallback>
                <p:oleObj name="Equation" r:id="rId3" imgW="558800" imgH="2286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59" y="2564904"/>
                        <a:ext cx="1408157" cy="5760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11559" y="3356991"/>
          <a:ext cx="1795704" cy="5040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93" name="Equation" r:id="rId5" imgW="723586" imgH="203112" progId="Equation.3">
                  <p:embed/>
                </p:oleObj>
              </mc:Choice>
              <mc:Fallback>
                <p:oleObj name="Equation" r:id="rId5" imgW="723586" imgH="203112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59" y="3356991"/>
                        <a:ext cx="1795704" cy="50405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Kolik Kč zbude po zdanění?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Kolik Kč zbude po zdanění?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11560" y="2636912"/>
          <a:ext cx="1696188" cy="576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9" name="Equation" r:id="rId3" imgW="672808" imgH="228501" progId="Equation.3">
                  <p:embed/>
                </p:oleObj>
              </mc:Choice>
              <mc:Fallback>
                <p:oleObj name="Equation" r:id="rId3" imgW="672808" imgH="228501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2636912"/>
                        <a:ext cx="1696188" cy="5760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Kolik Kč zbude po zdanění?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11560" y="2636912"/>
          <a:ext cx="1696188" cy="576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6" name="Equation" r:id="rId3" imgW="672808" imgH="228501" progId="Equation.3">
                  <p:embed/>
                </p:oleObj>
              </mc:Choice>
              <mc:Fallback>
                <p:oleObj name="Equation" r:id="rId3" imgW="672808" imgH="228501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2636912"/>
                        <a:ext cx="1696188" cy="5760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11560" y="3429000"/>
          <a:ext cx="2016225" cy="5203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7" name="Equation" r:id="rId5" imgW="787058" imgH="203112" progId="Equation.3">
                  <p:embed/>
                </p:oleObj>
              </mc:Choice>
              <mc:Fallback>
                <p:oleObj name="Equation" r:id="rId5" imgW="787058" imgH="203112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3429000"/>
                        <a:ext cx="2016225" cy="52031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Klient bude mít peníze uložené v bance po dobu</a:t>
            </a:r>
          </a:p>
          <a:p>
            <a:pPr>
              <a:buNone/>
            </a:pPr>
            <a:r>
              <a:rPr lang="cs-CZ" dirty="0" smtClean="0"/>
              <a:t>pěti let. Úroky banka nepřipisuje ke vkladu, ale</a:t>
            </a:r>
          </a:p>
          <a:p>
            <a:pPr>
              <a:buNone/>
            </a:pPr>
            <a:r>
              <a:rPr lang="cs-CZ" dirty="0" smtClean="0"/>
              <a:t>posílá na jeho běžný </a:t>
            </a:r>
            <a:r>
              <a:rPr lang="pl-PL" dirty="0" smtClean="0"/>
              <a:t>účet.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pl-PL" dirty="0" smtClean="0"/>
              <a:t>Urči jeho majetek vždy na konci roku.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39552" y="2420888"/>
          <a:ext cx="4480498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2" name="Equation" r:id="rId3" imgW="2032000" imgH="228600" progId="Equation.3">
                  <p:embed/>
                </p:oleObj>
              </mc:Choice>
              <mc:Fallback>
                <p:oleObj name="Equation" r:id="rId3" imgW="2032000" imgH="22860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2420888"/>
                        <a:ext cx="4480498" cy="5040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39552" y="2420888"/>
          <a:ext cx="4480498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4" name="Equation" r:id="rId3" imgW="2032000" imgH="228600" progId="Equation.3">
                  <p:embed/>
                </p:oleObj>
              </mc:Choice>
              <mc:Fallback>
                <p:oleObj name="Equation" r:id="rId3" imgW="2032000" imgH="2286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2420888"/>
                        <a:ext cx="4480498" cy="5040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83568" y="3356992"/>
          <a:ext cx="1855265" cy="4320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5" name="Equation" r:id="rId5" imgW="926698" imgH="215806" progId="Equation.3">
                  <p:embed/>
                </p:oleObj>
              </mc:Choice>
              <mc:Fallback>
                <p:oleObj name="Equation" r:id="rId5" imgW="926698" imgH="215806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3356992"/>
                        <a:ext cx="1855265" cy="4320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39552" y="2420888"/>
          <a:ext cx="4480498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1" name="Equation" r:id="rId3" imgW="2032000" imgH="228600" progId="Equation.3">
                  <p:embed/>
                </p:oleObj>
              </mc:Choice>
              <mc:Fallback>
                <p:oleObj name="Equation" r:id="rId3" imgW="2032000" imgH="2286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2420888"/>
                        <a:ext cx="4480498" cy="5040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83568" y="3356992"/>
          <a:ext cx="1855265" cy="4320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2" name="Equation" r:id="rId5" imgW="926698" imgH="215806" progId="Equation.3">
                  <p:embed/>
                </p:oleObj>
              </mc:Choice>
              <mc:Fallback>
                <p:oleObj name="Equation" r:id="rId5" imgW="926698" imgH="215806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3356992"/>
                        <a:ext cx="1855265" cy="4320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83568" y="3933056"/>
          <a:ext cx="1584176" cy="4564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3" name="Equation" r:id="rId7" imgW="748975" imgH="215806" progId="Equation.3">
                  <p:embed/>
                </p:oleObj>
              </mc:Choice>
              <mc:Fallback>
                <p:oleObj name="Equation" r:id="rId7" imgW="748975" imgH="215806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3933056"/>
                        <a:ext cx="1584176" cy="45645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39552" y="2420888"/>
          <a:ext cx="4480498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18" name="Equation" r:id="rId3" imgW="2032000" imgH="228600" progId="Equation.3">
                  <p:embed/>
                </p:oleObj>
              </mc:Choice>
              <mc:Fallback>
                <p:oleObj name="Equation" r:id="rId3" imgW="2032000" imgH="22860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2420888"/>
                        <a:ext cx="4480498" cy="5040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83568" y="3356992"/>
          <a:ext cx="1855265" cy="4320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19" name="Equation" r:id="rId5" imgW="926698" imgH="215806" progId="Equation.3">
                  <p:embed/>
                </p:oleObj>
              </mc:Choice>
              <mc:Fallback>
                <p:oleObj name="Equation" r:id="rId5" imgW="926698" imgH="215806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3356992"/>
                        <a:ext cx="1855265" cy="4320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83568" y="3933056"/>
          <a:ext cx="1584176" cy="4564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20" name="Equation" r:id="rId7" imgW="748975" imgH="215806" progId="Equation.3">
                  <p:embed/>
                </p:oleObj>
              </mc:Choice>
              <mc:Fallback>
                <p:oleObj name="Equation" r:id="rId7" imgW="748975" imgH="215806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3933056"/>
                        <a:ext cx="1584176" cy="45645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83567" y="4509120"/>
          <a:ext cx="2016225" cy="4904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21" name="Equation" r:id="rId9" imgW="939800" imgH="228600" progId="Equation.3">
                  <p:embed/>
                </p:oleObj>
              </mc:Choice>
              <mc:Fallback>
                <p:oleObj name="Equation" r:id="rId9" imgW="939800" imgH="22860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7" y="4509120"/>
                        <a:ext cx="2016225" cy="49043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39552" y="2420888"/>
          <a:ext cx="4480498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45" name="Equation" r:id="rId3" imgW="2032000" imgH="228600" progId="Equation.3">
                  <p:embed/>
                </p:oleObj>
              </mc:Choice>
              <mc:Fallback>
                <p:oleObj name="Equation" r:id="rId3" imgW="2032000" imgH="22860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2420888"/>
                        <a:ext cx="4480498" cy="5040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83568" y="3356992"/>
          <a:ext cx="1855265" cy="4320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46" name="Equation" r:id="rId5" imgW="926698" imgH="215806" progId="Equation.3">
                  <p:embed/>
                </p:oleObj>
              </mc:Choice>
              <mc:Fallback>
                <p:oleObj name="Equation" r:id="rId5" imgW="926698" imgH="215806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3356992"/>
                        <a:ext cx="1855265" cy="4320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83568" y="3933056"/>
          <a:ext cx="1584176" cy="4564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47" name="Equation" r:id="rId7" imgW="748975" imgH="215806" progId="Equation.3">
                  <p:embed/>
                </p:oleObj>
              </mc:Choice>
              <mc:Fallback>
                <p:oleObj name="Equation" r:id="rId7" imgW="748975" imgH="215806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3933056"/>
                        <a:ext cx="1584176" cy="45645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83567" y="4509120"/>
          <a:ext cx="2016225" cy="4904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48" name="Equation" r:id="rId9" imgW="939800" imgH="228600" progId="Equation.3">
                  <p:embed/>
                </p:oleObj>
              </mc:Choice>
              <mc:Fallback>
                <p:oleObj name="Equation" r:id="rId9" imgW="939800" imgH="22860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7" y="4509120"/>
                        <a:ext cx="2016225" cy="49043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683568" y="5085184"/>
          <a:ext cx="1656184" cy="4772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49" name="Equation" r:id="rId11" imgW="748975" imgH="215806" progId="Equation.3">
                  <p:embed/>
                </p:oleObj>
              </mc:Choice>
              <mc:Fallback>
                <p:oleObj name="Equation" r:id="rId11" imgW="748975" imgH="215806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5085184"/>
                        <a:ext cx="1656184" cy="47720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39552" y="2420888"/>
          <a:ext cx="4480498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72" name="Equation" r:id="rId3" imgW="2032000" imgH="228600" progId="Equation.3">
                  <p:embed/>
                </p:oleObj>
              </mc:Choice>
              <mc:Fallback>
                <p:oleObj name="Equation" r:id="rId3" imgW="2032000" imgH="22860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2420888"/>
                        <a:ext cx="4480498" cy="5040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83568" y="3356992"/>
          <a:ext cx="1855265" cy="4320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73" name="Equation" r:id="rId5" imgW="926698" imgH="215806" progId="Equation.3">
                  <p:embed/>
                </p:oleObj>
              </mc:Choice>
              <mc:Fallback>
                <p:oleObj name="Equation" r:id="rId5" imgW="926698" imgH="215806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3356992"/>
                        <a:ext cx="1855265" cy="4320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83568" y="3933056"/>
          <a:ext cx="1584176" cy="4564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74" name="Equation" r:id="rId7" imgW="748975" imgH="215806" progId="Equation.3">
                  <p:embed/>
                </p:oleObj>
              </mc:Choice>
              <mc:Fallback>
                <p:oleObj name="Equation" r:id="rId7" imgW="748975" imgH="215806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3933056"/>
                        <a:ext cx="1584176" cy="45645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83567" y="4509120"/>
          <a:ext cx="2016225" cy="4904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75" name="Equation" r:id="rId9" imgW="939800" imgH="228600" progId="Equation.3">
                  <p:embed/>
                </p:oleObj>
              </mc:Choice>
              <mc:Fallback>
                <p:oleObj name="Equation" r:id="rId9" imgW="939800" imgH="22860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7" y="4509120"/>
                        <a:ext cx="2016225" cy="49043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683568" y="5085184"/>
          <a:ext cx="1656184" cy="4772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76" name="Equation" r:id="rId11" imgW="748975" imgH="215806" progId="Equation.3">
                  <p:embed/>
                </p:oleObj>
              </mc:Choice>
              <mc:Fallback>
                <p:oleObj name="Equation" r:id="rId11" imgW="748975" imgH="215806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5085184"/>
                        <a:ext cx="1656184" cy="47720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683569" y="5678765"/>
          <a:ext cx="2088231" cy="5079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77" name="Equation" r:id="rId13" imgW="939800" imgH="228600" progId="Equation.3">
                  <p:embed/>
                </p:oleObj>
              </mc:Choice>
              <mc:Fallback>
                <p:oleObj name="Equation" r:id="rId13" imgW="939800" imgH="22860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9" y="5678765"/>
                        <a:ext cx="2088231" cy="5079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Jakou částku by bylo nutné uložit v bance na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úrok </a:t>
            </a:r>
            <a:r>
              <a:rPr lang="cs-CZ" dirty="0"/>
              <a:t>3%, aby roční úrok dosáhl </a:t>
            </a:r>
            <a:r>
              <a:rPr lang="cs-CZ" dirty="0" smtClean="0"/>
              <a:t>120 000,-</a:t>
            </a:r>
            <a:r>
              <a:rPr lang="pl-PL" dirty="0" smtClean="0"/>
              <a:t>Kč </a:t>
            </a:r>
            <a:r>
              <a:rPr lang="pl-PL" dirty="0"/>
              <a:t>(</a:t>
            </a:r>
            <a:r>
              <a:rPr lang="pl-PL" dirty="0" smtClean="0"/>
              <a:t>tedy</a:t>
            </a:r>
          </a:p>
          <a:p>
            <a:pPr>
              <a:buNone/>
            </a:pPr>
            <a:r>
              <a:rPr lang="pl-PL" dirty="0" smtClean="0"/>
              <a:t>10 </a:t>
            </a:r>
            <a:r>
              <a:rPr lang="pl-PL" dirty="0"/>
              <a:t>000 Kč na měsíc)?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468313" y="1862138"/>
          <a:ext cx="2327275" cy="687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5" name="Equation" r:id="rId3" imgW="774364" imgH="228501" progId="Equation.3">
                  <p:embed/>
                </p:oleObj>
              </mc:Choice>
              <mc:Fallback>
                <p:oleObj name="Equation" r:id="rId3" imgW="774364" imgH="228501" progId="Equation.3">
                  <p:embed/>
                  <p:pic>
                    <p:nvPicPr>
                      <p:cNvPr id="0" name="Picture 6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1862138"/>
                        <a:ext cx="2327275" cy="6873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611188" y="1916113"/>
          <a:ext cx="1512887" cy="901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9" name="Equation" r:id="rId3" imgW="660113" imgH="393529" progId="Equation.3">
                  <p:embed/>
                </p:oleObj>
              </mc:Choice>
              <mc:Fallback>
                <p:oleObj name="Equation" r:id="rId3" imgW="660113" imgH="393529" progId="Equation.3">
                  <p:embed/>
                  <p:pic>
                    <p:nvPicPr>
                      <p:cNvPr id="0" name="Picture 8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1916113"/>
                        <a:ext cx="1512887" cy="901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611188" y="1916113"/>
          <a:ext cx="1512887" cy="901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84" name="Equation" r:id="rId3" imgW="660113" imgH="393529" progId="Equation.3">
                  <p:embed/>
                </p:oleObj>
              </mc:Choice>
              <mc:Fallback>
                <p:oleObj name="Equation" r:id="rId3" imgW="660113" imgH="393529" progId="Equation.3">
                  <p:embed/>
                  <p:pic>
                    <p:nvPicPr>
                      <p:cNvPr id="0" name="Picture 6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1916113"/>
                        <a:ext cx="1512887" cy="901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39552" y="4077072"/>
          <a:ext cx="2408268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85" name="Equation" r:id="rId5" imgW="1091726" imgH="228501" progId="Equation.3">
                  <p:embed/>
                </p:oleObj>
              </mc:Choice>
              <mc:Fallback>
                <p:oleObj name="Equation" r:id="rId5" imgW="1091726" imgH="228501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4077072"/>
                        <a:ext cx="2408268" cy="5040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K₀</a:t>
            </a:r>
          </a:p>
          <a:p>
            <a:r>
              <a:rPr lang="cs-CZ" dirty="0" smtClean="0"/>
              <a:t>i</a:t>
            </a:r>
          </a:p>
          <a:p>
            <a:r>
              <a:rPr lang="cs-CZ" dirty="0" smtClean="0"/>
              <a:t>n</a:t>
            </a:r>
          </a:p>
          <a:p>
            <a:r>
              <a:rPr lang="cs-CZ" dirty="0" err="1" smtClean="0"/>
              <a:t>K</a:t>
            </a:r>
            <a:r>
              <a:rPr lang="cs-CZ" baseline="-25000" dirty="0" err="1" smtClean="0"/>
              <a:t>n</a:t>
            </a:r>
            <a:endParaRPr lang="cs-CZ" baseline="-25000" dirty="0" smtClean="0"/>
          </a:p>
          <a:p>
            <a:r>
              <a:rPr lang="cs-CZ" dirty="0" err="1" smtClean="0"/>
              <a:t>U</a:t>
            </a:r>
            <a:r>
              <a:rPr lang="cs-CZ" baseline="-25000" dirty="0" err="1" smtClean="0"/>
              <a:t>n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DÚ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Klient </a:t>
            </a:r>
            <a:r>
              <a:rPr lang="cs-CZ" dirty="0"/>
              <a:t>uložil </a:t>
            </a:r>
            <a:r>
              <a:rPr lang="cs-CZ" dirty="0" smtClean="0"/>
              <a:t>50 </a:t>
            </a:r>
            <a:r>
              <a:rPr lang="cs-CZ" dirty="0"/>
              <a:t>000 Kč u </a:t>
            </a:r>
            <a:r>
              <a:rPr lang="cs-CZ" dirty="0" smtClean="0"/>
              <a:t>banky na termínovaný </a:t>
            </a:r>
          </a:p>
          <a:p>
            <a:pPr>
              <a:buNone/>
            </a:pPr>
            <a:r>
              <a:rPr lang="cs-CZ" dirty="0" smtClean="0"/>
              <a:t>vklad </a:t>
            </a:r>
            <a:r>
              <a:rPr lang="cs-CZ" dirty="0"/>
              <a:t>s roční </a:t>
            </a:r>
            <a:r>
              <a:rPr lang="cs-CZ" dirty="0" smtClean="0"/>
              <a:t>úrokovou mírou 3,1%. </a:t>
            </a:r>
          </a:p>
          <a:p>
            <a:pPr>
              <a:buNone/>
            </a:pPr>
            <a:r>
              <a:rPr lang="cs-CZ" dirty="0" smtClean="0"/>
              <a:t>Úrokovací </a:t>
            </a:r>
            <a:r>
              <a:rPr lang="cs-CZ" dirty="0"/>
              <a:t>období vkladu je 1 </a:t>
            </a:r>
            <a:r>
              <a:rPr lang="cs-CZ" dirty="0" smtClean="0"/>
              <a:t>měsíc.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Kolik </a:t>
            </a:r>
            <a:r>
              <a:rPr lang="cs-CZ" dirty="0"/>
              <a:t>Kč zaplatí banka </a:t>
            </a:r>
            <a:r>
              <a:rPr lang="cs-CZ" dirty="0" smtClean="0"/>
              <a:t>na úrocích </a:t>
            </a:r>
            <a:r>
              <a:rPr lang="cs-CZ" dirty="0"/>
              <a:t>za jeden měsíc? </a:t>
            </a:r>
            <a:endParaRPr lang="cs-CZ" dirty="0" smtClean="0"/>
          </a:p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olik </a:t>
            </a:r>
            <a:r>
              <a:rPr lang="cs-CZ" dirty="0"/>
              <a:t>Kč zbude po zdanění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Klient </a:t>
            </a:r>
            <a:r>
              <a:rPr lang="cs-CZ" dirty="0"/>
              <a:t>bude mít peníze </a:t>
            </a:r>
            <a:r>
              <a:rPr lang="cs-CZ" dirty="0" smtClean="0"/>
              <a:t>uložené v </a:t>
            </a:r>
            <a:r>
              <a:rPr lang="cs-CZ" dirty="0"/>
              <a:t>bance po </a:t>
            </a:r>
            <a:r>
              <a:rPr lang="cs-CZ" dirty="0" smtClean="0"/>
              <a:t>dobu</a:t>
            </a:r>
          </a:p>
          <a:p>
            <a:pPr>
              <a:buNone/>
            </a:pPr>
            <a:r>
              <a:rPr lang="cs-CZ" dirty="0" smtClean="0"/>
              <a:t>pěti </a:t>
            </a:r>
            <a:r>
              <a:rPr lang="cs-CZ" dirty="0"/>
              <a:t>let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Úroky </a:t>
            </a:r>
            <a:r>
              <a:rPr lang="cs-CZ" dirty="0"/>
              <a:t>banka nepřipisuje ke vkladu, ale posílá </a:t>
            </a:r>
            <a:r>
              <a:rPr lang="cs-CZ" dirty="0" smtClean="0"/>
              <a:t>je</a:t>
            </a:r>
          </a:p>
          <a:p>
            <a:pPr>
              <a:buNone/>
            </a:pPr>
            <a:r>
              <a:rPr lang="cs-CZ" dirty="0" smtClean="0"/>
              <a:t>na jeho </a:t>
            </a:r>
            <a:r>
              <a:rPr lang="cs-CZ" dirty="0"/>
              <a:t>běžný účet.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Urči </a:t>
            </a:r>
            <a:r>
              <a:rPr lang="cs-CZ" dirty="0"/>
              <a:t>jeho majetek po pěti letech spoření.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U= 129,17</a:t>
            </a:r>
          </a:p>
          <a:p>
            <a:r>
              <a:rPr lang="cs-CZ" dirty="0" smtClean="0"/>
              <a:t>U= 109,79</a:t>
            </a:r>
          </a:p>
          <a:p>
            <a:r>
              <a:rPr lang="cs-CZ" dirty="0" smtClean="0"/>
              <a:t>K= 56587,50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ODVÁRKO, Oldřich. </a:t>
            </a:r>
            <a:r>
              <a:rPr lang="cs-CZ" i="1" dirty="0" smtClean="0"/>
              <a:t>Úlohy z finanční matematiky pro střední školy</a:t>
            </a:r>
            <a:r>
              <a:rPr lang="cs-CZ" dirty="0" smtClean="0"/>
              <a:t>. Praha: Prometheus, 2005, ISBN 80-7196-303-8</a:t>
            </a:r>
            <a:r>
              <a:rPr lang="cs-CZ" dirty="0" smtClean="0"/>
              <a:t>. – se svolením autora</a:t>
            </a:r>
            <a:endParaRPr lang="cs-CZ" dirty="0" smtClean="0"/>
          </a:p>
          <a:p>
            <a:r>
              <a:rPr lang="cs-CZ" dirty="0" smtClean="0"/>
              <a:t>RADOVÁ, Jarmila; DVOŘÁK, Petr; MÁLEK, Jiří. </a:t>
            </a:r>
            <a:r>
              <a:rPr lang="cs-CZ" i="1" dirty="0" smtClean="0"/>
              <a:t>Finanční matematika pro každého 7. aktualizované vydání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ISBN 978-80-247-3291-6.</a:t>
            </a:r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je určený pro interaktivní výuku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579</TotalTime>
  <Words>507</Words>
  <Application>Microsoft Office PowerPoint</Application>
  <PresentationFormat>Předvádění na obrazovce (4:3)</PresentationFormat>
  <Paragraphs>132</Paragraphs>
  <Slides>36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8" baseType="lpstr">
      <vt:lpstr>Cesta</vt:lpstr>
      <vt:lpstr>Equation</vt:lpstr>
      <vt:lpstr>Prezentace aplikace PowerPoint</vt:lpstr>
      <vt:lpstr>Anotace</vt:lpstr>
      <vt:lpstr>Finanční matematika 1</vt:lpstr>
      <vt:lpstr>Základní pojmy</vt:lpstr>
      <vt:lpstr>Prezentace aplikace PowerPoint</vt:lpstr>
      <vt:lpstr>Úroková míra a úrok</vt:lpstr>
      <vt:lpstr>nominální</vt:lpstr>
      <vt:lpstr>Prezentace aplikace PowerPoint</vt:lpstr>
      <vt:lpstr>efektivní</vt:lpstr>
      <vt:lpstr>Úroková doba</vt:lpstr>
      <vt:lpstr>Zaokrouhlování úroků</vt:lpstr>
      <vt:lpstr>Daň z úroku</vt:lpstr>
      <vt:lpstr>příklady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DÚ</vt:lpstr>
      <vt:lpstr>Prezentace aplikace PowerPoint</vt:lpstr>
      <vt:lpstr>Literatura</vt:lpstr>
      <vt:lpstr>Prezentace aplikace PowerPoint</vt:lpstr>
    </vt:vector>
  </TitlesOfParts>
  <Company>gymnázium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Standardy</dc:title>
  <dc:creator>Mirka Knoblochová</dc:creator>
  <cp:lastModifiedBy>Miroslava Knoblochová</cp:lastModifiedBy>
  <cp:revision>68</cp:revision>
  <dcterms:created xsi:type="dcterms:W3CDTF">2012-09-09T10:01:21Z</dcterms:created>
  <dcterms:modified xsi:type="dcterms:W3CDTF">2013-05-02T05:48:32Z</dcterms:modified>
</cp:coreProperties>
</file>