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99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B16BC-374F-4642-A47A-4B41CB59AE89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40093-2582-4172-B149-4D6AD3817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108C6-6644-45AA-985F-37EB6710C400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CE9A2-A2C4-4868-8CC4-EAC3FEA6D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7D0F0-BC06-43E8-928D-A2E63F48C5C5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10D1A-CFFB-4A2C-ACB6-469ACF01C0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9320D-93BD-44F9-A6A2-8A7147D3A4D1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4EB6F5-5D4D-46AB-8EC7-23BDCAE74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8B821-3BA5-40B2-874D-64BC2780C52C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02E9EF-D055-409B-8278-AD936D45D1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22121-F613-43E8-BC06-97B8F32C7AA0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F1EBF-013B-40D2-99B2-2CE6C3BC3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3904A-5187-4436-894A-CBA065C6D5E6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4809D-C992-4E89-9A21-CACE1F1DEC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F8F80-0968-4D91-A84E-B4E4A47F7539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5ABFE-D1CC-425B-87C0-9B298B7244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76C01-D908-462B-843A-E614CBA82ADF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B8E24-3C1E-4FEA-AC22-E2272F098C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6D403-AB10-4BA2-A25B-FA2734B06E9A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5838D-C868-423A-A5C5-25269D889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5669A-FC89-48C5-9913-5115C19C14BE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AEB2C-4F47-41F0-91A1-6876942BE2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3B4B49E-3CC9-4656-97D2-448DF423E37B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BA4368-3BC5-4356-A00F-F554CB847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8" name="rectole0000000002"/>
          <p:cNvGraphicFramePr>
            <a:graphicFrameLocks noChangeAspect="1"/>
          </p:cNvGraphicFramePr>
          <p:nvPr/>
        </p:nvGraphicFramePr>
        <p:xfrm>
          <a:off x="893763" y="2852738"/>
          <a:ext cx="3390900" cy="2447925"/>
        </p:xfrm>
        <a:graphic>
          <a:graphicData uri="http://schemas.openxmlformats.org/presentationml/2006/ole">
            <p:oleObj spid="_x0000_s13318" name="Obrázek" r:id="rId3" imgW="0" imgH="0" progId="StaticMetafile">
              <p:embed/>
            </p:oleObj>
          </a:graphicData>
        </a:graphic>
      </p:graphicFrame>
      <p:graphicFrame>
        <p:nvGraphicFramePr>
          <p:cNvPr id="13317" name="rectole0000000003"/>
          <p:cNvGraphicFramePr>
            <a:graphicFrameLocks noChangeAspect="1"/>
          </p:cNvGraphicFramePr>
          <p:nvPr/>
        </p:nvGraphicFramePr>
        <p:xfrm>
          <a:off x="317500" y="5381625"/>
          <a:ext cx="5191125" cy="1000125"/>
        </p:xfrm>
        <a:graphic>
          <a:graphicData uri="http://schemas.openxmlformats.org/presentationml/2006/ole">
            <p:oleObj spid="_x0000_s13317" name="Obrázek" r:id="rId4" imgW="0" imgH="0" progId="StaticMetafile">
              <p:embed/>
            </p:oleObj>
          </a:graphicData>
        </a:graphic>
      </p:graphicFrame>
      <p:graphicFrame>
        <p:nvGraphicFramePr>
          <p:cNvPr id="13422" name="Group 110"/>
          <p:cNvGraphicFramePr>
            <a:graphicFrameLocks noGrp="1"/>
          </p:cNvGraphicFramePr>
          <p:nvPr/>
        </p:nvGraphicFramePr>
        <p:xfrm>
          <a:off x="323850" y="241300"/>
          <a:ext cx="5573713" cy="2571433"/>
        </p:xfrm>
        <a:graphic>
          <a:graphicData uri="http://schemas.openxmlformats.org/drawingml/2006/table">
            <a:tbl>
              <a:tblPr/>
              <a:tblGrid>
                <a:gridCol w="1681163"/>
                <a:gridCol w="3892550"/>
              </a:tblGrid>
              <a:tr h="468313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Masarykova z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kladn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kola a mateřsk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kola Melč, okres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Opava, př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spěvkov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organizace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SLO PROJEKTU: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CZ.1.07/1.4.00/21.2623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Mgr. Vladimír Kornas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VY_32_Inovace_Matematika_2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SLO DUM: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MA: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Zlomky – slovní úlohy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7.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OBDOB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REALIZACE: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/2012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3418" name="Rectangle 106"/>
          <p:cNvSpPr>
            <a:spLocks noChangeArrowheads="1"/>
          </p:cNvSpPr>
          <p:nvPr/>
        </p:nvSpPr>
        <p:spPr bwMode="auto">
          <a:xfrm>
            <a:off x="0" y="26209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3419" name="Rectangle 107"/>
          <p:cNvSpPr>
            <a:spLocks noChangeArrowheads="1"/>
          </p:cNvSpPr>
          <p:nvPr/>
        </p:nvSpPr>
        <p:spPr bwMode="auto">
          <a:xfrm>
            <a:off x="0" y="6069013"/>
            <a:ext cx="2222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Početní operace se zlomky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smtClean="0">
                <a:solidFill>
                  <a:srgbClr val="FF3300"/>
                </a:solidFill>
              </a:rPr>
              <a:t>Slovní</a:t>
            </a:r>
            <a:r>
              <a:rPr lang="cs-CZ" b="1" smtClean="0">
                <a:solidFill>
                  <a:srgbClr val="FF3300"/>
                </a:solidFill>
              </a:rPr>
              <a:t>   </a:t>
            </a:r>
            <a:r>
              <a:rPr lang="cs-CZ" sz="4800" b="1" smtClean="0">
                <a:solidFill>
                  <a:srgbClr val="FF3300"/>
                </a:solidFill>
              </a:rPr>
              <a:t>úlohy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685800" y="549275"/>
            <a:ext cx="7772400" cy="1511300"/>
          </a:xfrm>
        </p:spPr>
        <p:txBody>
          <a:bodyPr/>
          <a:lstStyle/>
          <a:p>
            <a:r>
              <a:rPr lang="cs-CZ" smtClean="0">
                <a:solidFill>
                  <a:srgbClr val="FF3300"/>
                </a:solidFill>
              </a:rPr>
              <a:t>Postup při řešení slovní úlohy: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133600"/>
            <a:ext cx="6400800" cy="3505200"/>
          </a:xfrm>
        </p:spPr>
        <p:txBody>
          <a:bodyPr>
            <a:normAutofit/>
          </a:bodyPr>
          <a:lstStyle/>
          <a:p>
            <a:pPr marL="457200" indent="-457200" algn="l">
              <a:lnSpc>
                <a:spcPct val="90000"/>
              </a:lnSpc>
              <a:buFont typeface="Arial" charset="0"/>
              <a:buAutoNum type="arabicParenR"/>
            </a:pPr>
            <a:r>
              <a:rPr lang="cs-CZ" sz="3100" b="1" smtClean="0">
                <a:solidFill>
                  <a:srgbClr val="898989"/>
                </a:solidFill>
              </a:rPr>
              <a:t>Pozorně a s porozuměním přečíst text úlohy.</a:t>
            </a:r>
          </a:p>
          <a:p>
            <a:pPr marL="457200" indent="-457200" algn="l">
              <a:lnSpc>
                <a:spcPct val="90000"/>
              </a:lnSpc>
              <a:buFont typeface="Arial" charset="0"/>
              <a:buAutoNum type="arabicParenR"/>
            </a:pPr>
            <a:r>
              <a:rPr lang="cs-CZ" sz="3100" b="1" smtClean="0">
                <a:solidFill>
                  <a:srgbClr val="898989"/>
                </a:solidFill>
              </a:rPr>
              <a:t>Stručný a srozumitelný zápis úlohy.</a:t>
            </a:r>
          </a:p>
          <a:p>
            <a:pPr marL="457200" indent="-457200" algn="l">
              <a:lnSpc>
                <a:spcPct val="90000"/>
              </a:lnSpc>
              <a:buFont typeface="Arial" charset="0"/>
              <a:buAutoNum type="arabicParenR"/>
            </a:pPr>
            <a:r>
              <a:rPr lang="cs-CZ" sz="3100" b="1" smtClean="0">
                <a:solidFill>
                  <a:srgbClr val="898989"/>
                </a:solidFill>
              </a:rPr>
              <a:t>Náčrt úlohy .</a:t>
            </a:r>
          </a:p>
          <a:p>
            <a:pPr marL="457200" indent="-457200" algn="l">
              <a:lnSpc>
                <a:spcPct val="90000"/>
              </a:lnSpc>
              <a:buFont typeface="Arial" charset="0"/>
              <a:buAutoNum type="arabicParenR"/>
            </a:pPr>
            <a:r>
              <a:rPr lang="cs-CZ" sz="3100" b="1" smtClean="0">
                <a:solidFill>
                  <a:srgbClr val="898989"/>
                </a:solidFill>
              </a:rPr>
              <a:t>Výpočet  a kontrola správnosti výsledku.</a:t>
            </a:r>
          </a:p>
          <a:p>
            <a:pPr marL="457200" indent="-457200" algn="l">
              <a:lnSpc>
                <a:spcPct val="90000"/>
              </a:lnSpc>
              <a:buFont typeface="Arial" charset="0"/>
              <a:buAutoNum type="arabicParenR"/>
            </a:pPr>
            <a:r>
              <a:rPr lang="cs-CZ" sz="3100" b="1" smtClean="0">
                <a:solidFill>
                  <a:srgbClr val="898989"/>
                </a:solidFill>
              </a:rPr>
              <a:t>Odpovědˇ.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684213" y="404813"/>
            <a:ext cx="7772400" cy="1079500"/>
          </a:xfrm>
        </p:spPr>
        <p:txBody>
          <a:bodyPr/>
          <a:lstStyle/>
          <a:p>
            <a:r>
              <a:rPr lang="cs-CZ" smtClean="0">
                <a:solidFill>
                  <a:srgbClr val="FF3300"/>
                </a:solidFill>
              </a:rPr>
              <a:t>Příklad :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84313"/>
            <a:ext cx="6400800" cy="2305050"/>
          </a:xfrm>
        </p:spPr>
        <p:txBody>
          <a:bodyPr>
            <a:normAutofit/>
          </a:bodyPr>
          <a:lstStyle/>
          <a:p>
            <a:pPr algn="l"/>
            <a:r>
              <a:rPr lang="cs-CZ" sz="3400" b="1" i="1" smtClean="0">
                <a:solidFill>
                  <a:srgbClr val="898989"/>
                </a:solidFill>
              </a:rPr>
              <a:t>Jirka si šetří na horské kolo. To, které si vyhlédl stojí 6000Kč. Má uspořenou teprve čtvrtinu. Kolik korun musí ještě ušetřit ?</a:t>
            </a:r>
          </a:p>
          <a:p>
            <a:pPr algn="l"/>
            <a:endParaRPr lang="cs-CZ" sz="3400" b="1" i="1" smtClean="0">
              <a:solidFill>
                <a:srgbClr val="898989"/>
              </a:solidFill>
            </a:endParaRPr>
          </a:p>
          <a:p>
            <a:pPr algn="l"/>
            <a:endParaRPr lang="cs-CZ" sz="340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611188" y="549275"/>
            <a:ext cx="7772400" cy="1714500"/>
          </a:xfrm>
        </p:spPr>
        <p:txBody>
          <a:bodyPr/>
          <a:lstStyle/>
          <a:p>
            <a:r>
              <a:rPr lang="cs-CZ" smtClean="0">
                <a:solidFill>
                  <a:srgbClr val="FF3300"/>
                </a:solidFill>
              </a:rPr>
              <a:t>Zápis :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557338"/>
            <a:ext cx="6400800" cy="4608512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b="1" i="1" smtClean="0">
                <a:solidFill>
                  <a:schemeClr val="tx1"/>
                </a:solidFill>
              </a:rPr>
              <a:t>Cena jízdního kola……………6000Kč</a:t>
            </a:r>
          </a:p>
          <a:p>
            <a:pPr algn="l"/>
            <a:r>
              <a:rPr lang="cs-CZ" b="1" i="1" smtClean="0">
                <a:solidFill>
                  <a:schemeClr val="tx1"/>
                </a:solidFill>
              </a:rPr>
              <a:t>Uspořeno………………..1/4 z 6000Kč</a:t>
            </a:r>
          </a:p>
          <a:p>
            <a:pPr algn="l"/>
            <a:r>
              <a:rPr lang="cs-CZ" b="1" i="1" smtClean="0">
                <a:solidFill>
                  <a:schemeClr val="tx1"/>
                </a:solidFill>
              </a:rPr>
              <a:t>Zbývá ušetřit……………………….. X Kč</a:t>
            </a:r>
          </a:p>
          <a:p>
            <a:pPr algn="l"/>
            <a:r>
              <a:rPr lang="cs-CZ" b="1" i="1" smtClean="0">
                <a:solidFill>
                  <a:schemeClr val="tx1"/>
                </a:solidFill>
              </a:rPr>
              <a:t>-----------------------------------------------</a:t>
            </a:r>
          </a:p>
          <a:p>
            <a:pPr algn="l"/>
            <a:r>
              <a:rPr lang="cs-CZ" b="1" i="1" smtClean="0">
                <a:solidFill>
                  <a:schemeClr val="tx1"/>
                </a:solidFill>
              </a:rPr>
              <a:t>Náčrt:</a:t>
            </a:r>
          </a:p>
        </p:txBody>
      </p:sp>
      <p:sp>
        <p:nvSpPr>
          <p:cNvPr id="17412" name="Line 4"/>
          <p:cNvSpPr>
            <a:spLocks noChangeShapeType="1"/>
          </p:cNvSpPr>
          <p:nvPr/>
        </p:nvSpPr>
        <p:spPr bwMode="auto">
          <a:xfrm>
            <a:off x="2411413" y="5229225"/>
            <a:ext cx="36734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7413" name="Line 5"/>
          <p:cNvSpPr>
            <a:spLocks noChangeShapeType="1"/>
          </p:cNvSpPr>
          <p:nvPr/>
        </p:nvSpPr>
        <p:spPr bwMode="auto">
          <a:xfrm>
            <a:off x="2484438" y="5157788"/>
            <a:ext cx="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7414" name="Line 6"/>
          <p:cNvSpPr>
            <a:spLocks noChangeShapeType="1"/>
          </p:cNvSpPr>
          <p:nvPr/>
        </p:nvSpPr>
        <p:spPr bwMode="auto">
          <a:xfrm>
            <a:off x="5940425" y="5157788"/>
            <a:ext cx="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7415" name="Text Box 7"/>
          <p:cNvSpPr txBox="1">
            <a:spLocks noChangeArrowheads="1"/>
          </p:cNvSpPr>
          <p:nvPr/>
        </p:nvSpPr>
        <p:spPr bwMode="auto">
          <a:xfrm>
            <a:off x="4048125" y="4311650"/>
            <a:ext cx="1254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/>
              <a:t>6000Kč</a:t>
            </a:r>
          </a:p>
        </p:txBody>
      </p:sp>
      <p:sp>
        <p:nvSpPr>
          <p:cNvPr id="17416" name="Line 8"/>
          <p:cNvSpPr>
            <a:spLocks noChangeShapeType="1"/>
          </p:cNvSpPr>
          <p:nvPr/>
        </p:nvSpPr>
        <p:spPr bwMode="auto">
          <a:xfrm>
            <a:off x="3203575" y="5157788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2679700" y="4600575"/>
            <a:ext cx="608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/>
              <a:t>1/4</a:t>
            </a:r>
          </a:p>
        </p:txBody>
      </p:sp>
      <p:sp>
        <p:nvSpPr>
          <p:cNvPr id="17418" name="Text Box 10"/>
          <p:cNvSpPr txBox="1">
            <a:spLocks noChangeArrowheads="1"/>
          </p:cNvSpPr>
          <p:nvPr/>
        </p:nvSpPr>
        <p:spPr bwMode="auto">
          <a:xfrm>
            <a:off x="4335463" y="5103813"/>
            <a:ext cx="3540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3300"/>
                </a:solidFill>
              </a:rPr>
              <a:t>x</a:t>
            </a:r>
          </a:p>
        </p:txBody>
      </p:sp>
      <p:sp>
        <p:nvSpPr>
          <p:cNvPr id="17420" name="Line 12"/>
          <p:cNvSpPr>
            <a:spLocks noChangeShapeType="1"/>
          </p:cNvSpPr>
          <p:nvPr/>
        </p:nvSpPr>
        <p:spPr bwMode="auto">
          <a:xfrm>
            <a:off x="3203575" y="5229225"/>
            <a:ext cx="27368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ctrTitle"/>
          </p:nvPr>
        </p:nvSpPr>
        <p:spPr>
          <a:xfrm>
            <a:off x="685800" y="214313"/>
            <a:ext cx="7772400" cy="1357312"/>
          </a:xfrm>
        </p:spPr>
        <p:txBody>
          <a:bodyPr/>
          <a:lstStyle/>
          <a:p>
            <a:r>
              <a:rPr lang="cs-CZ" smtClean="0">
                <a:solidFill>
                  <a:srgbClr val="FF3300"/>
                </a:solidFill>
              </a:rPr>
              <a:t>Výpočet :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28750"/>
            <a:ext cx="6400800" cy="5214938"/>
          </a:xfrm>
        </p:spPr>
        <p:txBody>
          <a:bodyPr>
            <a:normAutofit/>
          </a:bodyPr>
          <a:lstStyle/>
          <a:p>
            <a:pPr marL="514350" indent="-514350" algn="l">
              <a:lnSpc>
                <a:spcPct val="80000"/>
              </a:lnSpc>
            </a:pPr>
            <a:r>
              <a:rPr lang="cs-CZ" sz="3000" b="1" i="1" smtClean="0">
                <a:solidFill>
                  <a:srgbClr val="898989"/>
                </a:solidFill>
              </a:rPr>
              <a:t>I.</a:t>
            </a:r>
          </a:p>
          <a:p>
            <a:pPr marL="514350" indent="-514350" algn="l">
              <a:lnSpc>
                <a:spcPct val="80000"/>
              </a:lnSpc>
              <a:buFont typeface="Arial" charset="0"/>
              <a:buAutoNum type="arabicParenR"/>
            </a:pPr>
            <a:r>
              <a:rPr lang="cs-CZ" sz="3000" b="1" i="1" smtClean="0">
                <a:solidFill>
                  <a:srgbClr val="898989"/>
                </a:solidFill>
              </a:rPr>
              <a:t>4/4 = 6000Kč, tj. 1 celek(„1celá“)</a:t>
            </a:r>
          </a:p>
          <a:p>
            <a:pPr marL="514350" indent="-514350" algn="l">
              <a:lnSpc>
                <a:spcPct val="80000"/>
              </a:lnSpc>
              <a:buFont typeface="Arial" charset="0"/>
              <a:buAutoNum type="arabicParenR"/>
            </a:pPr>
            <a:r>
              <a:rPr lang="cs-CZ" sz="3000" b="1" i="1" smtClean="0">
                <a:solidFill>
                  <a:srgbClr val="898989"/>
                </a:solidFill>
              </a:rPr>
              <a:t>¼ z 6000= ¼.6000= 1500Kč</a:t>
            </a:r>
          </a:p>
          <a:p>
            <a:pPr marL="514350" indent="-514350" algn="l">
              <a:lnSpc>
                <a:spcPct val="80000"/>
              </a:lnSpc>
              <a:buFont typeface="Arial" charset="0"/>
              <a:buAutoNum type="arabicParenR"/>
            </a:pPr>
            <a:r>
              <a:rPr lang="cs-CZ" sz="3000" b="1" i="1" smtClean="0">
                <a:solidFill>
                  <a:srgbClr val="898989"/>
                </a:solidFill>
              </a:rPr>
              <a:t>6000-1500= 4500Kč</a:t>
            </a:r>
            <a:endParaRPr lang="cs-CZ" sz="3000" b="1" i="1" smtClean="0">
              <a:solidFill>
                <a:srgbClr val="898989"/>
              </a:solidFill>
              <a:latin typeface="Arial" charset="0"/>
            </a:endParaRPr>
          </a:p>
          <a:p>
            <a:pPr marL="514350" indent="-514350" algn="l">
              <a:lnSpc>
                <a:spcPct val="80000"/>
              </a:lnSpc>
            </a:pPr>
            <a:endParaRPr lang="cs-CZ" sz="3000" b="1" i="1" smtClean="0">
              <a:solidFill>
                <a:srgbClr val="898989"/>
              </a:solidFill>
              <a:latin typeface="Arial" charset="0"/>
            </a:endParaRPr>
          </a:p>
          <a:p>
            <a:pPr marL="514350" indent="-514350" algn="l">
              <a:lnSpc>
                <a:spcPct val="80000"/>
              </a:lnSpc>
            </a:pPr>
            <a:r>
              <a:rPr lang="cs-CZ" sz="3000" b="1" i="1" smtClean="0">
                <a:solidFill>
                  <a:srgbClr val="898989"/>
                </a:solidFill>
              </a:rPr>
              <a:t>II. nebo 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3000" b="1" i="1" smtClean="0">
                <a:solidFill>
                  <a:srgbClr val="898989"/>
                </a:solidFill>
              </a:rPr>
              <a:t>1) 4/4-1/4=3/4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3000" b="1" i="1" smtClean="0">
                <a:solidFill>
                  <a:srgbClr val="898989"/>
                </a:solidFill>
              </a:rPr>
              <a:t>2) 3/4 z 6000= ¾.6000=4500Kč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3000" b="1" i="1" smtClean="0">
                <a:solidFill>
                  <a:srgbClr val="898989"/>
                </a:solidFill>
              </a:rPr>
              <a:t>3) Kontrola: 1500+4500=6000Kč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3000" b="1" i="1" smtClean="0">
                <a:solidFill>
                  <a:srgbClr val="898989"/>
                </a:solidFill>
              </a:rPr>
              <a:t>Odpovědˇ: Jirka ještě musí ušetřit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3000" b="1" i="1" smtClean="0">
                <a:solidFill>
                  <a:srgbClr val="898989"/>
                </a:solidFill>
              </a:rPr>
              <a:t>           4500Kč.</a:t>
            </a:r>
          </a:p>
          <a:p>
            <a:pPr marL="514350" indent="-514350" algn="l">
              <a:lnSpc>
                <a:spcPct val="80000"/>
              </a:lnSpc>
            </a:pPr>
            <a:endParaRPr lang="cs-CZ" sz="3000" b="1" i="1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ctrTitle"/>
          </p:nvPr>
        </p:nvSpPr>
        <p:spPr>
          <a:xfrm>
            <a:off x="685800" y="333375"/>
            <a:ext cx="7772400" cy="1295400"/>
          </a:xfrm>
        </p:spPr>
        <p:txBody>
          <a:bodyPr/>
          <a:lstStyle/>
          <a:p>
            <a:r>
              <a:rPr lang="cs-CZ" smtClean="0">
                <a:solidFill>
                  <a:srgbClr val="FF3300"/>
                </a:solidFill>
              </a:rPr>
              <a:t>Úlohy k procvičení :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857375"/>
            <a:ext cx="6400800" cy="3781425"/>
          </a:xfrm>
        </p:spPr>
        <p:txBody>
          <a:bodyPr>
            <a:normAutofit/>
          </a:bodyPr>
          <a:lstStyle/>
          <a:p>
            <a:pPr marL="514350" indent="-514350" algn="l">
              <a:buFont typeface="Arial" charset="0"/>
              <a:buAutoNum type="arabicParenR"/>
            </a:pPr>
            <a:r>
              <a:rPr lang="cs-CZ" b="1" i="1" smtClean="0">
                <a:solidFill>
                  <a:srgbClr val="898989"/>
                </a:solidFill>
              </a:rPr>
              <a:t>Pořadatelé školního plesu se rozhodli věnovat ¾ zisku na konto Naděje. Zisk je 5 200Kč. Kolik korun věnují na konto?</a:t>
            </a:r>
            <a:endParaRPr lang="cs-CZ" b="1" i="1" smtClean="0">
              <a:solidFill>
                <a:srgbClr val="898989"/>
              </a:solidFill>
              <a:latin typeface="Arial" charset="0"/>
            </a:endParaRPr>
          </a:p>
          <a:p>
            <a:pPr marL="514350" indent="-514350" algn="l"/>
            <a:r>
              <a:rPr lang="cs-CZ" b="1" i="1" smtClean="0">
                <a:solidFill>
                  <a:srgbClr val="898989"/>
                </a:solidFill>
                <a:latin typeface="Arial" charset="0"/>
              </a:rPr>
              <a:t>2) </a:t>
            </a:r>
            <a:r>
              <a:rPr lang="cs-CZ" b="1" i="1" smtClean="0">
                <a:solidFill>
                  <a:srgbClr val="898989"/>
                </a:solidFill>
              </a:rPr>
              <a:t>Vypočítej obvod a obsah čtverce, který má délku strany 3/4dm.</a:t>
            </a:r>
          </a:p>
          <a:p>
            <a:pPr marL="514350" indent="-514350" algn="l"/>
            <a:endParaRPr lang="cs-CZ" b="1" i="1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ctrTitle"/>
          </p:nvPr>
        </p:nvSpPr>
        <p:spPr>
          <a:xfrm>
            <a:off x="685800" y="357188"/>
            <a:ext cx="7772400" cy="1055687"/>
          </a:xfrm>
        </p:spPr>
        <p:txBody>
          <a:bodyPr/>
          <a:lstStyle/>
          <a:p>
            <a:r>
              <a:rPr lang="cs-CZ" smtClean="0">
                <a:solidFill>
                  <a:srgbClr val="FF3300"/>
                </a:solidFill>
              </a:rPr>
              <a:t>Řešení a postup: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341438"/>
            <a:ext cx="6400800" cy="4392612"/>
          </a:xfrm>
        </p:spPr>
        <p:txBody>
          <a:bodyPr>
            <a:normAutofit/>
          </a:bodyPr>
          <a:lstStyle/>
          <a:p>
            <a:pPr marL="514350" indent="-514350" algn="l">
              <a:lnSpc>
                <a:spcPct val="80000"/>
              </a:lnSpc>
            </a:pPr>
            <a:r>
              <a:rPr lang="cs-CZ" sz="2600" b="1" smtClean="0">
                <a:solidFill>
                  <a:srgbClr val="898989"/>
                </a:solidFill>
              </a:rPr>
              <a:t>1)Zápis :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2600" smtClean="0">
                <a:solidFill>
                  <a:srgbClr val="898989"/>
                </a:solidFill>
              </a:rPr>
              <a:t>      dar na konto Naděje……..3/4 zisku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2600" smtClean="0">
                <a:solidFill>
                  <a:srgbClr val="898989"/>
                </a:solidFill>
              </a:rPr>
              <a:t>      zisk………………………………. 5200Kč 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2600" smtClean="0">
                <a:solidFill>
                  <a:srgbClr val="898989"/>
                </a:solidFill>
              </a:rPr>
              <a:t>      celkem na konto …………..    X Kč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2600" smtClean="0">
                <a:solidFill>
                  <a:srgbClr val="898989"/>
                </a:solidFill>
              </a:rPr>
              <a:t>______________________________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2600" b="1" smtClean="0">
                <a:solidFill>
                  <a:srgbClr val="898989"/>
                </a:solidFill>
              </a:rPr>
              <a:t>2) Výpočet :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2600" smtClean="0">
                <a:solidFill>
                  <a:srgbClr val="898989"/>
                </a:solidFill>
              </a:rPr>
              <a:t>     ¾ z 5400=3/4.5200=</a:t>
            </a:r>
            <a:r>
              <a:rPr lang="cs-CZ" sz="2600" smtClean="0">
                <a:solidFill>
                  <a:srgbClr val="FF3300"/>
                </a:solidFill>
              </a:rPr>
              <a:t>3900Kč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2600" smtClean="0">
                <a:solidFill>
                  <a:srgbClr val="898989"/>
                </a:solidFill>
              </a:rPr>
              <a:t>     kontrola : ¼ z 5 200=14.5200=1300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2600" smtClean="0">
                <a:solidFill>
                  <a:srgbClr val="898989"/>
                </a:solidFill>
              </a:rPr>
              <a:t>                       3900+1300=5200Kč</a:t>
            </a:r>
          </a:p>
          <a:p>
            <a:pPr marL="514350" indent="-514350" algn="l">
              <a:lnSpc>
                <a:spcPct val="80000"/>
              </a:lnSpc>
            </a:pPr>
            <a:r>
              <a:rPr lang="cs-CZ" sz="2600" smtClean="0">
                <a:solidFill>
                  <a:srgbClr val="898989"/>
                </a:solidFill>
              </a:rPr>
              <a:t>3) </a:t>
            </a:r>
            <a:r>
              <a:rPr lang="cs-CZ" sz="2600" b="1" smtClean="0">
                <a:solidFill>
                  <a:srgbClr val="898989"/>
                </a:solidFill>
              </a:rPr>
              <a:t>Odpovědˇ</a:t>
            </a:r>
            <a:r>
              <a:rPr lang="cs-CZ" sz="2600" smtClean="0">
                <a:solidFill>
                  <a:srgbClr val="898989"/>
                </a:solidFill>
              </a:rPr>
              <a:t>: Pořadatele plesu věnují na konto Naděje celkem 3900Kč.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ctrTitle"/>
          </p:nvPr>
        </p:nvSpPr>
        <p:spPr>
          <a:xfrm>
            <a:off x="685800" y="357188"/>
            <a:ext cx="7772400" cy="1143000"/>
          </a:xfrm>
        </p:spPr>
        <p:txBody>
          <a:bodyPr/>
          <a:lstStyle/>
          <a:p>
            <a:r>
              <a:rPr lang="cs-CZ" smtClean="0"/>
              <a:t>Použité zdroje :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28750"/>
            <a:ext cx="6400800" cy="4214813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898989"/>
                </a:solidFill>
                <a:latin typeface="Arial" charset="0"/>
              </a:rPr>
              <a:t>1</a:t>
            </a:r>
            <a:r>
              <a:rPr lang="cs-CZ" sz="2400" b="1" dirty="0" smtClean="0">
                <a:solidFill>
                  <a:srgbClr val="898989"/>
                </a:solidFill>
                <a:latin typeface="Arial" charset="0"/>
              </a:rPr>
              <a:t>) </a:t>
            </a:r>
            <a:r>
              <a:rPr lang="cs-CZ" sz="2400" dirty="0" smtClean="0"/>
              <a:t>ODVÁRKO, Oldřich; KADLEČEK, Jiří. </a:t>
            </a:r>
            <a:r>
              <a:rPr lang="cs-CZ" sz="2400" i="1" dirty="0" smtClean="0"/>
              <a:t>Matematika pro 7.ročník základní školy : 1.díl</a:t>
            </a:r>
            <a:r>
              <a:rPr lang="cs-CZ" sz="2400" dirty="0" smtClean="0"/>
              <a:t>. 1.vydání. Praha : </a:t>
            </a:r>
            <a:r>
              <a:rPr lang="cs-CZ" sz="2400" dirty="0" err="1" smtClean="0"/>
              <a:t>Prometheus</a:t>
            </a:r>
            <a:r>
              <a:rPr lang="cs-CZ" sz="2400" smtClean="0"/>
              <a:t>, </a:t>
            </a:r>
            <a:r>
              <a:rPr lang="cs-CZ" sz="2400" smtClean="0"/>
              <a:t>1999. ISBN </a:t>
            </a:r>
            <a:r>
              <a:rPr lang="cs-CZ" sz="2400" dirty="0" smtClean="0"/>
              <a:t>80-7196-111-6.</a:t>
            </a:r>
          </a:p>
          <a:p>
            <a:pPr algn="l">
              <a:buFontTx/>
              <a:buNone/>
            </a:pPr>
            <a:endParaRPr lang="cs-CZ" sz="2400" b="1" dirty="0" smtClean="0">
              <a:solidFill>
                <a:srgbClr val="898989"/>
              </a:solidFill>
            </a:endParaRPr>
          </a:p>
          <a:p>
            <a:pPr algn="l"/>
            <a:endParaRPr lang="cs-CZ" sz="2400" b="1" dirty="0" smtClean="0">
              <a:solidFill>
                <a:srgbClr val="898989"/>
              </a:solidFill>
            </a:endParaRPr>
          </a:p>
          <a:p>
            <a:pPr algn="l"/>
            <a:r>
              <a:rPr lang="cs-CZ" sz="2400" b="1" dirty="0" smtClean="0">
                <a:solidFill>
                  <a:srgbClr val="898989"/>
                </a:solidFill>
              </a:rPr>
              <a:t> </a:t>
            </a:r>
            <a:r>
              <a:rPr lang="cs-CZ" sz="2400" b="1" dirty="0" smtClean="0">
                <a:solidFill>
                  <a:srgbClr val="898989"/>
                </a:solidFill>
                <a:latin typeface="Arial" charset="0"/>
              </a:rPr>
              <a:t>2) </a:t>
            </a:r>
            <a:r>
              <a:rPr lang="cs-CZ" sz="2400" b="1" dirty="0" smtClean="0">
                <a:solidFill>
                  <a:srgbClr val="898989"/>
                </a:solidFill>
              </a:rPr>
              <a:t>Vlastní.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</TotalTime>
  <Words>323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Obrázek</vt:lpstr>
      <vt:lpstr>Snímek 1</vt:lpstr>
      <vt:lpstr>Početní operace se zlomky</vt:lpstr>
      <vt:lpstr>Postup při řešení slovní úlohy:</vt:lpstr>
      <vt:lpstr>Příklad :</vt:lpstr>
      <vt:lpstr>Zápis : </vt:lpstr>
      <vt:lpstr>Výpočet :</vt:lpstr>
      <vt:lpstr>Úlohy k procvičení :</vt:lpstr>
      <vt:lpstr>Řešení a postup:</vt:lpstr>
      <vt:lpstr>Použité 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</dc:title>
  <dc:creator>KornasV</dc:creator>
  <cp:lastModifiedBy>KornasV</cp:lastModifiedBy>
  <cp:revision>18</cp:revision>
  <dcterms:created xsi:type="dcterms:W3CDTF">2012-10-31T06:31:09Z</dcterms:created>
  <dcterms:modified xsi:type="dcterms:W3CDTF">2012-11-28T06:43:20Z</dcterms:modified>
</cp:coreProperties>
</file>