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1" r:id="rId4"/>
    <p:sldId id="267" r:id="rId5"/>
    <p:sldId id="262" r:id="rId6"/>
    <p:sldId id="263" r:id="rId7"/>
    <p:sldId id="266" r:id="rId8"/>
    <p:sldId id="264" r:id="rId9"/>
    <p:sldId id="269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230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4455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7396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121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7656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7656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5/Computer_Workstation_Variables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07136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VY_32_INOVACE_08B_02_PC_a_zdraví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počítačů a zdraví a je </a:t>
            </a:r>
            <a:r>
              <a:rPr lang="cs-CZ" sz="1800" dirty="0">
                <a:latin typeface="Calibri" pitchFamily="34" charset="0"/>
              </a:rPr>
              <a:t>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</a:t>
            </a:r>
            <a:r>
              <a:rPr lang="cs-CZ" sz="1800" dirty="0" smtClean="0">
                <a:latin typeface="Calibri" pitchFamily="34" charset="0"/>
              </a:rPr>
              <a:t>teoretickým pojmům a </a:t>
            </a:r>
            <a:r>
              <a:rPr lang="cs-CZ" sz="1800" dirty="0">
                <a:latin typeface="Calibri" pitchFamily="34" charset="0"/>
              </a:rPr>
              <a:t>je doplňována výkladem </a:t>
            </a:r>
            <a:r>
              <a:rPr lang="cs-CZ" sz="1800" dirty="0" smtClean="0">
                <a:latin typeface="Calibri" pitchFamily="34" charset="0"/>
              </a:rPr>
              <a:t>učitele a vyhledáváním </a:t>
            </a:r>
            <a:r>
              <a:rPr lang="cs-CZ" sz="1800" dirty="0">
                <a:latin typeface="Calibri" pitchFamily="34" charset="0"/>
              </a:rPr>
              <a:t>nových </a:t>
            </a:r>
            <a:r>
              <a:rPr lang="cs-CZ" sz="1800" smtClean="0">
                <a:latin typeface="Calibri" pitchFamily="34" charset="0"/>
              </a:rPr>
              <a:t>pojmů žáky </a:t>
            </a:r>
            <a:r>
              <a:rPr lang="cs-CZ" sz="1800" dirty="0">
                <a:latin typeface="Calibri" pitchFamily="34" charset="0"/>
              </a:rPr>
              <a:t>s </a:t>
            </a:r>
            <a:r>
              <a:rPr lang="cs-CZ" sz="1800">
                <a:latin typeface="Calibri" pitchFamily="34" charset="0"/>
              </a:rPr>
              <a:t>využitím </a:t>
            </a:r>
            <a:r>
              <a:rPr lang="cs-CZ" sz="1800" smtClean="0">
                <a:latin typeface="Calibri" pitchFamily="34" charset="0"/>
              </a:rPr>
              <a:t>internetu.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V </a:t>
            </a:r>
            <a:r>
              <a:rPr lang="cs-CZ" sz="1800" dirty="0">
                <a:latin typeface="Calibri" pitchFamily="34" charset="0"/>
              </a:rPr>
              <a:t>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PC a zdraví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53" y="1372056"/>
            <a:ext cx="3216183" cy="48371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91679" y="6237312"/>
            <a:ext cx="600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Jak správně sedět u PC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6002" y="848835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Fyzické</a:t>
            </a:r>
          </a:p>
        </p:txBody>
      </p:sp>
    </p:spTree>
    <p:extLst>
      <p:ext uri="{BB962C8B-B14F-4D97-AF65-F5344CB8AC3E}">
        <p14:creationId xmlns:p14="http://schemas.microsoft.com/office/powerpoint/2010/main" val="186419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PC a zdraví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b="1" dirty="0" smtClean="0"/>
              <a:t>0či</a:t>
            </a:r>
            <a:r>
              <a:rPr lang="cs-CZ" dirty="0" smtClean="0"/>
              <a:t> – občas zaměřit zrak mimo monitor</a:t>
            </a:r>
          </a:p>
          <a:p>
            <a:r>
              <a:rPr lang="cs-CZ" b="1" dirty="0" smtClean="0"/>
              <a:t>Zápěstí</a:t>
            </a:r>
            <a:r>
              <a:rPr lang="cs-CZ" dirty="0" smtClean="0"/>
              <a:t> – střídat práci s myší a klávesnicí</a:t>
            </a:r>
            <a:br>
              <a:rPr lang="cs-CZ" dirty="0" smtClean="0"/>
            </a:br>
            <a:r>
              <a:rPr lang="cs-CZ" i="1" dirty="0" smtClean="0"/>
              <a:t>najděte na internetové síti co znamená </a:t>
            </a:r>
            <a:r>
              <a:rPr lang="cs-CZ" i="1" dirty="0" smtClean="0">
                <a:hlinkClick r:id="rId3" action="ppaction://hlinksldjump"/>
              </a:rPr>
              <a:t>RSI</a:t>
            </a:r>
            <a:endParaRPr lang="cs-CZ" i="1" dirty="0" smtClean="0"/>
          </a:p>
          <a:p>
            <a:r>
              <a:rPr lang="cs-CZ" b="1" dirty="0" smtClean="0"/>
              <a:t>Záda, krční páteř </a:t>
            </a:r>
            <a:r>
              <a:rPr lang="cs-CZ" dirty="0" smtClean="0"/>
              <a:t>– dodržovat správné sezení, občas procvičit celé tělo</a:t>
            </a:r>
          </a:p>
          <a:p>
            <a:r>
              <a:rPr lang="cs-CZ" b="1" dirty="0" smtClean="0"/>
              <a:t>Hlava</a:t>
            </a:r>
            <a:r>
              <a:rPr lang="cs-CZ" dirty="0" smtClean="0"/>
              <a:t> – při dlouhém vysedávaní u počítače se objevují bolesti hlavy (trvalá práce s počítačem max. 5 hod. denně s přestávkami)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6002" y="1556792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Fyzické</a:t>
            </a:r>
          </a:p>
        </p:txBody>
      </p:sp>
    </p:spTree>
    <p:extLst>
      <p:ext uri="{BB962C8B-B14F-4D97-AF65-F5344CB8AC3E}">
        <p14:creationId xmlns:p14="http://schemas.microsoft.com/office/powerpoint/2010/main" val="225451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/>
              <a:t>PC a zdraví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024923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Psychické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Počítačové hry – násilí, mnoho času, odpoutávání od reality</a:t>
            </a:r>
          </a:p>
          <a:p>
            <a:r>
              <a:rPr lang="cs-CZ" dirty="0" smtClean="0"/>
              <a:t>Pornografie – nereálná vize intimního života, ohrožení mravní výchovy dětí</a:t>
            </a:r>
          </a:p>
          <a:p>
            <a:r>
              <a:rPr lang="cs-CZ" dirty="0" smtClean="0"/>
              <a:t>Sociální sítě - </a:t>
            </a:r>
            <a:r>
              <a:rPr lang="cs-CZ" dirty="0"/>
              <a:t>mnoho času, nereálná vize </a:t>
            </a:r>
            <a:r>
              <a:rPr lang="cs-CZ" dirty="0" smtClean="0"/>
              <a:t>běžného </a:t>
            </a:r>
            <a:r>
              <a:rPr lang="cs-CZ" dirty="0"/>
              <a:t>života</a:t>
            </a:r>
          </a:p>
        </p:txBody>
      </p:sp>
    </p:spTree>
    <p:extLst>
      <p:ext uri="{BB962C8B-B14F-4D97-AF65-F5344CB8AC3E}">
        <p14:creationId xmlns:p14="http://schemas.microsoft.com/office/powerpoint/2010/main" val="91326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Ergonomie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i="1" dirty="0"/>
              <a:t>najděte na internetové síti co znamená </a:t>
            </a:r>
            <a:r>
              <a:rPr lang="cs-CZ" i="1" dirty="0" smtClean="0">
                <a:hlinkClick r:id="rId3" action="ppaction://hlinksldjump"/>
              </a:rPr>
              <a:t>ergonomie</a:t>
            </a:r>
            <a:endParaRPr lang="cs-CZ" i="1" dirty="0" smtClean="0"/>
          </a:p>
          <a:p>
            <a:r>
              <a:rPr lang="cs-CZ" i="1" dirty="0"/>
              <a:t>najděte na internetové síti </a:t>
            </a:r>
            <a:r>
              <a:rPr lang="cs-CZ" i="1" dirty="0" smtClean="0"/>
              <a:t>ergonomickou myš, klávesnici a porovnejte cenový rozdíl s neergonomickou</a:t>
            </a:r>
            <a:endParaRPr lang="cs-CZ" i="1" dirty="0"/>
          </a:p>
          <a:p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7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Kolik hodin průměrně denně vám zabírá </a:t>
            </a:r>
          </a:p>
          <a:p>
            <a:pPr marL="0" indent="0">
              <a:buNone/>
            </a:pPr>
            <a:r>
              <a:rPr lang="cs-CZ" dirty="0" smtClean="0"/>
              <a:t>Škola (včetně přípravy)</a:t>
            </a:r>
          </a:p>
          <a:p>
            <a:pPr marL="0" indent="0">
              <a:buNone/>
            </a:pPr>
            <a:r>
              <a:rPr lang="cs-CZ" dirty="0" smtClean="0"/>
              <a:t>Sport</a:t>
            </a:r>
          </a:p>
          <a:p>
            <a:pPr marL="0" indent="0">
              <a:buNone/>
            </a:pPr>
            <a:r>
              <a:rPr lang="cs-CZ" dirty="0" smtClean="0"/>
              <a:t>Počítačové hry</a:t>
            </a:r>
          </a:p>
          <a:p>
            <a:pPr marL="0" indent="0">
              <a:buNone/>
            </a:pPr>
            <a:r>
              <a:rPr lang="cs-CZ" dirty="0" smtClean="0"/>
              <a:t>Sociální sítě</a:t>
            </a:r>
          </a:p>
          <a:p>
            <a:pPr marL="0" indent="0">
              <a:buNone/>
            </a:pPr>
            <a:r>
              <a:rPr lang="cs-CZ" dirty="0" smtClean="0"/>
              <a:t>Internet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14908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effectLst/>
              </a:rPr>
              <a:t>Poškození z opakovaného namáhání</a:t>
            </a:r>
            <a:r>
              <a:rPr lang="cs-CZ" sz="4000" b="0" dirty="0">
                <a:solidFill>
                  <a:schemeClr val="tx1"/>
                </a:solidFill>
                <a:effectLst/>
              </a:rPr>
              <a:t> </a:t>
            </a:r>
            <a:r>
              <a:rPr lang="cs-CZ" sz="40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4000" b="0" dirty="0" smtClean="0">
                <a:solidFill>
                  <a:schemeClr val="tx1"/>
                </a:solidFill>
                <a:effectLst/>
              </a:rPr>
            </a:br>
            <a:r>
              <a:rPr lang="cs-CZ" sz="4000" b="0" dirty="0" smtClean="0">
                <a:solidFill>
                  <a:schemeClr val="tx1"/>
                </a:solidFill>
                <a:effectLst/>
              </a:rPr>
              <a:t>(</a:t>
            </a:r>
            <a:r>
              <a:rPr lang="cs-CZ" sz="4000" i="1" dirty="0" err="1" smtClean="0">
                <a:solidFill>
                  <a:schemeClr val="tx1"/>
                </a:solidFill>
                <a:effectLst/>
              </a:rPr>
              <a:t>R</a:t>
            </a:r>
            <a:r>
              <a:rPr lang="cs-CZ" sz="4000" b="0" i="1" dirty="0" err="1" smtClean="0">
                <a:solidFill>
                  <a:schemeClr val="tx1"/>
                </a:solidFill>
                <a:effectLst/>
              </a:rPr>
              <a:t>epetitive</a:t>
            </a:r>
            <a:r>
              <a:rPr lang="cs-CZ" sz="4000" b="0" i="1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4000" i="1" dirty="0" err="1">
                <a:solidFill>
                  <a:schemeClr val="tx1"/>
                </a:solidFill>
                <a:effectLst/>
              </a:rPr>
              <a:t>S</a:t>
            </a:r>
            <a:r>
              <a:rPr lang="cs-CZ" sz="4000" b="0" i="1" dirty="0" err="1">
                <a:solidFill>
                  <a:schemeClr val="tx1"/>
                </a:solidFill>
                <a:effectLst/>
              </a:rPr>
              <a:t>train</a:t>
            </a:r>
            <a:r>
              <a:rPr lang="cs-CZ" sz="4000" b="0" i="1" dirty="0">
                <a:solidFill>
                  <a:schemeClr val="tx1"/>
                </a:solidFill>
                <a:effectLst/>
              </a:rPr>
              <a:t> </a:t>
            </a:r>
            <a:r>
              <a:rPr lang="cs-CZ" sz="4000" i="1" dirty="0" err="1">
                <a:solidFill>
                  <a:schemeClr val="tx1"/>
                </a:solidFill>
                <a:effectLst/>
              </a:rPr>
              <a:t>I</a:t>
            </a:r>
            <a:r>
              <a:rPr lang="cs-CZ" sz="4000" b="0" i="1" dirty="0" err="1">
                <a:solidFill>
                  <a:schemeClr val="tx1"/>
                </a:solidFill>
                <a:effectLst/>
              </a:rPr>
              <a:t>njury</a:t>
            </a:r>
            <a:r>
              <a:rPr lang="cs-CZ" sz="4000" b="0" dirty="0">
                <a:solidFill>
                  <a:schemeClr val="tx1"/>
                </a:solidFill>
                <a:effectLst/>
              </a:rPr>
              <a:t> </a:t>
            </a:r>
            <a:r>
              <a:rPr lang="cs-CZ" sz="4000" b="0" dirty="0" smtClean="0">
                <a:solidFill>
                  <a:schemeClr val="tx1"/>
                </a:solidFill>
                <a:effectLst/>
              </a:rPr>
              <a:t>)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3563888" y="5157192"/>
            <a:ext cx="1440160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56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805264"/>
          </a:xfrm>
        </p:spPr>
        <p:txBody>
          <a:bodyPr/>
          <a:lstStyle/>
          <a:p>
            <a:pPr algn="l"/>
            <a:r>
              <a:rPr lang="cs-CZ" dirty="0">
                <a:solidFill>
                  <a:srgbClr val="000000"/>
                </a:solidFill>
                <a:effectLst/>
              </a:rPr>
              <a:t>Ergonomie</a:t>
            </a:r>
            <a:r>
              <a:rPr lang="cs-CZ" b="0" dirty="0">
                <a:solidFill>
                  <a:srgbClr val="000000"/>
                </a:solidFill>
                <a:effectLst/>
              </a:rPr>
              <a:t> </a:t>
            </a:r>
            <a:r>
              <a:rPr lang="cs-CZ" b="0" dirty="0" smtClean="0">
                <a:solidFill>
                  <a:srgbClr val="000000"/>
                </a:solidFill>
                <a:effectLst/>
              </a:rPr>
              <a:t/>
            </a:r>
            <a:br>
              <a:rPr lang="cs-CZ" b="0" dirty="0" smtClean="0">
                <a:solidFill>
                  <a:srgbClr val="000000"/>
                </a:solidFill>
                <a:effectLst/>
              </a:rPr>
            </a:br>
            <a:r>
              <a:rPr lang="cs-CZ" sz="3600" b="0" dirty="0" smtClean="0">
                <a:solidFill>
                  <a:srgbClr val="000000"/>
                </a:solidFill>
                <a:effectLst/>
              </a:rPr>
              <a:t>(</a:t>
            </a:r>
            <a:r>
              <a:rPr lang="cs-CZ" sz="3600" b="0" dirty="0">
                <a:solidFill>
                  <a:srgbClr val="000000"/>
                </a:solidFill>
                <a:effectLst/>
              </a:rPr>
              <a:t>z řečtiny </a:t>
            </a:r>
            <a:r>
              <a:rPr lang="cs-CZ" sz="3600" b="0" dirty="0" err="1">
                <a:solidFill>
                  <a:srgbClr val="000000"/>
                </a:solidFill>
                <a:effectLst/>
              </a:rPr>
              <a:t>ergon</a:t>
            </a:r>
            <a:r>
              <a:rPr lang="cs-CZ" sz="3600" b="0" dirty="0">
                <a:solidFill>
                  <a:srgbClr val="000000"/>
                </a:solidFill>
                <a:effectLst/>
              </a:rPr>
              <a:t> práce a nomos zákon) </a:t>
            </a:r>
            <a:r>
              <a:rPr lang="cs-CZ" sz="4800" b="0" dirty="0">
                <a:solidFill>
                  <a:srgbClr val="000000"/>
                </a:solidFill>
                <a:effectLst/>
              </a:rPr>
              <a:t>je věda zabývající se optimalizací lidské činnosti, a to zejména vhodnými rozměry a tvary nástrojů, nábytku a </a:t>
            </a:r>
            <a:r>
              <a:rPr lang="cs-CZ" sz="4800" b="0" dirty="0" smtClean="0">
                <a:solidFill>
                  <a:srgbClr val="000000"/>
                </a:solidFill>
                <a:effectLst/>
              </a:rPr>
              <a:t>jiných předmětů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3548214" y="5949280"/>
            <a:ext cx="1440160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47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BERKELEY LAB. </a:t>
            </a:r>
            <a:r>
              <a:rPr lang="cs-CZ" sz="1400" i="1" dirty="0"/>
              <a:t>wikipedia.cz</a:t>
            </a:r>
            <a:r>
              <a:rPr lang="cs-CZ" sz="1400" dirty="0"/>
              <a:t> [online]. [cit. 7.5.2013].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upload.wikimedia.org/wikipedia/commons/3/35/Computer_Workstation_Variables.jpg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ware druhy počítačů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hardware druhy počítačů</Template>
  <TotalTime>143</TotalTime>
  <Words>247</Words>
  <Application>Microsoft Office PowerPoint</Application>
  <PresentationFormat>Předvádění na obrazovce (4:3)</PresentationFormat>
  <Paragraphs>60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hardware druhy počítačů</vt:lpstr>
      <vt:lpstr>Prezentace aplikace PowerPoint</vt:lpstr>
      <vt:lpstr>ANOTACE</vt:lpstr>
      <vt:lpstr>PC a zdraví</vt:lpstr>
      <vt:lpstr>PC a zdraví</vt:lpstr>
      <vt:lpstr>PC a zdraví</vt:lpstr>
      <vt:lpstr>Ergonomie</vt:lpstr>
      <vt:lpstr>DC</vt:lpstr>
      <vt:lpstr>Poškození z opakovaného namáhání  (Repetitive Strain Injury )</vt:lpstr>
      <vt:lpstr>Ergonomie  (z řečtiny ergon práce a nomos zákon) je věda zabývající se optimalizací lidské činnosti, a to zejména vhodnými rozměry a tvary nástrojů, nábytku a jiných předmětů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17</cp:revision>
  <dcterms:created xsi:type="dcterms:W3CDTF">2013-05-07T07:08:21Z</dcterms:created>
  <dcterms:modified xsi:type="dcterms:W3CDTF">2013-06-27T06:28:09Z</dcterms:modified>
</cp:coreProperties>
</file>