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75" r:id="rId2"/>
    <p:sldId id="276" r:id="rId3"/>
    <p:sldId id="256" r:id="rId4"/>
    <p:sldId id="277" r:id="rId5"/>
    <p:sldId id="278" r:id="rId6"/>
    <p:sldId id="279" r:id="rId7"/>
    <p:sldId id="266" r:id="rId8"/>
    <p:sldId id="280" r:id="rId9"/>
    <p:sldId id="286" r:id="rId10"/>
    <p:sldId id="287" r:id="rId11"/>
    <p:sldId id="288" r:id="rId12"/>
    <p:sldId id="281" r:id="rId13"/>
    <p:sldId id="282" r:id="rId14"/>
    <p:sldId id="290" r:id="rId15"/>
    <p:sldId id="291" r:id="rId16"/>
    <p:sldId id="292" r:id="rId17"/>
    <p:sldId id="293" r:id="rId18"/>
    <p:sldId id="294" r:id="rId19"/>
    <p:sldId id="295" r:id="rId20"/>
    <p:sldId id="273" r:id="rId21"/>
    <p:sldId id="270" r:id="rId22"/>
    <p:sldId id="297" r:id="rId23"/>
    <p:sldId id="298" r:id="rId24"/>
    <p:sldId id="296" r:id="rId25"/>
    <p:sldId id="285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4660"/>
  </p:normalViewPr>
  <p:slideViewPr>
    <p:cSldViewPr>
      <p:cViewPr>
        <p:scale>
          <a:sx n="77" d="100"/>
          <a:sy n="77" d="100"/>
        </p:scale>
        <p:origin x="-30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07E1F-B60F-4A73-A6FB-A3ECC15DBB48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819311-A2A3-42B5-8FDB-F1F9DFF593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960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57CCC2-F77A-4D63-A257-D29899FD4548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E6AE420C-A46D-4703-B93F-6DB4C5DE41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B9D4C5-F7BD-4FAA-832D-03C96C47E8FC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DD409548-2943-4D84-A1E2-5DD606F2049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1E1E27-B5B0-4428-9EC1-53F465AECE0E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6695CB-69CA-4FD8-8083-4C2AB02EDE3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2D5B95-5E28-4AF9-834D-F92175AC8CB8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B0CD3D-3FF4-4D9C-9E34-5A37CBBBA87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5EB2C0-73D3-40D3-928C-2549885C82F7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DE3210B2-74C8-4793-8160-74849805179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090C68-A753-4B1E-AB32-5B41691489B8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253A8C-1AA7-4AF2-835F-608DBB16667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9C78D9-379C-43C0-A956-9D5445A12551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70DCF1-8BDF-4EF9-91E0-BC0890524F4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F3F8EB-DE3C-4D95-9022-6DD48233D6FE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425CB3-06AA-43EA-8F29-52AFC89A665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9E3CD9-F9B5-41A8-A3B3-08914EF02BEE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CE4D30-63B0-411B-9D12-4D728207B4F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F39784-CB64-4045-9E62-EFF8D2CBF4DC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AEA97-80DB-49B9-868A-F2B9FC1B382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F8E1A7-6D62-4802-A7DA-A1578FA26391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CA3E6D-9986-4094-A085-0AAA56EB5C57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569B2D4-01CB-4BA8-B623-D9414815EB07}" type="datetimeFigureOut">
              <a:rPr lang="cs-CZ" smtClean="0"/>
              <a:pPr>
                <a:defRPr/>
              </a:pPr>
              <a:t>2.5.2013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F635562-EAFC-46CE-9D05-291CD781AD7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11.bin"/><Relationship Id="rId18" Type="http://schemas.openxmlformats.org/officeDocument/2006/relationships/image" Target="../media/image17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14.wmf"/><Relationship Id="rId1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6.wmf"/><Relationship Id="rId20" Type="http://schemas.openxmlformats.org/officeDocument/2006/relationships/image" Target="../media/image18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2.bin"/><Relationship Id="rId10" Type="http://schemas.openxmlformats.org/officeDocument/2006/relationships/image" Target="../media/image13.wmf"/><Relationship Id="rId19" Type="http://schemas.openxmlformats.org/officeDocument/2006/relationships/oleObject" Target="../embeddings/oleObject14.bin"/><Relationship Id="rId4" Type="http://schemas.openxmlformats.org/officeDocument/2006/relationships/image" Target="../media/image10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24144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M.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Knoblochová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VY_62_INOVACE_01A_02 Standardy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matematika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Standardy v bankovnictví žáci vyhledávají na</a:t>
            </a:r>
          </a:p>
          <a:p>
            <a:pPr>
              <a:buNone/>
            </a:pPr>
            <a:r>
              <a:rPr lang="cs-CZ" dirty="0" smtClean="0"/>
              <a:t>internetu ve skupinách, určují počet </a:t>
            </a:r>
          </a:p>
          <a:p>
            <a:pPr>
              <a:buNone/>
            </a:pPr>
            <a:r>
              <a:rPr lang="cs-CZ" dirty="0" smtClean="0"/>
              <a:t>úrokovacích dnů, počítají zlomky roku k dalším </a:t>
            </a:r>
          </a:p>
          <a:p>
            <a:pPr>
              <a:buNone/>
            </a:pPr>
            <a:r>
              <a:rPr lang="cs-CZ" dirty="0" smtClean="0"/>
              <a:t>výpočtům, upevňují si pojem úrok, úroková</a:t>
            </a:r>
          </a:p>
          <a:p>
            <a:pPr>
              <a:buNone/>
            </a:pPr>
            <a:r>
              <a:rPr lang="cs-CZ" dirty="0" smtClean="0"/>
              <a:t>míra, doba úročení, úrokovací období.</a:t>
            </a:r>
          </a:p>
          <a:p>
            <a:pPr>
              <a:buNone/>
            </a:pPr>
            <a:r>
              <a:rPr lang="cs-CZ" dirty="0" smtClean="0"/>
              <a:t>Doplňují na tabuli výsledky elektronickým perem</a:t>
            </a:r>
          </a:p>
          <a:p>
            <a:pPr>
              <a:buNone/>
            </a:pPr>
            <a:r>
              <a:rPr lang="cs-CZ" dirty="0" smtClean="0"/>
              <a:t>nebo </a:t>
            </a:r>
            <a:r>
              <a:rPr lang="cs-CZ" dirty="0" err="1" smtClean="0"/>
              <a:t>fixou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Materiál je používán v semináři z finanční </a:t>
            </a:r>
          </a:p>
          <a:p>
            <a:pPr>
              <a:buNone/>
            </a:pPr>
            <a:r>
              <a:rPr lang="cs-CZ" smtClean="0"/>
              <a:t>matematiky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Finanční matematika 2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Standardy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30E/360 německá, obchodní metoda</a:t>
            </a:r>
          </a:p>
          <a:p>
            <a:r>
              <a:rPr lang="cs-CZ" dirty="0" smtClean="0"/>
              <a:t>30A/360 americká metoda</a:t>
            </a:r>
          </a:p>
          <a:p>
            <a:r>
              <a:rPr lang="cs-CZ" dirty="0" smtClean="0"/>
              <a:t>ACT/360 francouzská, mezinárodní metoda</a:t>
            </a:r>
          </a:p>
          <a:p>
            <a:r>
              <a:rPr lang="cs-CZ" dirty="0" smtClean="0"/>
              <a:t>ACT/365 anglická metoda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Zlomek roku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612775" y="2079625"/>
          <a:ext cx="6694488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3" imgW="2184400" imgH="393700" progId="Equation.3">
                  <p:embed/>
                </p:oleObj>
              </mc:Choice>
              <mc:Fallback>
                <p:oleObj name="Equation" r:id="rId3" imgW="2184400" imgH="393700" progId="Equation.3">
                  <p:embed/>
                  <p:pic>
                    <p:nvPicPr>
                      <p:cNvPr id="0" name="Picture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079625"/>
                        <a:ext cx="6694488" cy="120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Zlomek roku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3179343"/>
              </p:ext>
            </p:extLst>
          </p:nvPr>
        </p:nvGraphicFramePr>
        <p:xfrm>
          <a:off x="755650" y="3789363"/>
          <a:ext cx="107950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3" imgW="533169" imgH="393529" progId="Equation.3">
                  <p:embed/>
                </p:oleObj>
              </mc:Choice>
              <mc:Fallback>
                <p:oleObj name="Equation" r:id="rId3" imgW="533169" imgH="393529" progId="Equation.3">
                  <p:embed/>
                  <p:pic>
                    <p:nvPicPr>
                      <p:cNvPr id="0" name="Picture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3789363"/>
                        <a:ext cx="1079500" cy="796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755576" y="2852936"/>
          <a:ext cx="952364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5" imgW="520474" imgH="393529" progId="Equation.3">
                  <p:embed/>
                </p:oleObj>
              </mc:Choice>
              <mc:Fallback>
                <p:oleObj name="Equation" r:id="rId5" imgW="520474" imgH="393529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2852936"/>
                        <a:ext cx="952364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755576" y="1916832"/>
          <a:ext cx="97559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7" imgW="533169" imgH="393529" progId="Equation.3">
                  <p:embed/>
                </p:oleObj>
              </mc:Choice>
              <mc:Fallback>
                <p:oleObj name="Equation" r:id="rId7" imgW="533169" imgH="393529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916832"/>
                        <a:ext cx="97559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Úročení po t dnech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533400" y="2413000"/>
          <a:ext cx="44704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Equation" r:id="rId3" imgW="2031840" imgH="228600" progId="Equation.3">
                  <p:embed/>
                </p:oleObj>
              </mc:Choice>
              <mc:Fallback>
                <p:oleObj name="Equation" r:id="rId3" imgW="2031840" imgH="228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413000"/>
                        <a:ext cx="447040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Na jakou částku vzroste jistina 2 </a:t>
            </a:r>
            <a:r>
              <a:rPr lang="cs-CZ" dirty="0" smtClean="0"/>
              <a:t>200 000 </a:t>
            </a:r>
            <a:r>
              <a:rPr lang="cs-CZ" dirty="0"/>
              <a:t>Kč </a:t>
            </a:r>
            <a:r>
              <a:rPr lang="cs-CZ" dirty="0" smtClean="0"/>
              <a:t>za</a:t>
            </a:r>
          </a:p>
          <a:p>
            <a:pPr>
              <a:buNone/>
            </a:pPr>
            <a:r>
              <a:rPr lang="cs-CZ" dirty="0" smtClean="0"/>
              <a:t>22 dní </a:t>
            </a:r>
            <a:r>
              <a:rPr lang="cs-CZ" dirty="0"/>
              <a:t>při úrokové míře 2 % </a:t>
            </a:r>
            <a:r>
              <a:rPr lang="cs-CZ" dirty="0" err="1"/>
              <a:t>p.a</a:t>
            </a:r>
            <a:r>
              <a:rPr lang="cs-CZ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ACT/365 př. K= 2 202 248,09 Kč</a:t>
            </a:r>
          </a:p>
          <a:p>
            <a:pPr>
              <a:buNone/>
            </a:pPr>
            <a:r>
              <a:rPr lang="cs-CZ" dirty="0" smtClean="0"/>
              <a:t>        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ACT/365 př. K= 2 202 248,09 Kč</a:t>
            </a:r>
          </a:p>
          <a:p>
            <a:pPr>
              <a:buNone/>
            </a:pPr>
            <a:r>
              <a:rPr lang="cs-CZ" dirty="0" smtClean="0"/>
              <a:t>                      K= 2 202 254,25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ACT/365 př. K= 2 202 248,09 Kč</a:t>
            </a:r>
          </a:p>
          <a:p>
            <a:pPr>
              <a:buNone/>
            </a:pPr>
            <a:r>
              <a:rPr lang="cs-CZ" dirty="0" smtClean="0"/>
              <a:t>                      K= 2 202 254,25 Kč</a:t>
            </a:r>
          </a:p>
          <a:p>
            <a:pPr>
              <a:buNone/>
            </a:pPr>
            <a:r>
              <a:rPr lang="cs-CZ" dirty="0" smtClean="0"/>
              <a:t>ACT/360       K = 2 202 285,56 Kč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ACT/365 př. K= 2 202 248,09 Kč</a:t>
            </a:r>
          </a:p>
          <a:p>
            <a:pPr>
              <a:buNone/>
            </a:pPr>
            <a:r>
              <a:rPr lang="cs-CZ" dirty="0" smtClean="0"/>
              <a:t>                      K= 2 202 254,25 Kč</a:t>
            </a:r>
          </a:p>
          <a:p>
            <a:pPr>
              <a:buNone/>
            </a:pPr>
            <a:r>
              <a:rPr lang="cs-CZ" dirty="0" smtClean="0"/>
              <a:t>ACT/360       K = 2 202 285,56 Kč</a:t>
            </a:r>
          </a:p>
          <a:p>
            <a:pPr>
              <a:buNone/>
            </a:pPr>
            <a:r>
              <a:rPr lang="cs-CZ" dirty="0" smtClean="0"/>
              <a:t>30E/360      K= 2 202 285,56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Který ze standardů zajistí nejvyšší úrok z vkladu</a:t>
            </a:r>
          </a:p>
          <a:p>
            <a:pPr>
              <a:buNone/>
            </a:pPr>
            <a:r>
              <a:rPr lang="cs-CZ" dirty="0" smtClean="0"/>
              <a:t>34 000Kč od 3.2. do 15.6., je-li úroková míra, </a:t>
            </a:r>
          </a:p>
          <a:p>
            <a:pPr>
              <a:buNone/>
            </a:pPr>
            <a:r>
              <a:rPr lang="cs-CZ" dirty="0" smtClean="0"/>
              <a:t>2,5% </a:t>
            </a:r>
            <a:r>
              <a:rPr lang="cs-CZ" dirty="0" err="1" smtClean="0"/>
              <a:t>p.a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doby splatnosti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ACT/365  př. t = 133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doby splatnosti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ACT/365  př. t = 133   </a:t>
            </a:r>
          </a:p>
          <a:p>
            <a:r>
              <a:rPr lang="cs-CZ" dirty="0" smtClean="0"/>
              <a:t>                       t = 132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doby splatnosti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ACT/365  př. t = 133   </a:t>
            </a:r>
          </a:p>
          <a:p>
            <a:r>
              <a:rPr lang="cs-CZ" dirty="0" smtClean="0"/>
              <a:t>                       t = 132</a:t>
            </a:r>
          </a:p>
          <a:p>
            <a:endParaRPr lang="cs-CZ" dirty="0" smtClean="0"/>
          </a:p>
          <a:p>
            <a:r>
              <a:rPr lang="cs-CZ" dirty="0" smtClean="0"/>
              <a:t>ACT/360 př.  t = 133   </a:t>
            </a:r>
          </a:p>
          <a:p>
            <a:r>
              <a:rPr lang="cs-CZ" dirty="0" smtClean="0"/>
              <a:t>                       t = 132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doby splatnosti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ACT/365  př. t = 133   </a:t>
            </a:r>
          </a:p>
          <a:p>
            <a:r>
              <a:rPr lang="cs-CZ" dirty="0" smtClean="0"/>
              <a:t>                       t = 132</a:t>
            </a:r>
          </a:p>
          <a:p>
            <a:endParaRPr lang="cs-CZ" dirty="0" smtClean="0"/>
          </a:p>
          <a:p>
            <a:r>
              <a:rPr lang="cs-CZ" dirty="0" smtClean="0"/>
              <a:t>ACT/360 př.  t = 133   </a:t>
            </a:r>
          </a:p>
          <a:p>
            <a:r>
              <a:rPr lang="cs-CZ" dirty="0" smtClean="0"/>
              <a:t>                       t = 132</a:t>
            </a:r>
          </a:p>
          <a:p>
            <a:endParaRPr lang="cs-CZ" dirty="0" smtClean="0"/>
          </a:p>
          <a:p>
            <a:r>
              <a:rPr lang="cs-CZ" dirty="0" smtClean="0"/>
              <a:t>30E/360       t = 132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ACT/365 př. K = 262,55</a:t>
            </a:r>
          </a:p>
          <a:p>
            <a:r>
              <a:rPr lang="cs-CZ" dirty="0" smtClean="0"/>
              <a:t>                      K = 261,29</a:t>
            </a:r>
          </a:p>
          <a:p>
            <a:r>
              <a:rPr lang="cs-CZ" dirty="0" smtClean="0"/>
              <a:t>ACT/360 př. K = 266,92</a:t>
            </a:r>
          </a:p>
          <a:p>
            <a:r>
              <a:rPr lang="cs-CZ" dirty="0" smtClean="0"/>
              <a:t>                      K = 264,92</a:t>
            </a:r>
          </a:p>
          <a:p>
            <a:r>
              <a:rPr lang="cs-CZ" dirty="0" smtClean="0"/>
              <a:t>30E/360      K = 264,92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Doplňte tabulku, úroková míra je 3,1%</a:t>
            </a:r>
            <a:r>
              <a:rPr lang="cs-CZ" dirty="0" err="1" smtClean="0"/>
              <a:t>p.a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827583" y="2780929"/>
          <a:ext cx="7236916" cy="21261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7959"/>
                <a:gridCol w="694849"/>
                <a:gridCol w="629297"/>
                <a:gridCol w="616187"/>
                <a:gridCol w="773511"/>
                <a:gridCol w="773511"/>
                <a:gridCol w="747290"/>
                <a:gridCol w="773511"/>
                <a:gridCol w="773511"/>
                <a:gridCol w="747290"/>
              </a:tblGrid>
              <a:tr h="42937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Datum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Počet dní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Doba uložení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Úrok z částky </a:t>
                      </a:r>
                      <a:r>
                        <a:rPr lang="cs-CZ" sz="1100" kern="1200" dirty="0" smtClean="0">
                          <a:effectLst/>
                        </a:rPr>
                        <a:t>200</a:t>
                      </a:r>
                      <a:r>
                        <a:rPr lang="cs-CZ" sz="1100" kern="1200" dirty="0">
                          <a:effectLst/>
                        </a:rPr>
                        <a:t> 000Kč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6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vkladu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výběru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ACT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30E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ACT/360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ACT/365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30E/360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ACT/360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ACT/365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30E/360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293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15.2.08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7.7.08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293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10.1.09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5.6.09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10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15.6.08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1.9.08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9500" y="281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03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doby splatnosti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683569" y="2852738"/>
          <a:ext cx="7344197" cy="2088232"/>
        </p:xfrm>
        <a:graphic>
          <a:graphicData uri="http://schemas.openxmlformats.org/drawingml/2006/table">
            <a:tbl>
              <a:tblPr/>
              <a:tblGrid>
                <a:gridCol w="711335"/>
                <a:gridCol w="706112"/>
                <a:gridCol w="636450"/>
                <a:gridCol w="632494"/>
                <a:gridCol w="782106"/>
                <a:gridCol w="782106"/>
                <a:gridCol w="764691"/>
                <a:gridCol w="782106"/>
                <a:gridCol w="782106"/>
                <a:gridCol w="764691"/>
              </a:tblGrid>
              <a:tr h="42176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Počet dní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Doba uložení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Úrok z částky 2 000 000Kč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3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vkladu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výběru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ACT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30E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ACT/360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ACT/365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30E/360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ACT/360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ACT/365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30E/360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15.2.08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7.7.08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143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142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675277,78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664207,65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670555,56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10.1.09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5.6.09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146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145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689444,44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680000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684722,22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15.6.08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1.9.08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78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76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368333,33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362295,08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35888,89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491880" y="3645024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3645024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355976" y="3645024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5" imgW="291960" imgH="393480" progId="Equation.3">
                  <p:embed/>
                </p:oleObj>
              </mc:Choice>
              <mc:Fallback>
                <p:oleObj name="Equation" r:id="rId5" imgW="29196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645024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5076056" y="3645024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Equation" r:id="rId7" imgW="291960" imgH="393480" progId="Equation.3">
                  <p:embed/>
                </p:oleObj>
              </mc:Choice>
              <mc:Fallback>
                <p:oleObj name="Equation" r:id="rId7" imgW="2919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3645024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3491880" y="4077072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quation" r:id="rId9" imgW="291960" imgH="393480" progId="Equation.3">
                  <p:embed/>
                </p:oleObj>
              </mc:Choice>
              <mc:Fallback>
                <p:oleObj name="Equation" r:id="rId9" imgW="29196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4077072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4355976" y="4077072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name="Equation" r:id="rId11" imgW="291960" imgH="393480" progId="Equation.3">
                  <p:embed/>
                </p:oleObj>
              </mc:Choice>
              <mc:Fallback>
                <p:oleObj name="Equation" r:id="rId11" imgW="29196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4077072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5076056" y="4077072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8" name="Equation" r:id="rId13" imgW="291960" imgH="393480" progId="Equation.3">
                  <p:embed/>
                </p:oleObj>
              </mc:Choice>
              <mc:Fallback>
                <p:oleObj name="Equation" r:id="rId13" imgW="29196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4077072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3491880" y="4509120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9" name="Equation" r:id="rId15" imgW="291960" imgH="393480" progId="Equation.3">
                  <p:embed/>
                </p:oleObj>
              </mc:Choice>
              <mc:Fallback>
                <p:oleObj name="Equation" r:id="rId15" imgW="29196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4509120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4355976" y="4509120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0" name="Equation" r:id="rId17" imgW="291960" imgH="393480" progId="Equation.3">
                  <p:embed/>
                </p:oleObj>
              </mc:Choice>
              <mc:Fallback>
                <p:oleObj name="Equation" r:id="rId17" imgW="29196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4509120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5076056" y="4509120"/>
          <a:ext cx="292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1" name="Equation" r:id="rId19" imgW="291960" imgH="393480" progId="Equation.3">
                  <p:embed/>
                </p:oleObj>
              </mc:Choice>
              <mc:Fallback>
                <p:oleObj name="Equation" r:id="rId19" imgW="291960" imgH="3934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4509120"/>
                        <a:ext cx="2921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spojte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ACT/365</a:t>
            </a:r>
          </a:p>
          <a:p>
            <a:r>
              <a:rPr lang="cs-CZ" dirty="0" smtClean="0"/>
              <a:t>normální</a:t>
            </a:r>
          </a:p>
          <a:p>
            <a:r>
              <a:rPr lang="cs-CZ" dirty="0" smtClean="0"/>
              <a:t>30E/360</a:t>
            </a:r>
          </a:p>
          <a:p>
            <a:r>
              <a:rPr lang="cs-CZ" dirty="0" smtClean="0"/>
              <a:t>bankovní</a:t>
            </a:r>
          </a:p>
          <a:p>
            <a:r>
              <a:rPr lang="cs-CZ" dirty="0" smtClean="0"/>
              <a:t>ACT/360</a:t>
            </a:r>
          </a:p>
          <a:p>
            <a:r>
              <a:rPr lang="cs-CZ" dirty="0" smtClean="0"/>
              <a:t>přesný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spojte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ACT/365</a:t>
            </a:r>
          </a:p>
          <a:p>
            <a:r>
              <a:rPr lang="cs-CZ" dirty="0" smtClean="0"/>
              <a:t>normální</a:t>
            </a:r>
          </a:p>
          <a:p>
            <a:r>
              <a:rPr lang="cs-CZ" dirty="0" smtClean="0"/>
              <a:t>30E/360</a:t>
            </a:r>
          </a:p>
          <a:p>
            <a:r>
              <a:rPr lang="cs-CZ" dirty="0" smtClean="0"/>
              <a:t>bankovní</a:t>
            </a:r>
          </a:p>
          <a:p>
            <a:r>
              <a:rPr lang="cs-CZ" dirty="0" smtClean="0"/>
              <a:t>ACT/360</a:t>
            </a:r>
          </a:p>
          <a:p>
            <a:r>
              <a:rPr lang="cs-CZ" dirty="0" smtClean="0"/>
              <a:t>přesný</a:t>
            </a:r>
          </a:p>
          <a:p>
            <a:endParaRPr lang="cs-CZ" dirty="0"/>
          </a:p>
        </p:txBody>
      </p:sp>
      <p:sp>
        <p:nvSpPr>
          <p:cNvPr id="6" name="Pravá složená závorka 5"/>
          <p:cNvSpPr/>
          <p:nvPr/>
        </p:nvSpPr>
        <p:spPr>
          <a:xfrm>
            <a:off x="2411760" y="3068960"/>
            <a:ext cx="216024" cy="24482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ravá složená závorka 6"/>
          <p:cNvSpPr/>
          <p:nvPr/>
        </p:nvSpPr>
        <p:spPr>
          <a:xfrm>
            <a:off x="2771800" y="3501008"/>
            <a:ext cx="216024" cy="6480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á složená závorka 7"/>
          <p:cNvSpPr/>
          <p:nvPr/>
        </p:nvSpPr>
        <p:spPr>
          <a:xfrm>
            <a:off x="2627784" y="4509120"/>
            <a:ext cx="288032" cy="5760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ODVÁRKO, Oldřich. </a:t>
            </a:r>
            <a:r>
              <a:rPr lang="cs-CZ" i="1" dirty="0" smtClean="0"/>
              <a:t>Úlohy z finanční matematiky pro střední školy</a:t>
            </a:r>
            <a:r>
              <a:rPr lang="cs-CZ" dirty="0" smtClean="0"/>
              <a:t>. Praha: Prometheus, 2005, ISBN 80-7196-303-8</a:t>
            </a:r>
            <a:r>
              <a:rPr lang="cs-CZ" dirty="0"/>
              <a:t>. </a:t>
            </a:r>
            <a:r>
              <a:rPr lang="cs-CZ"/>
              <a:t>– se svolením autora</a:t>
            </a:r>
            <a:endParaRPr lang="cs-CZ" dirty="0" smtClean="0"/>
          </a:p>
          <a:p>
            <a:r>
              <a:rPr lang="cs-CZ" dirty="0" smtClean="0"/>
              <a:t>RADOVÁ, Jarmila; DVOŘÁK, Petr; MÁLEK, Jiří. </a:t>
            </a:r>
            <a:r>
              <a:rPr lang="cs-CZ" i="1" dirty="0" smtClean="0"/>
              <a:t>Finanční matematika pro každého 7. aktualizované vydání</a:t>
            </a:r>
            <a:r>
              <a:rPr lang="cs-CZ" dirty="0" smtClean="0"/>
              <a:t>. Praha: </a:t>
            </a:r>
            <a:r>
              <a:rPr lang="cs-CZ" dirty="0" err="1" smtClean="0"/>
              <a:t>Grada</a:t>
            </a:r>
            <a:r>
              <a:rPr lang="cs-CZ" dirty="0" smtClean="0"/>
              <a:t>, 2009, ISBN 978-80-247-3291-6.</a:t>
            </a:r>
          </a:p>
          <a:p>
            <a:r>
              <a:rPr lang="cs-CZ" dirty="0" smtClean="0"/>
              <a:t>Archiv autora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Materiál je určený pro interaktivní výuku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613</TotalTime>
  <Words>492</Words>
  <Application>Microsoft Office PowerPoint</Application>
  <PresentationFormat>Předvádění na obrazovce (4:3)</PresentationFormat>
  <Paragraphs>157</Paragraphs>
  <Slides>25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Cesta</vt:lpstr>
      <vt:lpstr>Equation</vt:lpstr>
      <vt:lpstr>Prezentace aplikace PowerPoint</vt:lpstr>
      <vt:lpstr>Anotace</vt:lpstr>
      <vt:lpstr>Finanční matematika 2</vt:lpstr>
      <vt:lpstr>Standardy</vt:lpstr>
      <vt:lpstr>Zlomek roku</vt:lpstr>
      <vt:lpstr>Zlomek roku</vt:lpstr>
      <vt:lpstr>Úročení po t dnech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Výpočet doby splatnosti</vt:lpstr>
      <vt:lpstr>Výpočet doby splatnosti</vt:lpstr>
      <vt:lpstr>Výpočet doby splatnosti</vt:lpstr>
      <vt:lpstr>Výpočet doby splatnosti</vt:lpstr>
      <vt:lpstr>Prezentace aplikace PowerPoint</vt:lpstr>
      <vt:lpstr>Prezentace aplikace PowerPoint</vt:lpstr>
      <vt:lpstr>Prezentace aplikace PowerPoint</vt:lpstr>
      <vt:lpstr>Výpočet doby splatnosti</vt:lpstr>
      <vt:lpstr>Opakování</vt:lpstr>
      <vt:lpstr>Opakování</vt:lpstr>
      <vt:lpstr>Literatura</vt:lpstr>
      <vt:lpstr>Prezentace aplikace PowerPoint</vt:lpstr>
    </vt:vector>
  </TitlesOfParts>
  <Company>gymnázium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matematika 2</dc:title>
  <dc:creator>Mirka Knoblochová</dc:creator>
  <cp:lastModifiedBy>Miroslava Knoblochová</cp:lastModifiedBy>
  <cp:revision>59</cp:revision>
  <dcterms:created xsi:type="dcterms:W3CDTF">2012-09-16T16:02:00Z</dcterms:created>
  <dcterms:modified xsi:type="dcterms:W3CDTF">2013-05-02T05:50:29Z</dcterms:modified>
</cp:coreProperties>
</file>