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7" r:id="rId3"/>
    <p:sldId id="267" r:id="rId4"/>
    <p:sldId id="265" r:id="rId5"/>
    <p:sldId id="268" r:id="rId6"/>
    <p:sldId id="270" r:id="rId7"/>
    <p:sldId id="269" r:id="rId8"/>
    <p:sldId id="266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19" autoAdjust="0"/>
  </p:normalViewPr>
  <p:slideViewPr>
    <p:cSldViewPr>
      <p:cViewPr>
        <p:scale>
          <a:sx n="76" d="100"/>
          <a:sy n="76" d="100"/>
        </p:scale>
        <p:origin x="-978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8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9464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58749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5363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6717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8382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>
              <a:defRPr b="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>
              <a:defRPr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>
              <a:defRPr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0/0b/PowerColor_Radeon_X850XT_PE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Soubor:NIC-FA312.jpg" TargetMode="External"/><Relationship Id="rId4" Type="http://schemas.openxmlformats.org/officeDocument/2006/relationships/hyperlink" Target="http://cs.wikipedia.org/wiki/Soubor:Sound_Blaster_Live!_5.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356821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Jiří Kolář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VY_32_INOVACE_08B_07_Hardware_karty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HARDWARE A SOFTWARE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15. 5. 2013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sz="1800" dirty="0" smtClean="0">
                <a:latin typeface="Calibri" pitchFamily="34" charset="0"/>
              </a:rPr>
              <a:t>Tento </a:t>
            </a:r>
            <a:r>
              <a:rPr lang="cs-CZ" sz="1800" dirty="0">
                <a:latin typeface="Calibri" pitchFamily="34" charset="0"/>
              </a:rPr>
              <a:t>materiál slouží k v</a:t>
            </a:r>
            <a:r>
              <a:rPr lang="cs-CZ" sz="1800" dirty="0" smtClean="0">
                <a:latin typeface="Calibri" pitchFamily="34" charset="0"/>
              </a:rPr>
              <a:t>ysvětlení a procvičení pojmů týkajících se karet </a:t>
            </a:r>
            <a:r>
              <a:rPr lang="cs-CZ" sz="1800" smtClean="0">
                <a:latin typeface="Calibri" pitchFamily="34" charset="0"/>
              </a:rPr>
              <a:t>umístěných </a:t>
            </a:r>
          </a:p>
          <a:p>
            <a:pPr marL="0" indent="0" algn="just">
              <a:buNone/>
            </a:pPr>
            <a:r>
              <a:rPr lang="cs-CZ" sz="1800" smtClean="0">
                <a:latin typeface="Calibri" pitchFamily="34" charset="0"/>
              </a:rPr>
              <a:t>v </a:t>
            </a:r>
            <a:r>
              <a:rPr lang="cs-CZ" sz="1800" dirty="0" smtClean="0">
                <a:latin typeface="Calibri" pitchFamily="34" charset="0"/>
              </a:rPr>
              <a:t>počítači a </a:t>
            </a:r>
            <a:r>
              <a:rPr lang="cs-CZ" sz="1800" dirty="0">
                <a:latin typeface="Calibri" pitchFamily="34" charset="0"/>
              </a:rPr>
              <a:t>je připraven pro </a:t>
            </a:r>
            <a:r>
              <a:rPr lang="cs-CZ" sz="1800" dirty="0" smtClean="0">
                <a:latin typeface="Calibri" pitchFamily="34" charset="0"/>
              </a:rPr>
              <a:t>předmět Informační a komunikační technologie v 1. </a:t>
            </a:r>
            <a:r>
              <a:rPr lang="cs-CZ" sz="1800" dirty="0">
                <a:latin typeface="Calibri" pitchFamily="34" charset="0"/>
              </a:rPr>
              <a:t>ročníku </a:t>
            </a:r>
            <a:r>
              <a:rPr lang="cs-CZ" sz="1800" dirty="0" smtClean="0">
                <a:latin typeface="Calibri" pitchFamily="34" charset="0"/>
              </a:rPr>
              <a:t>čtyřletého gymnázia.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První část této prezentace se věnuje teorii </a:t>
            </a:r>
            <a:r>
              <a:rPr lang="cs-CZ" sz="1800" dirty="0" smtClean="0">
                <a:latin typeface="Calibri" pitchFamily="34" charset="0"/>
              </a:rPr>
              <a:t>a </a:t>
            </a:r>
            <a:r>
              <a:rPr lang="cs-CZ" sz="1800" dirty="0">
                <a:latin typeface="Calibri" pitchFamily="34" charset="0"/>
              </a:rPr>
              <a:t>je doplňována výkladem učitele. 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Další část prezentace se věnuje </a:t>
            </a:r>
            <a:r>
              <a:rPr lang="cs-CZ" sz="1800" dirty="0" smtClean="0">
                <a:latin typeface="Calibri" pitchFamily="34" charset="0"/>
              </a:rPr>
              <a:t>opakování nových pojmů s využitím internetu pro vyhledávání informací vztahujících se k vykládanému tématu.</a:t>
            </a:r>
            <a:endParaRPr lang="cs-CZ" sz="1800" dirty="0">
              <a:latin typeface="Calibri" pitchFamily="34" charset="0"/>
            </a:endParaRP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V poslední části prezentace </a:t>
            </a:r>
            <a:r>
              <a:rPr lang="cs-CZ" sz="1800" dirty="0" smtClean="0">
                <a:latin typeface="Calibri" pitchFamily="34" charset="0"/>
              </a:rPr>
              <a:t>je zadán studentům domácí úkol, na který odpovídají prostřednictvím </a:t>
            </a:r>
            <a:r>
              <a:rPr lang="cs-CZ" sz="1800" dirty="0" err="1" smtClean="0">
                <a:latin typeface="Calibri" pitchFamily="34" charset="0"/>
              </a:rPr>
              <a:t>iTŘÍDY</a:t>
            </a:r>
            <a:r>
              <a:rPr lang="cs-CZ" sz="1800" dirty="0" smtClean="0">
                <a:latin typeface="Calibri" pitchFamily="34" charset="0"/>
              </a:rPr>
              <a:t> (on-line prostředí).</a:t>
            </a:r>
          </a:p>
          <a:p>
            <a:pPr marL="0" indent="0" algn="just">
              <a:buNone/>
            </a:pPr>
            <a:r>
              <a:rPr lang="cs-CZ" sz="1800" dirty="0">
                <a:latin typeface="Calibri" pitchFamily="34" charset="0"/>
              </a:rPr>
              <a:t>Materiál je určen k interaktivní výuce.</a:t>
            </a: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/>
          <a:lstStyle/>
          <a:p>
            <a:r>
              <a:rPr lang="cs-CZ" dirty="0" smtClean="0"/>
              <a:t>Vytváří na monitoru obraz přenášený z počítače</a:t>
            </a:r>
          </a:p>
          <a:p>
            <a:r>
              <a:rPr lang="cs-CZ" dirty="0" smtClean="0"/>
              <a:t>Umí zobrazit dvojrozměrně – běžné aplikační programy</a:t>
            </a:r>
          </a:p>
          <a:p>
            <a:r>
              <a:rPr lang="cs-CZ" dirty="0"/>
              <a:t>Umí zobrazit </a:t>
            </a:r>
            <a:r>
              <a:rPr lang="cs-CZ" dirty="0" smtClean="0"/>
              <a:t>trojrozměrně – hry</a:t>
            </a:r>
          </a:p>
          <a:p>
            <a:r>
              <a:rPr lang="cs-CZ" dirty="0" smtClean="0"/>
              <a:t>Umí urychlovat přehrávání videosouborů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3717032"/>
            <a:ext cx="3657600" cy="2345436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55776" y="6074344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1. Grafická karta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261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Které největší firmy se zabývají výrobou grafických karet</a:t>
            </a:r>
            <a:endParaRPr lang="cs-CZ" dirty="0" smtClean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Jaké parametry, by měla mít současná grafická karta, pro hraní 3D her (frekvence čipu, paměť)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Jakou nevýhodu mají integrované grafické karty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ATI, NVIDIA, INTEL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Frekvence čipu okolo 1000 MHz, paměť 4 – 6 GB GDDR5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Zabírají část operační paměti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520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Zvuková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/>
          <a:lstStyle/>
          <a:p>
            <a:r>
              <a:rPr lang="cs-CZ" dirty="0" smtClean="0"/>
              <a:t>Převádí zvuk z digitální formy do slyšitelného zvukového spektra a naopak</a:t>
            </a:r>
          </a:p>
          <a:p>
            <a:r>
              <a:rPr lang="cs-CZ" dirty="0"/>
              <a:t>P</a:t>
            </a:r>
            <a:r>
              <a:rPr lang="cs-CZ" dirty="0" smtClean="0"/>
              <a:t>omocí reproduktorů přehrává zvuk (D/A)</a:t>
            </a:r>
          </a:p>
          <a:p>
            <a:r>
              <a:rPr lang="cs-CZ" dirty="0" smtClean="0"/>
              <a:t>Pomocí mikrofonu vytváří zvuk (A/D)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284984"/>
            <a:ext cx="3384376" cy="287552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483768" y="6160504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2. Zvuková karta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856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karta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972816"/>
          </a:xfrm>
        </p:spPr>
        <p:txBody>
          <a:bodyPr/>
          <a:lstStyle/>
          <a:p>
            <a:r>
              <a:rPr lang="cs-CZ" dirty="0" smtClean="0"/>
              <a:t>Umožní připojení do počítačové sítě</a:t>
            </a:r>
          </a:p>
          <a:p>
            <a:r>
              <a:rPr lang="cs-CZ" dirty="0" smtClean="0"/>
              <a:t>S její pomocí se přenáší data z jednoho počítače na druhý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2708920"/>
            <a:ext cx="5004048" cy="3229279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835696" y="5938199"/>
            <a:ext cx="5004048" cy="3711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3. Síťová karta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094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9289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Jakou rychlostí se přenášejí data pomocí síťové karty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Jaké konektory se používají k připojení kabelu k síťové kartě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100/1000 </a:t>
            </a:r>
            <a:r>
              <a:rPr lang="cs-CZ" dirty="0" err="1" smtClean="0"/>
              <a:t>Mbit</a:t>
            </a:r>
            <a:r>
              <a:rPr lang="cs-CZ" dirty="0" smtClean="0"/>
              <a:t>/s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RJ 45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95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Prostřednictvím </a:t>
            </a:r>
            <a:r>
              <a:rPr lang="cs-CZ" dirty="0" err="1" smtClean="0"/>
              <a:t>iTřídy</a:t>
            </a:r>
            <a:r>
              <a:rPr lang="cs-CZ" dirty="0" smtClean="0"/>
              <a:t> odpovězte na otázku: </a:t>
            </a:r>
          </a:p>
          <a:p>
            <a:pPr marL="0" indent="0">
              <a:buNone/>
            </a:pPr>
            <a:r>
              <a:rPr lang="cs-CZ" dirty="0" smtClean="0"/>
              <a:t>Jakou grafickou kartu si pořídíte do nově kupovaného počítače? Jste občasní hráči 3D her. Finanční limit je </a:t>
            </a:r>
          </a:p>
          <a:p>
            <a:pPr marL="0" indent="0">
              <a:buNone/>
            </a:pPr>
            <a:r>
              <a:rPr lang="cs-CZ" dirty="0" smtClean="0"/>
              <a:t>10 000 Kč. Uveďte konkrétní typ.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488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010882"/>
            <a:ext cx="8136904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400" dirty="0"/>
              <a:t>DARKONE. </a:t>
            </a:r>
            <a:r>
              <a:rPr lang="cs-CZ" sz="1400" i="1" dirty="0"/>
              <a:t>wikipedia.cz</a:t>
            </a:r>
            <a:r>
              <a:rPr lang="cs-CZ" sz="1400" dirty="0"/>
              <a:t> [online]. [cit. 16.5.2013]. Dostupný 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upload.wikimedia.org/wikipedia/commons/0/0b/PowerColor_Radeon_X850XT_PE.jpg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HENRY, David. </a:t>
            </a:r>
            <a:r>
              <a:rPr lang="cs-CZ" sz="1400" i="1" dirty="0"/>
              <a:t>wikipedia.cz</a:t>
            </a:r>
            <a:r>
              <a:rPr lang="cs-CZ" sz="1400" dirty="0"/>
              <a:t> [online]. [cit. 16.5.2013]. Dostupný na WWW: </a:t>
            </a:r>
            <a:r>
              <a:rPr lang="cs-CZ" sz="1400" dirty="0">
                <a:hlinkClick r:id="rId4"/>
              </a:rPr>
              <a:t>http://cs.wikipedia.org/wiki/Soubor:Sound_Blaster_Live!_</a:t>
            </a:r>
            <a:r>
              <a:rPr lang="cs-CZ" sz="1400" dirty="0" smtClean="0">
                <a:hlinkClick r:id="rId4"/>
              </a:rPr>
              <a:t>5.1.jpg</a:t>
            </a:r>
            <a:endParaRPr lang="cs-CZ" sz="14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1400" dirty="0"/>
              <a:t>ECHORAY. </a:t>
            </a:r>
            <a:r>
              <a:rPr lang="cs-CZ" sz="1400" i="1" dirty="0"/>
              <a:t>wikipedia.cz</a:t>
            </a:r>
            <a:r>
              <a:rPr lang="cs-CZ" sz="1400" dirty="0"/>
              <a:t> [online]. [cit. 16.5.2013]. Dostupný 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cs.wikipedia.org/wiki/Soubor:NIC-FA312.jpg</a:t>
            </a:r>
            <a:endParaRPr lang="cs-CZ" sz="1400" dirty="0" smtClean="0"/>
          </a:p>
          <a:p>
            <a:pPr marL="342900" indent="-342900">
              <a:buAutoNum type="arabicPeriod"/>
            </a:pPr>
            <a:r>
              <a:rPr lang="cs-CZ" sz="1400" dirty="0" smtClean="0"/>
              <a:t>ROUBAL</a:t>
            </a:r>
            <a:r>
              <a:rPr lang="cs-CZ" sz="1400" dirty="0"/>
              <a:t>, Pavel. </a:t>
            </a:r>
            <a:r>
              <a:rPr lang="cs-CZ" sz="1400" i="1" dirty="0"/>
              <a:t>Informatika a výpočetní technika</a:t>
            </a:r>
            <a:r>
              <a:rPr lang="cs-CZ" sz="1400" dirty="0"/>
              <a:t>. Brno: </a:t>
            </a:r>
            <a:r>
              <a:rPr lang="cs-CZ" sz="1400" dirty="0" err="1"/>
              <a:t>Computer</a:t>
            </a:r>
            <a:r>
              <a:rPr lang="cs-CZ" sz="1400" dirty="0"/>
              <a:t> </a:t>
            </a:r>
            <a:r>
              <a:rPr lang="cs-CZ" sz="1400" dirty="0" err="1"/>
              <a:t>Press</a:t>
            </a:r>
            <a:r>
              <a:rPr lang="cs-CZ" sz="1400" dirty="0"/>
              <a:t>, a. s., 2010, ISBN 978-80-251-3228-9.</a:t>
            </a:r>
            <a:endParaRPr lang="cs-CZ" sz="1400" dirty="0" smtClean="0"/>
          </a:p>
          <a:p>
            <a:pPr marL="342900" indent="-342900">
              <a:buAutoNum type="arabicPeriod"/>
            </a:pPr>
            <a:endParaRPr lang="cs-CZ" sz="1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115</TotalTime>
  <Words>336</Words>
  <Application>Microsoft Office PowerPoint</Application>
  <PresentationFormat>Předvádění na obrazovce (4:3)</PresentationFormat>
  <Paragraphs>68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</vt:lpstr>
      <vt:lpstr>Prezentace aplikace PowerPoint</vt:lpstr>
      <vt:lpstr>ANOTACE</vt:lpstr>
      <vt:lpstr>Grafická karta</vt:lpstr>
      <vt:lpstr>Úkoly</vt:lpstr>
      <vt:lpstr>Zvuková karta</vt:lpstr>
      <vt:lpstr>Síťová karta</vt:lpstr>
      <vt:lpstr>Úkoly</vt:lpstr>
      <vt:lpstr>DC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kolar</dc:creator>
  <cp:lastModifiedBy>kolar</cp:lastModifiedBy>
  <cp:revision>13</cp:revision>
  <dcterms:created xsi:type="dcterms:W3CDTF">2013-05-16T06:05:09Z</dcterms:created>
  <dcterms:modified xsi:type="dcterms:W3CDTF">2013-06-27T06:33:01Z</dcterms:modified>
</cp:coreProperties>
</file>