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6"/>
  </p:notesMasterIdLst>
  <p:sldIdLst>
    <p:sldId id="267" r:id="rId2"/>
    <p:sldId id="268" r:id="rId3"/>
    <p:sldId id="256" r:id="rId4"/>
    <p:sldId id="257" r:id="rId5"/>
    <p:sldId id="276" r:id="rId6"/>
    <p:sldId id="277" r:id="rId7"/>
    <p:sldId id="286" r:id="rId8"/>
    <p:sldId id="287" r:id="rId9"/>
    <p:sldId id="288" r:id="rId10"/>
    <p:sldId id="278" r:id="rId11"/>
    <p:sldId id="309" r:id="rId12"/>
    <p:sldId id="279" r:id="rId13"/>
    <p:sldId id="280" r:id="rId14"/>
    <p:sldId id="289" r:id="rId15"/>
    <p:sldId id="290" r:id="rId16"/>
    <p:sldId id="291" r:id="rId17"/>
    <p:sldId id="281" r:id="rId18"/>
    <p:sldId id="308" r:id="rId19"/>
    <p:sldId id="282" r:id="rId20"/>
    <p:sldId id="303" r:id="rId21"/>
    <p:sldId id="312" r:id="rId22"/>
    <p:sldId id="311" r:id="rId23"/>
    <p:sldId id="310" r:id="rId24"/>
    <p:sldId id="301" r:id="rId25"/>
    <p:sldId id="320" r:id="rId26"/>
    <p:sldId id="315" r:id="rId27"/>
    <p:sldId id="313" r:id="rId28"/>
    <p:sldId id="302" r:id="rId29"/>
    <p:sldId id="319" r:id="rId30"/>
    <p:sldId id="283" r:id="rId31"/>
    <p:sldId id="316" r:id="rId32"/>
    <p:sldId id="300" r:id="rId33"/>
    <p:sldId id="299" r:id="rId34"/>
    <p:sldId id="295" r:id="rId35"/>
    <p:sldId id="325" r:id="rId36"/>
    <p:sldId id="284" r:id="rId37"/>
    <p:sldId id="324" r:id="rId38"/>
    <p:sldId id="327" r:id="rId39"/>
    <p:sldId id="326" r:id="rId40"/>
    <p:sldId id="321" r:id="rId41"/>
    <p:sldId id="328" r:id="rId42"/>
    <p:sldId id="323" r:id="rId43"/>
    <p:sldId id="307" r:id="rId44"/>
    <p:sldId id="271" r:id="rId4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FDF7A-3B85-459B-B38B-513EC711D0FF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227C7-F3F0-4D63-90BD-3208A4B2B0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7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58EC9-D0A4-4E9E-9252-72AEAD5B135F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61E84303-D8A4-4F85-8CD0-BFF8AD1BB6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2A7B02-446F-4831-9039-17E33AC7F4E2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0B212FE4-BC62-4D73-BD39-90CB97A66B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87E777-E500-4CF6-83B9-3F3D5AF90628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513CDB-E23E-498B-8688-CA88330FF2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240EB0-1E90-47A3-AC16-BEB468665782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A1362D-E2B4-4442-9C2D-346DF9A0F1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0316-4353-4C3D-924F-6CF32A0AAFB9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E32D1407-7851-4F2B-AD1B-C4C70F207C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64FFB4-E49C-422A-B078-9C2E1240A034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2E3798-AF71-4D06-917F-7461F551A5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FB447-FD50-4FC4-AFC1-0EB794E14673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DAA35E-2A3C-4B99-A4D9-613644C75C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314FB-5F77-4828-A695-CAE79535890B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F69549-0B3D-451C-9DA1-73C700DDBD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C23213-984A-4149-B27B-325C698F8600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F936F7-B0E5-4ADB-9613-2CA83ACD3B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79CBD0-A8B9-49D9-82A2-EC216E40C0C4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43BF46-2431-48BB-943D-F6A10F408C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5381C4-1949-4FC9-AFA8-D73B34799516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CEC366-215A-43B2-9B93-A14E0E2226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561BF01-F476-46B4-9B19-DA25057333A6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48EC9F4-F41F-4808-AE0A-E402394407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6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7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8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2414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VY_62_INOVACE_01A_03  Pásmové úročení, sankce, penále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skupinách, upevňují si pojem úrok, úroková</a:t>
            </a:r>
          </a:p>
          <a:p>
            <a:pPr>
              <a:buNone/>
            </a:pPr>
            <a:r>
              <a:rPr lang="cs-CZ" dirty="0" smtClean="0"/>
              <a:t>míra, doba úročení, úrokovací období.</a:t>
            </a:r>
          </a:p>
          <a:p>
            <a:pPr>
              <a:buNone/>
            </a:pPr>
            <a:r>
              <a:rPr lang="cs-CZ" dirty="0" smtClean="0"/>
              <a:t>Doplňují na tabuli výsledky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Finanční matematika 3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Pásmové úročení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2780928"/>
          <a:ext cx="7632846" cy="2933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2141"/>
                <a:gridCol w="1272141"/>
                <a:gridCol w="1272141"/>
                <a:gridCol w="1272141"/>
                <a:gridCol w="1176132"/>
                <a:gridCol w="1368150"/>
              </a:tblGrid>
              <a:tr h="1196020">
                <a:tc>
                  <a:txBody>
                    <a:bodyPr/>
                    <a:lstStyle/>
                    <a:p>
                      <a:r>
                        <a:rPr lang="cs-CZ" dirty="0" smtClean="0"/>
                        <a:t>Do </a:t>
                      </a:r>
                    </a:p>
                    <a:p>
                      <a:r>
                        <a:rPr lang="cs-CZ" dirty="0" smtClean="0"/>
                        <a:t>49 999Kč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</a:t>
                      </a:r>
                    </a:p>
                    <a:p>
                      <a:r>
                        <a:rPr lang="cs-CZ" dirty="0" smtClean="0"/>
                        <a:t>50 000</a:t>
                      </a:r>
                    </a:p>
                    <a:p>
                      <a:r>
                        <a:rPr lang="cs-CZ" dirty="0" smtClean="0"/>
                        <a:t>do</a:t>
                      </a:r>
                    </a:p>
                    <a:p>
                      <a:r>
                        <a:rPr lang="cs-CZ" dirty="0" smtClean="0"/>
                        <a:t>99 999Kč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 </a:t>
                      </a:r>
                    </a:p>
                    <a:p>
                      <a:r>
                        <a:rPr lang="cs-CZ" dirty="0" smtClean="0"/>
                        <a:t>100 000</a:t>
                      </a:r>
                    </a:p>
                    <a:p>
                      <a:r>
                        <a:rPr lang="cs-CZ" dirty="0" smtClean="0"/>
                        <a:t>do</a:t>
                      </a:r>
                    </a:p>
                    <a:p>
                      <a:r>
                        <a:rPr lang="cs-CZ" dirty="0" smtClean="0"/>
                        <a:t>299 999Kč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</a:t>
                      </a:r>
                    </a:p>
                    <a:p>
                      <a:r>
                        <a:rPr lang="cs-CZ" dirty="0" smtClean="0"/>
                        <a:t>300 000</a:t>
                      </a:r>
                    </a:p>
                    <a:p>
                      <a:r>
                        <a:rPr lang="cs-CZ" dirty="0" smtClean="0"/>
                        <a:t>do</a:t>
                      </a:r>
                    </a:p>
                    <a:p>
                      <a:r>
                        <a:rPr lang="cs-CZ" dirty="0" smtClean="0"/>
                        <a:t>499 999Kč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</a:t>
                      </a:r>
                    </a:p>
                    <a:p>
                      <a:r>
                        <a:rPr lang="cs-CZ" dirty="0" smtClean="0"/>
                        <a:t>500 000</a:t>
                      </a:r>
                    </a:p>
                    <a:p>
                      <a:r>
                        <a:rPr lang="cs-CZ" dirty="0" smtClean="0"/>
                        <a:t>do</a:t>
                      </a:r>
                    </a:p>
                    <a:p>
                      <a:r>
                        <a:rPr lang="cs-CZ" dirty="0" smtClean="0"/>
                        <a:t>999 999Kč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</a:t>
                      </a:r>
                    </a:p>
                    <a:p>
                      <a:r>
                        <a:rPr lang="cs-CZ" dirty="0" smtClean="0"/>
                        <a:t>1 000 000Kč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19602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1,8%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2,1%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2,3%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2,5%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2,8%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3,3%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Odhadněte rozdíl v úrocích pro dva vklady, které</a:t>
            </a:r>
          </a:p>
          <a:p>
            <a:pPr>
              <a:buNone/>
            </a:pPr>
            <a:r>
              <a:rPr lang="cs-CZ" dirty="0" smtClean="0"/>
              <a:t>se liší o 1 korunu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1150938" y="2101850"/>
          <a:ext cx="2135187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Equation" r:id="rId3" imgW="876300" imgH="457200" progId="Equation.3">
                  <p:embed/>
                </p:oleObj>
              </mc:Choice>
              <mc:Fallback>
                <p:oleObj name="Equation" r:id="rId3" imgW="876300" imgH="457200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0938" y="2101850"/>
                        <a:ext cx="2135187" cy="1114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Zástupný symbol pro obsah 8"/>
          <p:cNvGraphicFramePr>
            <a:graphicFrameLocks noGrp="1" noChangeAspect="1"/>
          </p:cNvGraphicFramePr>
          <p:nvPr>
            <p:ph sz="quarter" idx="4"/>
          </p:nvPr>
        </p:nvGraphicFramePr>
        <p:xfrm>
          <a:off x="4788024" y="2060848"/>
          <a:ext cx="2209909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Equation" r:id="rId5" imgW="876300" imgH="457200" progId="Equation.3">
                  <p:embed/>
                </p:oleObj>
              </mc:Choice>
              <mc:Fallback>
                <p:oleObj name="Equation" r:id="rId5" imgW="876300" imgH="457200" progId="Equation.3">
                  <p:embed/>
                  <p:pic>
                    <p:nvPicPr>
                      <p:cNvPr id="0" name="Picture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2060848"/>
                        <a:ext cx="2209909" cy="11521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1259632" y="1921137"/>
          <a:ext cx="1872208" cy="14392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2" name="Equation" r:id="rId3" imgW="876300" imgH="673100" progId="Equation.3">
                  <p:embed/>
                </p:oleObj>
              </mc:Choice>
              <mc:Fallback>
                <p:oleObj name="Equation" r:id="rId3" imgW="876300" imgH="673100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1921137"/>
                        <a:ext cx="1872208" cy="14392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Zástupný symbol pro obsah 8"/>
          <p:cNvGraphicFramePr>
            <a:graphicFrameLocks noGrp="1" noChangeAspect="1"/>
          </p:cNvGraphicFramePr>
          <p:nvPr>
            <p:ph sz="quarter" idx="4"/>
          </p:nvPr>
        </p:nvGraphicFramePr>
        <p:xfrm>
          <a:off x="4787900" y="1893888"/>
          <a:ext cx="1933575" cy="148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3" name="Equation" r:id="rId5" imgW="876300" imgH="673100" progId="Equation.3">
                  <p:embed/>
                </p:oleObj>
              </mc:Choice>
              <mc:Fallback>
                <p:oleObj name="Equation" r:id="rId5" imgW="876300" imgH="673100" progId="Equation.3">
                  <p:embed/>
                  <p:pic>
                    <p:nvPicPr>
                      <p:cNvPr id="0" name="Picture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7900" y="1893888"/>
                        <a:ext cx="1933575" cy="148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3376414585"/>
              </p:ext>
            </p:extLst>
          </p:nvPr>
        </p:nvGraphicFramePr>
        <p:xfrm>
          <a:off x="1259632" y="1628800"/>
          <a:ext cx="1889125" cy="197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6" name="Equation" r:id="rId3" imgW="876300" imgH="914400" progId="Equation.3">
                  <p:embed/>
                </p:oleObj>
              </mc:Choice>
              <mc:Fallback>
                <p:oleObj name="Equation" r:id="rId3" imgW="876300" imgH="914400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1628800"/>
                        <a:ext cx="1889125" cy="1971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Zástupný symbol pro obsah 8"/>
          <p:cNvGraphicFramePr>
            <a:graphicFrameLocks noGrp="1" noChangeAspect="1"/>
          </p:cNvGraphicFramePr>
          <p:nvPr>
            <p:ph sz="quarter" idx="4"/>
          </p:nvPr>
        </p:nvGraphicFramePr>
        <p:xfrm>
          <a:off x="4788024" y="1628800"/>
          <a:ext cx="1933538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7" name="Equation" r:id="rId5" imgW="876300" imgH="914400" progId="Equation.3">
                  <p:embed/>
                </p:oleObj>
              </mc:Choice>
              <mc:Fallback>
                <p:oleObj name="Equation" r:id="rId5" imgW="876300" imgH="914400" progId="Equation.3">
                  <p:embed/>
                  <p:pic>
                    <p:nvPicPr>
                      <p:cNvPr id="0" name="Picture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1628800"/>
                        <a:ext cx="1933538" cy="20162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1150938" y="1673225"/>
          <a:ext cx="2135227" cy="19717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0" name="Equation" r:id="rId3" imgW="990600" imgH="914400" progId="Equation.3">
                  <p:embed/>
                </p:oleObj>
              </mc:Choice>
              <mc:Fallback>
                <p:oleObj name="Equation" r:id="rId3" imgW="990600" imgH="914400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0938" y="1673225"/>
                        <a:ext cx="2135227" cy="197179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Zástupný symbol pro obsah 8"/>
          <p:cNvGraphicFramePr>
            <a:graphicFrameLocks noGrp="1" noChangeAspect="1"/>
          </p:cNvGraphicFramePr>
          <p:nvPr>
            <p:ph sz="quarter" idx="4"/>
          </p:nvPr>
        </p:nvGraphicFramePr>
        <p:xfrm>
          <a:off x="4788024" y="1628800"/>
          <a:ext cx="1933538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1" name="Equation" r:id="rId5" imgW="876300" imgH="914400" progId="Equation.3">
                  <p:embed/>
                </p:oleObj>
              </mc:Choice>
              <mc:Fallback>
                <p:oleObj name="Equation" r:id="rId5" imgW="876300" imgH="914400" progId="Equation.3">
                  <p:embed/>
                  <p:pic>
                    <p:nvPicPr>
                      <p:cNvPr id="0" name="Picture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1628800"/>
                        <a:ext cx="1933538" cy="20162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Penále z faktury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nedodržení dne splatnosti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 - penále</a:t>
            </a:r>
          </a:p>
          <a:p>
            <a:r>
              <a:rPr lang="cs-CZ" dirty="0" smtClean="0"/>
              <a:t>p – úroková míra pro penále - </a:t>
            </a:r>
            <a:r>
              <a:rPr lang="cs-CZ" dirty="0" err="1" smtClean="0"/>
              <a:t>p.d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552" y="1772816"/>
          <a:ext cx="1902661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67" name="Equation" r:id="rId3" imgW="672840" imgH="228600" progId="Equation.3">
                  <p:embed/>
                </p:oleObj>
              </mc:Choice>
              <mc:Fallback>
                <p:oleObj name="Equation" r:id="rId3" imgW="672840" imgH="2286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772816"/>
                        <a:ext cx="1902661" cy="646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činí penále, při zpoždění platby 210 000Kč</a:t>
            </a:r>
          </a:p>
          <a:p>
            <a:pPr>
              <a:buNone/>
            </a:pPr>
            <a:r>
              <a:rPr lang="cs-CZ" dirty="0" smtClean="0"/>
              <a:t>splatné 23.9. k 15.10. Penále činí 0,06% z </a:t>
            </a:r>
          </a:p>
          <a:p>
            <a:pPr>
              <a:buNone/>
            </a:pPr>
            <a:r>
              <a:rPr lang="cs-CZ" dirty="0" smtClean="0"/>
              <a:t>fakturované částky za každý den z prodlení.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1700808"/>
          <a:ext cx="1885950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Equation" r:id="rId3" imgW="838200" imgH="457200" progId="Equation.3">
                  <p:embed/>
                </p:oleObj>
              </mc:Choice>
              <mc:Fallback>
                <p:oleObj name="Equation" r:id="rId3" imgW="838200" imgH="4572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700808"/>
                        <a:ext cx="1885950" cy="1028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8163" y="1625600"/>
          <a:ext cx="2111375" cy="1511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3" name="Equation" r:id="rId3" imgW="939600" imgH="672840" progId="Equation.3">
                  <p:embed/>
                </p:oleObj>
              </mc:Choice>
              <mc:Fallback>
                <p:oleObj name="Equation" r:id="rId3" imgW="939600" imgH="6728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163" y="1625600"/>
                        <a:ext cx="2111375" cy="1511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01663" y="1498600"/>
          <a:ext cx="2111375" cy="205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7" name="Equation" r:id="rId3" imgW="939600" imgH="914400" progId="Equation.3">
                  <p:embed/>
                </p:oleObj>
              </mc:Choice>
              <mc:Fallback>
                <p:oleObj name="Equation" r:id="rId3" imgW="939600" imgH="9144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663" y="1498600"/>
                        <a:ext cx="2111375" cy="205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01663" y="1549400"/>
          <a:ext cx="2111375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1" name="Equation" r:id="rId3" imgW="939600" imgH="863280" progId="Equation.3">
                  <p:embed/>
                </p:oleObj>
              </mc:Choice>
              <mc:Fallback>
                <p:oleObj name="Equation" r:id="rId3" imgW="939600" imgH="8632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663" y="1549400"/>
                        <a:ext cx="2111375" cy="1943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předčasný výběr z termínovaného vkladu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 – sankce z úročené částky</a:t>
            </a:r>
          </a:p>
          <a:p>
            <a:r>
              <a:rPr lang="cs-CZ" dirty="0" smtClean="0"/>
              <a:t>s – koeficient sankce v %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2564904"/>
          <a:ext cx="3736950" cy="18365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3" name="Equation" r:id="rId3" imgW="1498320" imgH="736560" progId="Equation.3">
                  <p:embed/>
                </p:oleObj>
              </mc:Choice>
              <mc:Fallback>
                <p:oleObj name="Equation" r:id="rId3" imgW="1498320" imgH="73656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564904"/>
                        <a:ext cx="3736950" cy="18365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termínovaný účet byla vložena částka </a:t>
            </a:r>
          </a:p>
          <a:p>
            <a:pPr>
              <a:buNone/>
            </a:pPr>
            <a:r>
              <a:rPr lang="cs-CZ" dirty="0" smtClean="0"/>
              <a:t>65 000Kč, úroková míra je 1,95%, sankce za</a:t>
            </a:r>
          </a:p>
          <a:p>
            <a:pPr>
              <a:buNone/>
            </a:pPr>
            <a:r>
              <a:rPr lang="cs-CZ" dirty="0" smtClean="0"/>
              <a:t>předčasný výběr je 1,1% ze zúročené částky. </a:t>
            </a:r>
          </a:p>
          <a:p>
            <a:pPr>
              <a:buNone/>
            </a:pPr>
            <a:r>
              <a:rPr lang="cs-CZ" dirty="0" smtClean="0"/>
              <a:t>Po měsíci vybereme 30 000Kč. Kolik naspoříme</a:t>
            </a:r>
          </a:p>
          <a:p>
            <a:pPr>
              <a:buNone/>
            </a:pPr>
            <a:r>
              <a:rPr lang="cs-CZ" dirty="0" smtClean="0"/>
              <a:t>za čtvrt roku.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endParaRPr lang="cs-CZ" dirty="0" smtClean="0"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30 000Kč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30 000Kč</a:t>
            </a:r>
          </a:p>
          <a:p>
            <a:r>
              <a:rPr lang="cs-CZ" dirty="0" smtClean="0">
                <a:latin typeface="Calibri"/>
              </a:rPr>
              <a:t>t ₀₁ = 30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30 000Kč</a:t>
            </a:r>
          </a:p>
          <a:p>
            <a:r>
              <a:rPr lang="cs-CZ" dirty="0" smtClean="0">
                <a:latin typeface="Calibri"/>
              </a:rPr>
              <a:t>t ₀₁ = 30</a:t>
            </a:r>
          </a:p>
          <a:p>
            <a:r>
              <a:rPr lang="cs-CZ" dirty="0" smtClean="0">
                <a:latin typeface="Calibri"/>
              </a:rPr>
              <a:t>K₀₂ = 35 000Kč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30 000Kč</a:t>
            </a:r>
          </a:p>
          <a:p>
            <a:r>
              <a:rPr lang="cs-CZ" dirty="0" smtClean="0">
                <a:latin typeface="Calibri"/>
              </a:rPr>
              <a:t>t ₀₁ = 30</a:t>
            </a:r>
          </a:p>
          <a:p>
            <a:r>
              <a:rPr lang="cs-CZ" dirty="0" smtClean="0">
                <a:latin typeface="Calibri"/>
              </a:rPr>
              <a:t>K₀₂ = 35 000Kč </a:t>
            </a:r>
          </a:p>
          <a:p>
            <a:r>
              <a:rPr lang="cs-CZ" dirty="0" smtClean="0">
                <a:latin typeface="Calibri"/>
              </a:rPr>
              <a:t>t ₀₂ = 90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bez výběru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</a:t>
            </a:r>
            <a:r>
              <a:rPr lang="cs-CZ" dirty="0" smtClean="0"/>
              <a:t>= 65 000Kč</a:t>
            </a:r>
          </a:p>
          <a:p>
            <a:r>
              <a:rPr lang="cs-CZ" dirty="0" smtClean="0"/>
              <a:t>t = 90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 výběrem</a:t>
            </a:r>
          </a:p>
          <a:p>
            <a:r>
              <a:rPr lang="cs-CZ" dirty="0" smtClean="0"/>
              <a:t>30E</a:t>
            </a:r>
          </a:p>
          <a:p>
            <a:r>
              <a:rPr lang="cs-CZ" dirty="0" smtClean="0"/>
              <a:t>výběr 30 000Kč po 1 měsíci</a:t>
            </a:r>
          </a:p>
          <a:p>
            <a:r>
              <a:rPr lang="cs-CZ" dirty="0" smtClean="0"/>
              <a:t>i = 1,95%</a:t>
            </a:r>
          </a:p>
          <a:p>
            <a:r>
              <a:rPr lang="cs-CZ" dirty="0" smtClean="0"/>
              <a:t>s = 1,1%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30 000Kč</a:t>
            </a:r>
          </a:p>
          <a:p>
            <a:r>
              <a:rPr lang="cs-CZ" dirty="0" smtClean="0">
                <a:latin typeface="Calibri"/>
              </a:rPr>
              <a:t>t ₀₁ = 30</a:t>
            </a:r>
          </a:p>
          <a:p>
            <a:r>
              <a:rPr lang="cs-CZ" dirty="0" smtClean="0">
                <a:latin typeface="Calibri"/>
              </a:rPr>
              <a:t>K₀₂ = 35 000Kč </a:t>
            </a:r>
          </a:p>
          <a:p>
            <a:r>
              <a:rPr lang="cs-CZ" dirty="0" smtClean="0">
                <a:latin typeface="Calibri"/>
              </a:rPr>
              <a:t>t ₀₂ = 90</a:t>
            </a:r>
          </a:p>
          <a:p>
            <a:r>
              <a:rPr lang="cs-CZ" dirty="0" smtClean="0"/>
              <a:t>K  = 64856,01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  <a:p>
            <a:r>
              <a:rPr lang="cs-CZ" dirty="0" smtClean="0"/>
              <a:t>S = 330,46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  <a:p>
            <a:r>
              <a:rPr lang="cs-CZ" dirty="0" smtClean="0"/>
              <a:t>S =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30041,44 - 330,46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  <a:p>
            <a:r>
              <a:rPr lang="cs-CZ" dirty="0" smtClean="0"/>
              <a:t>S =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30041,44 - 330,46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29710,98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  <a:p>
            <a:r>
              <a:rPr lang="cs-CZ" dirty="0" smtClean="0"/>
              <a:t>S =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30041,44 - 330,46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29710,98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₂ = </a:t>
            </a:r>
            <a:r>
              <a:rPr lang="cs-CZ" dirty="0" smtClean="0"/>
              <a:t>35145,03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 = 65 269,34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K´= 30041,44</a:t>
            </a:r>
          </a:p>
          <a:p>
            <a:r>
              <a:rPr lang="cs-CZ" dirty="0" smtClean="0"/>
              <a:t>S =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30041,44 - 330,46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</a:t>
            </a:r>
            <a:r>
              <a:rPr lang="cs-CZ" dirty="0" smtClean="0"/>
              <a:t>29710,98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₂ = </a:t>
            </a:r>
            <a:r>
              <a:rPr lang="cs-CZ" dirty="0" smtClean="0"/>
              <a:t>35145,03</a:t>
            </a:r>
          </a:p>
          <a:p>
            <a:r>
              <a:rPr lang="cs-CZ" dirty="0" smtClean="0"/>
              <a:t>K = 64856,01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453</TotalTime>
  <Words>866</Words>
  <Application>Microsoft Office PowerPoint</Application>
  <PresentationFormat>Předvádění na obrazovce (4:3)</PresentationFormat>
  <Paragraphs>258</Paragraphs>
  <Slides>44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6" baseType="lpstr">
      <vt:lpstr>Cesta</vt:lpstr>
      <vt:lpstr>Equation</vt:lpstr>
      <vt:lpstr>Prezentace aplikace PowerPoint</vt:lpstr>
      <vt:lpstr>Anotace</vt:lpstr>
      <vt:lpstr>Finanční matematika 3 </vt:lpstr>
      <vt:lpstr>Pásmové úročení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Penále z faktury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sankce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</dc:title>
  <dc:creator>Mirka Knoblochová</dc:creator>
  <cp:lastModifiedBy>Miroslava Knoblochová</cp:lastModifiedBy>
  <cp:revision>52</cp:revision>
  <dcterms:created xsi:type="dcterms:W3CDTF">2012-09-23T15:44:28Z</dcterms:created>
  <dcterms:modified xsi:type="dcterms:W3CDTF">2013-05-02T05:51:39Z</dcterms:modified>
</cp:coreProperties>
</file>