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7" r:id="rId4"/>
    <p:sldId id="269" r:id="rId5"/>
    <p:sldId id="270" r:id="rId6"/>
    <p:sldId id="271" r:id="rId7"/>
    <p:sldId id="272" r:id="rId8"/>
    <p:sldId id="273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18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644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918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989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-online.cz/?s4&amp;q4=al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54231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VY_32_INOVACE_08B_16_Právní_ochrana_SW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pojmů týkajících se právní ochrany software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procvičování nových pojmů s využitím kvízu, kde si žáci volí otázku pomocí el. pera a mohou stejným způsobem provézt kontrolu správné odpovědi.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dirty="0" smtClean="0"/>
              <a:t>Právní ochrana </a:t>
            </a:r>
            <a:br>
              <a:rPr lang="cs-CZ" dirty="0" smtClean="0"/>
            </a:br>
            <a:r>
              <a:rPr lang="cs-CZ" dirty="0" smtClean="0"/>
              <a:t>softwaru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16592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Každý software je chráněn tzv. </a:t>
            </a:r>
            <a:r>
              <a:rPr lang="cs-CZ" i="1" dirty="0"/>
              <a:t>autorským </a:t>
            </a:r>
            <a:r>
              <a:rPr lang="cs-CZ" i="1" dirty="0" smtClean="0"/>
              <a:t>zákonem</a:t>
            </a:r>
            <a:br>
              <a:rPr lang="cs-CZ" i="1" dirty="0" smtClean="0"/>
            </a:br>
            <a:r>
              <a:rPr lang="cs-CZ" dirty="0" smtClean="0"/>
              <a:t>(</a:t>
            </a:r>
            <a:r>
              <a:rPr lang="cs-CZ" dirty="0"/>
              <a:t>č. 121/2000 sb.). </a:t>
            </a:r>
            <a:endParaRPr lang="cs-CZ" dirty="0" smtClean="0"/>
          </a:p>
          <a:p>
            <a:pPr lvl="1"/>
            <a:r>
              <a:rPr lang="cs-CZ" dirty="0"/>
              <a:t>ODDÍL 2 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Volná užití a zákonné </a:t>
            </a:r>
            <a:r>
              <a:rPr lang="cs-CZ" dirty="0" smtClean="0"/>
              <a:t>licence</a:t>
            </a:r>
            <a:br>
              <a:rPr lang="cs-CZ" dirty="0" smtClean="0"/>
            </a:br>
            <a:r>
              <a:rPr lang="cs-CZ" dirty="0"/>
              <a:t>§ 30 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3"/>
              </a:rPr>
              <a:t>Volná užití</a:t>
            </a:r>
            <a:r>
              <a:rPr lang="cs-CZ" dirty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§ 66 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Omezení rozsahu práv autora k počítačovému programu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3"/>
              </a:rPr>
              <a:t>e)</a:t>
            </a:r>
            <a:r>
              <a:rPr lang="cs-CZ" dirty="0"/>
              <a:t>   </a:t>
            </a:r>
          </a:p>
          <a:p>
            <a:pPr marL="457200" lvl="1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dirty="0"/>
              <a:t>Právní ochrana </a:t>
            </a:r>
            <a:br>
              <a:rPr lang="cs-CZ" dirty="0"/>
            </a:br>
            <a:r>
              <a:rPr lang="cs-CZ" dirty="0"/>
              <a:t>softwaru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949899"/>
          </a:xfrm>
        </p:spPr>
        <p:txBody>
          <a:bodyPr/>
          <a:lstStyle/>
          <a:p>
            <a:r>
              <a:rPr lang="cs-CZ" dirty="0" smtClean="0"/>
              <a:t>Licence – nekupujeme dílo (program) jako celek, ale jen oprávnění k jeho užívání</a:t>
            </a:r>
          </a:p>
          <a:p>
            <a:r>
              <a:rPr lang="cs-CZ" dirty="0" smtClean="0"/>
              <a:t>Licenční smlouva – obchodní smlouva s koncovým uživatelem (nutno přijmout)</a:t>
            </a:r>
          </a:p>
          <a:p>
            <a:r>
              <a:rPr lang="cs-CZ" dirty="0" smtClean="0"/>
              <a:t>Registrace programu – zaevidování do databáze výrobce (není nutné)</a:t>
            </a:r>
          </a:p>
          <a:p>
            <a:pPr lvl="1"/>
            <a:r>
              <a:rPr lang="cs-CZ" dirty="0" smtClean="0"/>
              <a:t>Většinou nárok na aktualizaci</a:t>
            </a:r>
          </a:p>
          <a:p>
            <a:pPr lvl="1"/>
            <a:r>
              <a:rPr lang="cs-CZ" dirty="0" smtClean="0"/>
              <a:t>Využití zákaznické linky (hot-line)</a:t>
            </a:r>
          </a:p>
          <a:p>
            <a:r>
              <a:rPr lang="cs-CZ" dirty="0" smtClean="0"/>
              <a:t>Kontrola legálnosti užívání – policie ČR (softwarová policie)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0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r>
              <a:rPr lang="cs-CZ" dirty="0" smtClean="0"/>
              <a:t>Ochrana SW před </a:t>
            </a:r>
            <a:br>
              <a:rPr lang="cs-CZ" dirty="0" smtClean="0"/>
            </a:br>
            <a:r>
              <a:rPr lang="cs-CZ" dirty="0" smtClean="0"/>
              <a:t>nelegálním kopírováním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 smtClean="0"/>
              <a:t>Licenční číslo – při instalaci</a:t>
            </a:r>
          </a:p>
          <a:p>
            <a:r>
              <a:rPr lang="cs-CZ" dirty="0" smtClean="0"/>
              <a:t>Aktivace – pomocí Internetu nebo telefonu</a:t>
            </a:r>
          </a:p>
          <a:p>
            <a:r>
              <a:rPr lang="cs-CZ" dirty="0" smtClean="0"/>
              <a:t>Hardwarový klíč – technické zařízení, bez kterého program nefunguje</a:t>
            </a:r>
          </a:p>
          <a:p>
            <a:r>
              <a:rPr lang="cs-CZ" dirty="0" smtClean="0"/>
              <a:t>Disk s programem nelze běžným způsobem zkopírovat</a:t>
            </a:r>
          </a:p>
          <a:p>
            <a:endParaRPr lang="cs-CZ" dirty="0"/>
          </a:p>
          <a:p>
            <a:r>
              <a:rPr lang="cs-CZ" dirty="0" smtClean="0"/>
              <a:t>Překonání ochrany je porušením zákona</a:t>
            </a:r>
          </a:p>
          <a:p>
            <a:pPr lvl="1"/>
            <a:r>
              <a:rPr lang="cs-CZ" dirty="0" err="1" smtClean="0"/>
              <a:t>Crack</a:t>
            </a:r>
            <a:endParaRPr lang="cs-CZ" dirty="0" smtClean="0"/>
          </a:p>
          <a:p>
            <a:pPr lvl="1"/>
            <a:r>
              <a:rPr lang="cs-CZ" dirty="0" err="1" smtClean="0"/>
              <a:t>Keygenerátor</a:t>
            </a:r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43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licencí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1.Komerční software (za peníze)</a:t>
            </a:r>
          </a:p>
          <a:p>
            <a:pPr lvl="1"/>
            <a:r>
              <a:rPr lang="cs-CZ" sz="2000" dirty="0"/>
              <a:t>A) Krabicový (nosič, manuál)</a:t>
            </a:r>
          </a:p>
          <a:p>
            <a:pPr lvl="1"/>
            <a:r>
              <a:rPr lang="cs-CZ" sz="2000" dirty="0"/>
              <a:t>B) OEM software – je součást PC, tiskárny, sleva na software </a:t>
            </a:r>
            <a:br>
              <a:rPr lang="cs-CZ" sz="2000" dirty="0"/>
            </a:br>
            <a:r>
              <a:rPr lang="cs-CZ" sz="2000" dirty="0" smtClean="0"/>
              <a:t>s </a:t>
            </a:r>
            <a:r>
              <a:rPr lang="cs-CZ" sz="2000" dirty="0"/>
              <a:t>koupí počítače</a:t>
            </a:r>
          </a:p>
          <a:p>
            <a:r>
              <a:rPr lang="cs-CZ" sz="2800" dirty="0"/>
              <a:t>2. DEMO software – ostré programy, mají zablokované určité funkce</a:t>
            </a:r>
          </a:p>
          <a:p>
            <a:r>
              <a:rPr lang="cs-CZ" sz="2800" dirty="0"/>
              <a:t>3. TRIAL software – zkušební verze, ostré, plné, ale jen na určitou dobu (30 dní)</a:t>
            </a:r>
          </a:p>
          <a:p>
            <a:r>
              <a:rPr lang="cs-CZ" sz="2800" dirty="0"/>
              <a:t>4. SHAREWARE – lze nainstalovat, pracovat s ním, po určité době třeba poslat poplatek (malá částka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5292080" y="5787701"/>
            <a:ext cx="3563888" cy="665635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47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Rozdělení licencí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5. FREEWARE – použití, šíření zdarma, nesmí se prodávat, měnit</a:t>
            </a:r>
          </a:p>
          <a:p>
            <a:r>
              <a:rPr lang="cs-CZ" dirty="0"/>
              <a:t>6. PUBLIC DOMAIN – k volnému užití, autor může povolit úpravy v něm</a:t>
            </a:r>
          </a:p>
          <a:p>
            <a:r>
              <a:rPr lang="cs-CZ" dirty="0"/>
              <a:t>7. SVOBODNÝ SOFTWARE – free software, šířený pod licencí Open Source, GPL, programy s uvedením zdrojových textů, každý ho může upravovat, opravovat chyby, </a:t>
            </a:r>
            <a:r>
              <a:rPr lang="fi-FI" dirty="0"/>
              <a:t>používat, poskytovat dále jako Open Source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0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392150"/>
              </p:ext>
            </p:extLst>
          </p:nvPr>
        </p:nvGraphicFramePr>
        <p:xfrm>
          <a:off x="755576" y="1628800"/>
          <a:ext cx="7848872" cy="48965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Licenční smlouva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Co se skrývá pod zkratkou OEM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Jakým způsobem je chráněn SW před nelegálním kopírováním</a:t>
                      </a:r>
                      <a:endParaRPr lang="cs-CZ" sz="28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Vysvětlete pojem FREEWARE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23728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36096" y="4545732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256490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23728" y="4545732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9217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Vyberte si tři programy ve svém počítači a určete pod jakou licencí je provozujete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78</TotalTime>
  <Words>411</Words>
  <Application>Microsoft Office PowerPoint</Application>
  <PresentationFormat>Předvádění na obrazovce (4:3)</PresentationFormat>
  <Paragraphs>83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DUM</vt:lpstr>
      <vt:lpstr>Prezentace aplikace PowerPoint</vt:lpstr>
      <vt:lpstr>ANOTACE</vt:lpstr>
      <vt:lpstr>Právní ochrana  softwaru</vt:lpstr>
      <vt:lpstr>Právní ochrana  softwaru</vt:lpstr>
      <vt:lpstr>Ochrana SW před  nelegálním kopírováním</vt:lpstr>
      <vt:lpstr>Rozdělení licencí</vt:lpstr>
      <vt:lpstr>Rozdělení licencí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9</cp:revision>
  <dcterms:created xsi:type="dcterms:W3CDTF">2013-06-18T07:43:02Z</dcterms:created>
  <dcterms:modified xsi:type="dcterms:W3CDTF">2013-06-27T06:37:33Z</dcterms:modified>
</cp:coreProperties>
</file>