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1"/>
  </p:notesMasterIdLst>
  <p:sldIdLst>
    <p:sldId id="257" r:id="rId2"/>
    <p:sldId id="258" r:id="rId3"/>
    <p:sldId id="259" r:id="rId4"/>
    <p:sldId id="270" r:id="rId5"/>
    <p:sldId id="289" r:id="rId6"/>
    <p:sldId id="288" r:id="rId7"/>
    <p:sldId id="287" r:id="rId8"/>
    <p:sldId id="290" r:id="rId9"/>
    <p:sldId id="278" r:id="rId10"/>
    <p:sldId id="291" r:id="rId11"/>
    <p:sldId id="264" r:id="rId12"/>
    <p:sldId id="263" r:id="rId13"/>
    <p:sldId id="266" r:id="rId14"/>
    <p:sldId id="261" r:id="rId15"/>
    <p:sldId id="273" r:id="rId16"/>
    <p:sldId id="274" r:id="rId17"/>
    <p:sldId id="275" r:id="rId18"/>
    <p:sldId id="276" r:id="rId19"/>
    <p:sldId id="281" r:id="rId20"/>
    <p:sldId id="282" r:id="rId21"/>
    <p:sldId id="283" r:id="rId22"/>
    <p:sldId id="285" r:id="rId23"/>
    <p:sldId id="286" r:id="rId24"/>
    <p:sldId id="284" r:id="rId25"/>
    <p:sldId id="267" r:id="rId26"/>
    <p:sldId id="268" r:id="rId27"/>
    <p:sldId id="265" r:id="rId28"/>
    <p:sldId id="280" r:id="rId29"/>
    <p:sldId id="271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w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w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wmf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E7A803-86F0-47FB-AE3F-1AE6D7466AA4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BFC550-2149-4FF3-9101-1A3856A3177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1584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5227C7-F3F0-4D63-90BD-3208A4B2B016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9C355-A890-4DD5-8614-2AD446C22D26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210D777-DDF3-457D-B724-D385C312A5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9C355-A890-4DD5-8614-2AD446C22D26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210D777-DDF3-457D-B724-D385C312A5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9C355-A890-4DD5-8614-2AD446C22D26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10D777-DDF3-457D-B724-D385C312A5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9C355-A890-4DD5-8614-2AD446C22D26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10D777-DDF3-457D-B724-D385C312A5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9C355-A890-4DD5-8614-2AD446C22D26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210D777-DDF3-457D-B724-D385C312A5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9C355-A890-4DD5-8614-2AD446C22D26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10D777-DDF3-457D-B724-D385C312A5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9C355-A890-4DD5-8614-2AD446C22D26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10D777-DDF3-457D-B724-D385C312A5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9C355-A890-4DD5-8614-2AD446C22D26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10D777-DDF3-457D-B724-D385C312A5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9C355-A890-4DD5-8614-2AD446C22D26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10D777-DDF3-457D-B724-D385C312A5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9C355-A890-4DD5-8614-2AD446C22D26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10D777-DDF3-457D-B724-D385C312A5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9C355-A890-4DD5-8614-2AD446C22D26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10D777-DDF3-457D-B724-D385C312A5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8C9C355-A890-4DD5-8614-2AD446C22D26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210D777-DDF3-457D-B724-D385C312A5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8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bynekmlcoch.cz/informace/images/stories/ruzne-vzory-ke-stazeni-zdarma/smlouvy-dohody-navrhy-zaloby/smenka_vzor.doc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9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10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11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4" Type="http://schemas.openxmlformats.org/officeDocument/2006/relationships/image" Target="../media/image12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4" Type="http://schemas.openxmlformats.org/officeDocument/2006/relationships/image" Target="../media/image13.wmf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4" Type="http://schemas.openxmlformats.org/officeDocument/2006/relationships/image" Target="../media/image14.w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4" Type="http://schemas.openxmlformats.org/officeDocument/2006/relationships/image" Target="../media/image15.w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2.vml"/><Relationship Id="rId4" Type="http://schemas.openxmlformats.org/officeDocument/2006/relationships/image" Target="../media/image16.wmf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924144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RNDr. M.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Knoblochová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VY_62_INOVACE_01A_04 Diskont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Finanční matematika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8.2.2013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Pojmy žáci vyhledávají na internetu ve </a:t>
            </a:r>
          </a:p>
          <a:p>
            <a:pPr>
              <a:buNone/>
            </a:pPr>
            <a:r>
              <a:rPr lang="cs-CZ" dirty="0" smtClean="0"/>
              <a:t>skupinách, upevňují si pojem úrok, úroková</a:t>
            </a:r>
          </a:p>
          <a:p>
            <a:pPr>
              <a:buNone/>
            </a:pPr>
            <a:r>
              <a:rPr lang="cs-CZ" dirty="0" smtClean="0"/>
              <a:t>míra, doba úročení, úrokovací období.</a:t>
            </a:r>
          </a:p>
          <a:p>
            <a:pPr>
              <a:buNone/>
            </a:pPr>
            <a:r>
              <a:rPr lang="cs-CZ" dirty="0" smtClean="0"/>
              <a:t>Doplňují na tabuli výsledky elektronickým perem</a:t>
            </a:r>
          </a:p>
          <a:p>
            <a:pPr>
              <a:buNone/>
            </a:pPr>
            <a:r>
              <a:rPr lang="cs-CZ" dirty="0" smtClean="0"/>
              <a:t>nebo </a:t>
            </a:r>
            <a:r>
              <a:rPr lang="cs-CZ" dirty="0" err="1" smtClean="0"/>
              <a:t>fixou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Materiál je používán v semináři z finanční </a:t>
            </a:r>
          </a:p>
          <a:p>
            <a:pPr>
              <a:buNone/>
            </a:pPr>
            <a:r>
              <a:rPr lang="cs-CZ" smtClean="0"/>
              <a:t>matematiky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Finanční matematika 4 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Diskont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Ú = D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endParaRPr lang="cs-CZ" dirty="0" smtClean="0"/>
          </a:p>
        </p:txBody>
      </p:sp>
      <p:sp>
        <p:nvSpPr>
          <p:cNvPr id="16387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6389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6391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Diskont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Ú = D</a:t>
            </a:r>
          </a:p>
          <a:p>
            <a:pPr>
              <a:buNone/>
            </a:pPr>
            <a:r>
              <a:rPr lang="cs-CZ" dirty="0" smtClean="0"/>
              <a:t> i = d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16387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6389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6391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Diskont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Ú = D</a:t>
            </a:r>
          </a:p>
          <a:p>
            <a:pPr>
              <a:buNone/>
            </a:pPr>
            <a:r>
              <a:rPr lang="cs-CZ" dirty="0" smtClean="0"/>
              <a:t> i = d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16387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6389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6391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29868945"/>
              </p:ext>
            </p:extLst>
          </p:nvPr>
        </p:nvGraphicFramePr>
        <p:xfrm>
          <a:off x="395536" y="2852936"/>
          <a:ext cx="1368152" cy="173000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03" name="Equation" r:id="rId3" imgW="533160" imgH="672840" progId="Equation.3">
                  <p:embed/>
                </p:oleObj>
              </mc:Choice>
              <mc:Fallback>
                <p:oleObj name="Equation" r:id="rId3" imgW="533160" imgH="6728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536" y="2852936"/>
                        <a:ext cx="1368152" cy="1730001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Diskont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Ú = D</a:t>
            </a:r>
          </a:p>
          <a:p>
            <a:pPr>
              <a:buNone/>
            </a:pPr>
            <a:r>
              <a:rPr lang="cs-CZ" dirty="0" smtClean="0"/>
              <a:t> i = d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16387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6389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6391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29868945"/>
              </p:ext>
            </p:extLst>
          </p:nvPr>
        </p:nvGraphicFramePr>
        <p:xfrm>
          <a:off x="395536" y="2852936"/>
          <a:ext cx="1557337" cy="2495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0179" name="Equation" r:id="rId3" imgW="571320" imgH="914400" progId="Equation.3">
                  <p:embed/>
                </p:oleObj>
              </mc:Choice>
              <mc:Fallback>
                <p:oleObj name="Equation" r:id="rId3" imgW="571320" imgH="9144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536" y="2852936"/>
                        <a:ext cx="1557337" cy="24955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Diskont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Ú = D</a:t>
            </a:r>
          </a:p>
          <a:p>
            <a:pPr>
              <a:buNone/>
            </a:pPr>
            <a:r>
              <a:rPr lang="cs-CZ" dirty="0" smtClean="0"/>
              <a:t> i = d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16387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6389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6391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29868945"/>
              </p:ext>
            </p:extLst>
          </p:nvPr>
        </p:nvGraphicFramePr>
        <p:xfrm>
          <a:off x="395536" y="2780928"/>
          <a:ext cx="2016125" cy="2571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251" name="Equation" r:id="rId3" imgW="736600" imgH="939800" progId="Equation.3">
                  <p:embed/>
                </p:oleObj>
              </mc:Choice>
              <mc:Fallback>
                <p:oleObj name="Equation" r:id="rId3" imgW="736600" imgH="9398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536" y="2780928"/>
                        <a:ext cx="2016125" cy="25717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Diskont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Ú = D</a:t>
            </a:r>
          </a:p>
          <a:p>
            <a:pPr>
              <a:buNone/>
            </a:pPr>
            <a:r>
              <a:rPr lang="cs-CZ" dirty="0" smtClean="0"/>
              <a:t> i = d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16387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6389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6391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395536" y="2780928"/>
          <a:ext cx="4519613" cy="2641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29" name="Equation" r:id="rId3" imgW="1651000" imgH="965200" progId="Equation.3">
                  <p:embed/>
                </p:oleObj>
              </mc:Choice>
              <mc:Fallback>
                <p:oleObj name="Equation" r:id="rId3" imgW="1651000" imgH="96520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536" y="2780928"/>
                        <a:ext cx="4519613" cy="2641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Směnka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6563072" cy="850106"/>
          </a:xfrm>
        </p:spPr>
        <p:txBody>
          <a:bodyPr/>
          <a:lstStyle/>
          <a:p>
            <a:endParaRPr lang="cs-CZ" sz="4000" dirty="0" smtClean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2800" dirty="0" smtClean="0"/>
              <a:t>1. označení, že jde o směnku, pojaté do vlastního textu listiny a vyjádřené v </a:t>
            </a:r>
            <a:r>
              <a:rPr lang="cs-CZ" sz="2800" b="1" dirty="0" smtClean="0"/>
              <a:t>jazyku</a:t>
            </a:r>
            <a:r>
              <a:rPr lang="cs-CZ" sz="2800" dirty="0" smtClean="0"/>
              <a:t>, ve kterém je tato listina sepsána;</a:t>
            </a:r>
          </a:p>
          <a:p>
            <a:pPr>
              <a:buNone/>
            </a:pPr>
            <a:r>
              <a:rPr lang="cs-CZ" sz="2800" dirty="0" smtClean="0"/>
              <a:t>2. bezpodmínečný slib zaplatit určitou peněžitou sumu;</a:t>
            </a:r>
          </a:p>
          <a:p>
            <a:pPr>
              <a:buNone/>
            </a:pPr>
            <a:r>
              <a:rPr lang="cs-CZ" sz="2800" dirty="0" smtClean="0"/>
              <a:t>3. údaj splatnosti;</a:t>
            </a:r>
          </a:p>
          <a:p>
            <a:pPr>
              <a:buNone/>
            </a:pPr>
            <a:r>
              <a:rPr lang="cs-CZ" sz="2800" dirty="0" smtClean="0"/>
              <a:t>4. údaj místa, kde má být placeno;</a:t>
            </a:r>
          </a:p>
          <a:p>
            <a:pPr>
              <a:buNone/>
            </a:pPr>
            <a:r>
              <a:rPr lang="cs-CZ" sz="2800" dirty="0" smtClean="0"/>
              <a:t>5. jméno toho, komu nebo na jehož řad má být placeno;</a:t>
            </a:r>
          </a:p>
          <a:p>
            <a:pPr>
              <a:buNone/>
            </a:pPr>
            <a:r>
              <a:rPr lang="cs-CZ" sz="2800" dirty="0" smtClean="0"/>
              <a:t>6. datum a místo vystavení směnky;</a:t>
            </a:r>
          </a:p>
          <a:p>
            <a:pPr>
              <a:buNone/>
            </a:pPr>
            <a:r>
              <a:rPr lang="cs-CZ" sz="2800" dirty="0" smtClean="0"/>
              <a:t>7. podpis výstavce.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 smtClean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147050" cy="4421188"/>
          </a:xfrm>
        </p:spPr>
        <p:txBody>
          <a:bodyPr>
            <a:normAutofit/>
          </a:bodyPr>
          <a:lstStyle/>
          <a:p>
            <a:pPr>
              <a:buFont typeface="Arial" charset="0"/>
              <a:buNone/>
            </a:pPr>
            <a:r>
              <a:rPr lang="cs-CZ" b="1" dirty="0" smtClean="0">
                <a:hlinkClick r:id="rId2"/>
              </a:rPr>
              <a:t>http://www.</a:t>
            </a:r>
            <a:r>
              <a:rPr lang="cs-CZ" b="1" dirty="0" err="1" smtClean="0">
                <a:hlinkClick r:id="rId2"/>
              </a:rPr>
              <a:t>zbynekmlcoch.cz</a:t>
            </a:r>
            <a:r>
              <a:rPr lang="cs-CZ" b="1" dirty="0" smtClean="0">
                <a:hlinkClick r:id="rId2"/>
              </a:rPr>
              <a:t>/informace/</a:t>
            </a:r>
            <a:r>
              <a:rPr lang="cs-CZ" b="1" dirty="0" err="1" smtClean="0">
                <a:hlinkClick r:id="rId2"/>
              </a:rPr>
              <a:t>images</a:t>
            </a:r>
            <a:r>
              <a:rPr lang="cs-CZ" b="1" dirty="0" smtClean="0">
                <a:hlinkClick r:id="rId2"/>
              </a:rPr>
              <a:t>/</a:t>
            </a:r>
            <a:r>
              <a:rPr lang="cs-CZ" b="1" dirty="0" err="1" smtClean="0">
                <a:hlinkClick r:id="rId2"/>
              </a:rPr>
              <a:t>stories</a:t>
            </a:r>
            <a:r>
              <a:rPr lang="cs-CZ" b="1" dirty="0" smtClean="0">
                <a:hlinkClick r:id="rId2"/>
              </a:rPr>
              <a:t>/</a:t>
            </a:r>
            <a:r>
              <a:rPr lang="cs-CZ" b="1" dirty="0" err="1" smtClean="0">
                <a:hlinkClick r:id="rId2"/>
              </a:rPr>
              <a:t>ruzne</a:t>
            </a:r>
            <a:r>
              <a:rPr lang="cs-CZ" b="1" dirty="0" smtClean="0">
                <a:hlinkClick r:id="rId2"/>
              </a:rPr>
              <a:t>-vzory-ke-</a:t>
            </a:r>
            <a:r>
              <a:rPr lang="cs-CZ" b="1" dirty="0" err="1" smtClean="0">
                <a:hlinkClick r:id="rId2"/>
              </a:rPr>
              <a:t>stazeni</a:t>
            </a:r>
            <a:r>
              <a:rPr lang="cs-CZ" b="1" dirty="0" smtClean="0">
                <a:hlinkClick r:id="rId2"/>
              </a:rPr>
              <a:t>-zdarma/smlouvy-dohody-</a:t>
            </a:r>
            <a:r>
              <a:rPr lang="cs-CZ" b="1" dirty="0" err="1" smtClean="0">
                <a:hlinkClick r:id="rId2"/>
              </a:rPr>
              <a:t>navrhy</a:t>
            </a:r>
            <a:r>
              <a:rPr lang="cs-CZ" b="1" dirty="0" smtClean="0">
                <a:hlinkClick r:id="rId2"/>
              </a:rPr>
              <a:t>-</a:t>
            </a:r>
            <a:r>
              <a:rPr lang="cs-CZ" b="1" dirty="0" err="1" smtClean="0">
                <a:hlinkClick r:id="rId2"/>
              </a:rPr>
              <a:t>zaloby</a:t>
            </a:r>
            <a:r>
              <a:rPr lang="cs-CZ" b="1" dirty="0" smtClean="0">
                <a:hlinkClick r:id="rId2"/>
              </a:rPr>
              <a:t>/</a:t>
            </a:r>
            <a:r>
              <a:rPr lang="cs-CZ" b="1" dirty="0" err="1" smtClean="0">
                <a:hlinkClick r:id="rId2"/>
              </a:rPr>
              <a:t>smenka</a:t>
            </a:r>
            <a:r>
              <a:rPr lang="cs-CZ" b="1" dirty="0" smtClean="0">
                <a:hlinkClick r:id="rId2"/>
              </a:rPr>
              <a:t>_vzor.</a:t>
            </a:r>
            <a:r>
              <a:rPr lang="cs-CZ" b="1" dirty="0" err="1" smtClean="0">
                <a:hlinkClick r:id="rId2"/>
              </a:rPr>
              <a:t>doc</a:t>
            </a:r>
            <a:r>
              <a:rPr lang="cs-CZ" b="1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eskont směnky</a:t>
            </a:r>
          </a:p>
          <a:p>
            <a:r>
              <a:rPr lang="cs-CZ" dirty="0" smtClean="0"/>
              <a:t>eskontní provize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452596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dirty="0" smtClean="0"/>
              <a:t>Kolik dostane vyplaceno podnikatel jemuž </a:t>
            </a:r>
          </a:p>
          <a:p>
            <a:pPr>
              <a:buFont typeface="Arial" charset="0"/>
              <a:buNone/>
            </a:pPr>
            <a:r>
              <a:rPr lang="cs-CZ" dirty="0" smtClean="0"/>
              <a:t>eskontuje banka směnku s nominální </a:t>
            </a:r>
          </a:p>
          <a:p>
            <a:pPr>
              <a:buFont typeface="Arial" charset="0"/>
              <a:buNone/>
            </a:pPr>
            <a:r>
              <a:rPr lang="cs-CZ" dirty="0" smtClean="0"/>
              <a:t>hodnotou 1 500 000Kč 45 dní před dnem </a:t>
            </a:r>
          </a:p>
          <a:p>
            <a:pPr>
              <a:buFont typeface="Arial" charset="0"/>
              <a:buNone/>
            </a:pPr>
            <a:r>
              <a:rPr lang="cs-CZ" dirty="0" smtClean="0"/>
              <a:t>splatnosti při diskontní sazbě 3% </a:t>
            </a:r>
            <a:r>
              <a:rPr lang="cs-CZ" dirty="0" err="1" smtClean="0"/>
              <a:t>p.a</a:t>
            </a:r>
            <a:r>
              <a:rPr lang="cs-CZ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323528" y="1772816"/>
          <a:ext cx="3456384" cy="142980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09" name="Equation" r:id="rId3" imgW="1104900" imgH="457200" progId="Equation.3">
                  <p:embed/>
                </p:oleObj>
              </mc:Choice>
              <mc:Fallback>
                <p:oleObj name="Equation" r:id="rId3" imgW="1104900" imgH="457200" progId="Equation.3">
                  <p:embed/>
                  <p:pic>
                    <p:nvPicPr>
                      <p:cNvPr id="0" name="Picture 4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528" y="1772816"/>
                        <a:ext cx="3456384" cy="142980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323528" y="1772816"/>
          <a:ext cx="3384376" cy="210069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33" name="Equation" r:id="rId3" imgW="1104900" imgH="685800" progId="Equation.3">
                  <p:embed/>
                </p:oleObj>
              </mc:Choice>
              <mc:Fallback>
                <p:oleObj name="Equation" r:id="rId3" imgW="1104900" imgH="685800" progId="Equation.3">
                  <p:embed/>
                  <p:pic>
                    <p:nvPicPr>
                      <p:cNvPr id="0" name="Picture 4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528" y="1772816"/>
                        <a:ext cx="3384376" cy="210069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323527" y="1772816"/>
          <a:ext cx="3392769" cy="28083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57" name="Equation" r:id="rId3" imgW="1104900" imgH="914400" progId="Equation.3">
                  <p:embed/>
                </p:oleObj>
              </mc:Choice>
              <mc:Fallback>
                <p:oleObj name="Equation" r:id="rId3" imgW="1104900" imgH="914400" progId="Equation.3">
                  <p:embed/>
                  <p:pic>
                    <p:nvPicPr>
                      <p:cNvPr id="0" name="Picture 4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527" y="1772816"/>
                        <a:ext cx="3392769" cy="28083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323528" y="1700808"/>
          <a:ext cx="3312368" cy="33123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581" name="Equation" r:id="rId3" imgW="1104900" imgH="1104900" progId="Equation.3">
                  <p:embed/>
                </p:oleObj>
              </mc:Choice>
              <mc:Fallback>
                <p:oleObj name="Equation" r:id="rId3" imgW="1104900" imgH="1104900" progId="Equation.3">
                  <p:embed/>
                  <p:pic>
                    <p:nvPicPr>
                      <p:cNvPr id="0" name="Picture 4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528" y="1700808"/>
                        <a:ext cx="3312368" cy="331236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 noChangeAspect="1"/>
          </p:cNvGraphicFramePr>
          <p:nvPr>
            <p:ph idx="1"/>
          </p:nvPr>
        </p:nvGraphicFramePr>
        <p:xfrm>
          <a:off x="251521" y="1628800"/>
          <a:ext cx="3098486" cy="122413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6084" name="Equation" r:id="rId3" imgW="1028520" imgH="406080" progId="Equation.3">
                  <p:embed/>
                </p:oleObj>
              </mc:Choice>
              <mc:Fallback>
                <p:oleObj name="Equation" r:id="rId3" imgW="1028520" imgH="406080" progId="Equation.3">
                  <p:embed/>
                  <p:pic>
                    <p:nvPicPr>
                      <p:cNvPr id="0" name="Zástupný symbol pro obsah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521" y="1628800"/>
                        <a:ext cx="3098486" cy="122413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Kolik dostane vyplaceno, jestliže si banka srazí </a:t>
            </a:r>
          </a:p>
          <a:p>
            <a:pPr>
              <a:buNone/>
            </a:pPr>
            <a:r>
              <a:rPr lang="cs-CZ" dirty="0" smtClean="0"/>
              <a:t>eskontní provizi 0,15% z hodnoty směnky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901700" y="1916113"/>
          <a:ext cx="366713" cy="19986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7107" name="Equation" r:id="rId3" imgW="114120" imgH="622080" progId="Equation.3">
                  <p:embed/>
                </p:oleObj>
              </mc:Choice>
              <mc:Fallback>
                <p:oleObj name="Equation" r:id="rId3" imgW="114120" imgH="62208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01700" y="1916113"/>
                        <a:ext cx="366713" cy="19986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899592" y="1772816"/>
          <a:ext cx="494010" cy="280161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8131" name="Equation" r:id="rId3" imgW="152280" imgH="863280" progId="Equation.3">
                  <p:embed/>
                </p:oleObj>
              </mc:Choice>
              <mc:Fallback>
                <p:oleObj name="Equation" r:id="rId3" imgW="152280" imgH="86328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99592" y="1772816"/>
                        <a:ext cx="494010" cy="280161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971600" y="1772816"/>
          <a:ext cx="1792884" cy="25922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9155" name="Equation" r:id="rId3" imgW="596880" imgH="863280" progId="Equation.3">
                  <p:embed/>
                </p:oleObj>
              </mc:Choice>
              <mc:Fallback>
                <p:oleObj name="Equation" r:id="rId3" imgW="596880" imgH="86328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600" y="1772816"/>
                        <a:ext cx="1792884" cy="25922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e = 0,0015</a:t>
            </a:r>
          </a:p>
          <a:p>
            <a:pPr>
              <a:buNone/>
            </a:pPr>
            <a:r>
              <a:rPr lang="cs-CZ" dirty="0" smtClean="0"/>
              <a:t>E = 2250</a:t>
            </a:r>
          </a:p>
          <a:p>
            <a:pPr>
              <a:buNone/>
            </a:pPr>
            <a:r>
              <a:rPr lang="cs-CZ" dirty="0" smtClean="0"/>
              <a:t>K =1492125Kč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Vystavte směnku na 50 000Kč, splatnou </a:t>
            </a:r>
          </a:p>
          <a:p>
            <a:pPr>
              <a:buNone/>
            </a:pPr>
            <a:r>
              <a:rPr lang="cs-CZ" dirty="0" smtClean="0"/>
              <a:t>30.6.2013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/>
              <a:t>1. označení, že jde o směnku, pojaté do vlastního textu listiny a vyjádřené v </a:t>
            </a:r>
            <a:r>
              <a:rPr lang="cs-CZ" b="1" dirty="0" smtClean="0"/>
              <a:t>jazyku</a:t>
            </a:r>
            <a:r>
              <a:rPr lang="cs-CZ" dirty="0" smtClean="0"/>
              <a:t>, ve kterém je tato listina sepsána;</a:t>
            </a:r>
          </a:p>
          <a:p>
            <a:pPr>
              <a:buNone/>
            </a:pPr>
            <a:r>
              <a:rPr lang="cs-CZ" dirty="0" smtClean="0"/>
              <a:t>2. bezpodmínečný slib zaplatit určitou peněžitou sumu;</a:t>
            </a:r>
          </a:p>
          <a:p>
            <a:pPr>
              <a:buNone/>
            </a:pPr>
            <a:r>
              <a:rPr lang="cs-CZ" dirty="0" smtClean="0"/>
              <a:t>3. údaj splatnosti;</a:t>
            </a:r>
          </a:p>
          <a:p>
            <a:pPr>
              <a:buNone/>
            </a:pPr>
            <a:r>
              <a:rPr lang="cs-CZ" dirty="0" smtClean="0"/>
              <a:t>4. údaj místa, kde má být placeno;</a:t>
            </a:r>
          </a:p>
          <a:p>
            <a:pPr>
              <a:buNone/>
            </a:pPr>
            <a:r>
              <a:rPr lang="cs-CZ" dirty="0" smtClean="0"/>
              <a:t>5. jméno toho, komu nebo na jehož řad má být placeno;</a:t>
            </a:r>
          </a:p>
          <a:p>
            <a:pPr>
              <a:buNone/>
            </a:pPr>
            <a:r>
              <a:rPr lang="cs-CZ" dirty="0" smtClean="0"/>
              <a:t>6. datum a místo vystavení směnky;</a:t>
            </a:r>
          </a:p>
          <a:p>
            <a:pPr>
              <a:buNone/>
            </a:pPr>
            <a:r>
              <a:rPr lang="cs-CZ" dirty="0" smtClean="0"/>
              <a:t>7. podpis výstavce.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Směnka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 Kuchaři dne 30.6.2013</a:t>
            </a:r>
            <a:br>
              <a:rPr lang="cs-CZ" dirty="0" smtClean="0"/>
            </a:br>
            <a:r>
              <a:rPr lang="cs-CZ" dirty="0" smtClean="0"/>
              <a:t>Směnka na Kč = 50.000,- (slovy: dvacet pět tisíc korun českých)</a:t>
            </a:r>
            <a:br>
              <a:rPr lang="cs-CZ" dirty="0" smtClean="0"/>
            </a:br>
            <a:r>
              <a:rPr lang="cs-CZ" dirty="0" smtClean="0"/>
              <a:t>Za tuto směnku zaplatím panu Václavu Kopalovi, datum narození 14.10.1964, bytem Malinová 25, </a:t>
            </a:r>
            <a:r>
              <a:rPr lang="cs-CZ" dirty="0" err="1" smtClean="0"/>
              <a:t>Solopisky</a:t>
            </a:r>
            <a:r>
              <a:rPr lang="cs-CZ" dirty="0" smtClean="0"/>
              <a:t>, PSČ: 228 32, dne 1.12.2006 na adrese Slunečná 18, Kuchař, PSČ: 119 76, částku 50.000,- Kč (slovy: padesát tisíc korun českých) bez protestu.</a:t>
            </a:r>
            <a:br>
              <a:rPr lang="cs-CZ" dirty="0" smtClean="0"/>
            </a:br>
            <a:r>
              <a:rPr lang="cs-CZ" dirty="0" smtClean="0"/>
              <a:t>Podpis Karla Nováka</a:t>
            </a:r>
            <a:br>
              <a:rPr lang="cs-CZ" dirty="0" smtClean="0"/>
            </a:br>
            <a:r>
              <a:rPr lang="cs-CZ" dirty="0" smtClean="0"/>
              <a:t>________________</a:t>
            </a:r>
            <a:br>
              <a:rPr lang="cs-CZ" dirty="0" smtClean="0"/>
            </a:br>
            <a:r>
              <a:rPr lang="cs-CZ" dirty="0" smtClean="0"/>
              <a:t>Karel Novák</a:t>
            </a:r>
            <a:br>
              <a:rPr lang="cs-CZ" dirty="0" smtClean="0"/>
            </a:br>
            <a:r>
              <a:rPr lang="cs-CZ" dirty="0" err="1" smtClean="0"/>
              <a:t>r.č</a:t>
            </a:r>
            <a:r>
              <a:rPr lang="cs-CZ" dirty="0" smtClean="0"/>
              <a:t>. 246578/1111,</a:t>
            </a:r>
            <a:br>
              <a:rPr lang="cs-CZ" dirty="0" smtClean="0"/>
            </a:br>
            <a:r>
              <a:rPr lang="cs-CZ" dirty="0" smtClean="0"/>
              <a:t>trvale bytem Slunečná 18, Kuchař, PSČ: 119 76,</a:t>
            </a:r>
            <a:br>
              <a:rPr lang="cs-CZ" dirty="0" smtClean="0"/>
            </a:br>
            <a:r>
              <a:rPr lang="cs-CZ" dirty="0" smtClean="0"/>
              <a:t>místem podnikání Slunečná 18, Kuchař, PSČ: 119 76,</a:t>
            </a:r>
            <a:br>
              <a:rPr lang="cs-CZ" dirty="0" smtClean="0"/>
            </a:br>
            <a:r>
              <a:rPr lang="cs-CZ" dirty="0" smtClean="0"/>
              <a:t>výstavce</a:t>
            </a:r>
            <a:br>
              <a:rPr lang="cs-CZ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ODVÁRKO, Oldřich. </a:t>
            </a:r>
            <a:r>
              <a:rPr lang="cs-CZ" i="1" dirty="0" smtClean="0"/>
              <a:t>Úlohy z finanční matematiky pro střední školy</a:t>
            </a:r>
            <a:r>
              <a:rPr lang="cs-CZ" dirty="0" smtClean="0"/>
              <a:t>. Praha: Prometheus, 2005, ISBN 80-7196-303-8</a:t>
            </a:r>
            <a:r>
              <a:rPr lang="cs-CZ" dirty="0"/>
              <a:t>. </a:t>
            </a:r>
            <a:r>
              <a:rPr lang="cs-CZ"/>
              <a:t>– se svolením autora</a:t>
            </a:r>
            <a:endParaRPr lang="cs-CZ" dirty="0" smtClean="0"/>
          </a:p>
          <a:p>
            <a:r>
              <a:rPr lang="cs-CZ" dirty="0" smtClean="0"/>
              <a:t>RADOVÁ, Jarmila; DVOŘÁK, Petr; MÁLEK, Jiří. </a:t>
            </a:r>
            <a:r>
              <a:rPr lang="cs-CZ" i="1" dirty="0" smtClean="0"/>
              <a:t>Finanční matematika pro každého 7. aktualizované vydání</a:t>
            </a:r>
            <a:r>
              <a:rPr lang="cs-CZ" dirty="0" smtClean="0"/>
              <a:t>. Praha: </a:t>
            </a:r>
            <a:r>
              <a:rPr lang="cs-CZ" dirty="0" err="1" smtClean="0"/>
              <a:t>Grada</a:t>
            </a:r>
            <a:r>
              <a:rPr lang="cs-CZ" dirty="0" smtClean="0"/>
              <a:t>, 2009, ISBN 978-80-247-3291-6.</a:t>
            </a:r>
          </a:p>
          <a:p>
            <a:r>
              <a:rPr lang="cs-CZ" dirty="0" smtClean="0"/>
              <a:t>Archiv autora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Materiál je určený pro interaktivní výuku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144</TotalTime>
  <Words>411</Words>
  <Application>Microsoft Office PowerPoint</Application>
  <PresentationFormat>Předvádění na obrazovce (4:3)</PresentationFormat>
  <Paragraphs>88</Paragraphs>
  <Slides>29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1" baseType="lpstr">
      <vt:lpstr>Cesta</vt:lpstr>
      <vt:lpstr>Equation</vt:lpstr>
      <vt:lpstr>Prezentace aplikace PowerPoint</vt:lpstr>
      <vt:lpstr>Anotace</vt:lpstr>
      <vt:lpstr>Finanční matematika 4 </vt:lpstr>
      <vt:lpstr>Diskont</vt:lpstr>
      <vt:lpstr>Diskont</vt:lpstr>
      <vt:lpstr>Diskont</vt:lpstr>
      <vt:lpstr>Diskont</vt:lpstr>
      <vt:lpstr>Diskont</vt:lpstr>
      <vt:lpstr>Diskont</vt:lpstr>
      <vt:lpstr>Směnka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Opakování</vt:lpstr>
      <vt:lpstr>Opakování</vt:lpstr>
      <vt:lpstr>Prezentace aplikace PowerPoint</vt:lpstr>
      <vt:lpstr>Literatura</vt:lpstr>
      <vt:lpstr>Prezentace aplikace PowerPoint</vt:lpstr>
    </vt:vector>
  </TitlesOfParts>
  <Company>dtto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Mirka</dc:creator>
  <cp:lastModifiedBy>Miroslava Knoblochová</cp:lastModifiedBy>
  <cp:revision>20</cp:revision>
  <dcterms:created xsi:type="dcterms:W3CDTF">2013-02-10T18:29:16Z</dcterms:created>
  <dcterms:modified xsi:type="dcterms:W3CDTF">2013-05-02T05:52:28Z</dcterms:modified>
</cp:coreProperties>
</file>