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58" r:id="rId2"/>
    <p:sldId id="257" r:id="rId3"/>
    <p:sldId id="267" r:id="rId4"/>
    <p:sldId id="268" r:id="rId5"/>
    <p:sldId id="269" r:id="rId6"/>
    <p:sldId id="270" r:id="rId7"/>
    <p:sldId id="271" r:id="rId8"/>
    <p:sldId id="272" r:id="rId9"/>
    <p:sldId id="273" r:id="rId10"/>
    <p:sldId id="274" r:id="rId11"/>
    <p:sldId id="266" r:id="rId12"/>
    <p:sldId id="25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09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19061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94219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094648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347024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776066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757174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003101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769790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71856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558835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383821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69410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1"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1pPr>
            <a:lvl2pPr>
              <a:defRPr b="0"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2pPr>
            <a:lvl3pPr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3pPr>
            <a:lvl4pPr>
              <a:defRPr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4pPr>
            <a:lvl5pPr>
              <a:defRPr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10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10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10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Relationship Id="rId5" Type="http://schemas.openxmlformats.org/officeDocument/2006/relationships/slide" Target="slide7.xml"/><Relationship Id="rId4" Type="http://schemas.openxmlformats.org/officeDocument/2006/relationships/slide" Target="slide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56205161"/>
              </p:ext>
            </p:extLst>
          </p:nvPr>
        </p:nvGraphicFramePr>
        <p:xfrm>
          <a:off x="614836" y="2816085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 Jiří Kolář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VY_32_INOVACE_08B_17_Rozdělení_SW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HARDWARE A SOFTWARE</a:t>
                      </a: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18. 6. 2013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926638"/>
            <a:ext cx="648072" cy="64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67284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/>
          <a:lstStyle/>
          <a:p>
            <a:r>
              <a:rPr lang="cs-CZ" sz="3600" b="1" dirty="0" smtClean="0">
                <a:solidFill>
                  <a:schemeClr val="tx1"/>
                </a:solidFill>
                <a:latin typeface="Calibri" pitchFamily="34" charset="0"/>
              </a:rPr>
              <a:t>ANOTACE</a:t>
            </a:r>
            <a:endParaRPr lang="cs-CZ" sz="3600" b="1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sz="1800" dirty="0" smtClean="0">
                <a:latin typeface="Calibri" pitchFamily="34" charset="0"/>
              </a:rPr>
              <a:t>Tento </a:t>
            </a:r>
            <a:r>
              <a:rPr lang="cs-CZ" sz="1800" dirty="0">
                <a:latin typeface="Calibri" pitchFamily="34" charset="0"/>
              </a:rPr>
              <a:t>materiál slouží k v</a:t>
            </a:r>
            <a:r>
              <a:rPr lang="cs-CZ" sz="1800" dirty="0" smtClean="0">
                <a:latin typeface="Calibri" pitchFamily="34" charset="0"/>
              </a:rPr>
              <a:t>ysvětlení pojmů týkajících se rozdělení softwaru a je připraven </a:t>
            </a:r>
            <a:r>
              <a:rPr lang="cs-CZ" sz="1800" dirty="0">
                <a:latin typeface="Calibri" pitchFamily="34" charset="0"/>
              </a:rPr>
              <a:t>pro </a:t>
            </a:r>
            <a:r>
              <a:rPr lang="cs-CZ" sz="1800" dirty="0" smtClean="0">
                <a:latin typeface="Calibri" pitchFamily="34" charset="0"/>
              </a:rPr>
              <a:t>předmět Informační a komunikační technologie v 1. </a:t>
            </a:r>
            <a:r>
              <a:rPr lang="cs-CZ" sz="1800" dirty="0">
                <a:latin typeface="Calibri" pitchFamily="34" charset="0"/>
              </a:rPr>
              <a:t>ročníku </a:t>
            </a:r>
            <a:r>
              <a:rPr lang="cs-CZ" sz="1800" dirty="0" smtClean="0">
                <a:latin typeface="Calibri" pitchFamily="34" charset="0"/>
              </a:rPr>
              <a:t>čtyřletého gymnázia.</a:t>
            </a:r>
            <a:endParaRPr lang="cs-CZ" sz="1800" dirty="0">
              <a:latin typeface="Calibri" pitchFamily="34" charset="0"/>
            </a:endParaRPr>
          </a:p>
          <a:p>
            <a:pPr marL="0" indent="0" algn="just">
              <a:buNone/>
            </a:pPr>
            <a:r>
              <a:rPr lang="cs-CZ" sz="1800" dirty="0">
                <a:latin typeface="Calibri" pitchFamily="34" charset="0"/>
              </a:rPr>
              <a:t>První část této prezentace se věnuje teorii </a:t>
            </a:r>
            <a:r>
              <a:rPr lang="cs-CZ" sz="1800" dirty="0" smtClean="0">
                <a:latin typeface="Calibri" pitchFamily="34" charset="0"/>
              </a:rPr>
              <a:t>a </a:t>
            </a:r>
            <a:r>
              <a:rPr lang="cs-CZ" sz="1800" dirty="0">
                <a:latin typeface="Calibri" pitchFamily="34" charset="0"/>
              </a:rPr>
              <a:t>je doplňována výkladem učitele. </a:t>
            </a:r>
          </a:p>
          <a:p>
            <a:pPr marL="0" indent="0" algn="just">
              <a:buNone/>
            </a:pPr>
            <a:r>
              <a:rPr lang="cs-CZ" sz="1800" dirty="0">
                <a:latin typeface="Calibri" pitchFamily="34" charset="0"/>
              </a:rPr>
              <a:t>Další část prezentace se věnuje procvičování nových pojmů s využitím kvízu, kde si žáci volí otázku pomocí el. pera a mohou stejným způsobem provézt kontrolu správné odpovědi.</a:t>
            </a:r>
          </a:p>
          <a:p>
            <a:pPr marL="0" indent="0" algn="just">
              <a:buNone/>
            </a:pPr>
            <a:r>
              <a:rPr lang="cs-CZ" sz="1800" dirty="0" smtClean="0">
                <a:latin typeface="Calibri" pitchFamily="34" charset="0"/>
              </a:rPr>
              <a:t>V </a:t>
            </a:r>
            <a:r>
              <a:rPr lang="cs-CZ" sz="1800" dirty="0">
                <a:latin typeface="Calibri" pitchFamily="34" charset="0"/>
              </a:rPr>
              <a:t>poslední části prezentace </a:t>
            </a:r>
            <a:r>
              <a:rPr lang="cs-CZ" sz="1800" dirty="0" smtClean="0">
                <a:latin typeface="Calibri" pitchFamily="34" charset="0"/>
              </a:rPr>
              <a:t>je zadán studentům domácí úkol, na který odpovídají prostřednictvím </a:t>
            </a:r>
            <a:r>
              <a:rPr lang="cs-CZ" sz="1800" dirty="0" err="1" smtClean="0">
                <a:latin typeface="Calibri" pitchFamily="34" charset="0"/>
              </a:rPr>
              <a:t>iTŘÍDY</a:t>
            </a:r>
            <a:r>
              <a:rPr lang="cs-CZ" sz="1800" dirty="0" smtClean="0">
                <a:latin typeface="Calibri" pitchFamily="34" charset="0"/>
              </a:rPr>
              <a:t> (on-line prostředí).</a:t>
            </a:r>
          </a:p>
          <a:p>
            <a:pPr marL="0" indent="0" algn="just">
              <a:buNone/>
            </a:pPr>
            <a:r>
              <a:rPr lang="cs-CZ" sz="1800" dirty="0">
                <a:latin typeface="Calibri" pitchFamily="34" charset="0"/>
              </a:rPr>
              <a:t>Materiál je určen k interaktivní výuce.</a:t>
            </a:r>
          </a:p>
          <a:p>
            <a:pPr marL="0" indent="0" algn="just">
              <a:buNone/>
            </a:pPr>
            <a:endParaRPr lang="cs-CZ" sz="1800" dirty="0">
              <a:latin typeface="Calibri" pitchFamily="34" charset="0"/>
            </a:endParaRPr>
          </a:p>
          <a:p>
            <a:pPr marL="0" indent="0">
              <a:buNone/>
            </a:pPr>
            <a:endParaRPr lang="cs-CZ" sz="1400" dirty="0" smtClean="0">
              <a:solidFill>
                <a:schemeClr val="tx1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SOFTWARE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564904"/>
            <a:ext cx="8229600" cy="3561259"/>
          </a:xfrm>
        </p:spPr>
        <p:txBody>
          <a:bodyPr/>
          <a:lstStyle/>
          <a:p>
            <a:pPr marL="0" indent="0" algn="ctr">
              <a:buNone/>
            </a:pPr>
            <a:r>
              <a:rPr lang="cs-CZ" sz="3600" dirty="0"/>
              <a:t>Programové vybavení počítače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626171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SOFTWARE</a:t>
            </a:r>
            <a:br>
              <a:rPr lang="cs-CZ" dirty="0" smtClean="0"/>
            </a:br>
            <a:r>
              <a:rPr lang="cs-CZ" sz="4000" dirty="0"/>
              <a:t>ZÁKLADNÍ </a:t>
            </a:r>
            <a:r>
              <a:rPr lang="cs-CZ" sz="4000" dirty="0" smtClean="0"/>
              <a:t>ROZDĚLENÍ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04864"/>
            <a:ext cx="8229600" cy="3921299"/>
          </a:xfrm>
        </p:spPr>
        <p:txBody>
          <a:bodyPr/>
          <a:lstStyle/>
          <a:p>
            <a:r>
              <a:rPr lang="cs-CZ" sz="3200" dirty="0"/>
              <a:t>Operační systém</a:t>
            </a:r>
          </a:p>
          <a:p>
            <a:r>
              <a:rPr lang="cs-CZ" sz="3200" dirty="0" smtClean="0"/>
              <a:t>Aplikační programy</a:t>
            </a:r>
            <a:endParaRPr lang="cs-CZ" sz="32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215520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Operační systém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cs-CZ" sz="3200" dirty="0"/>
              <a:t>soubor programů, které řídí činnost hardwaru a umožňuje a usnadňuje činnost aplikací</a:t>
            </a:r>
          </a:p>
          <a:p>
            <a:pPr>
              <a:lnSpc>
                <a:spcPct val="90000"/>
              </a:lnSpc>
            </a:pPr>
            <a:r>
              <a:rPr lang="cs-CZ" sz="3200" dirty="0"/>
              <a:t>Je prostředím mezi uživatelem a hardwarem</a:t>
            </a:r>
          </a:p>
          <a:p>
            <a:pPr>
              <a:lnSpc>
                <a:spcPct val="90000"/>
              </a:lnSpc>
            </a:pPr>
            <a:r>
              <a:rPr lang="cs-CZ" sz="3200" dirty="0"/>
              <a:t>OS může být grafický (GUI) nebo řádkový (textový režim)</a:t>
            </a:r>
          </a:p>
          <a:p>
            <a:pPr>
              <a:lnSpc>
                <a:spcPct val="90000"/>
              </a:lnSpc>
            </a:pPr>
            <a:r>
              <a:rPr lang="cs-CZ" sz="3200" dirty="0"/>
              <a:t>Multitasking – </a:t>
            </a:r>
            <a:r>
              <a:rPr lang="cs-CZ" sz="3200" dirty="0" err="1"/>
              <a:t>víceúlohový</a:t>
            </a:r>
            <a:r>
              <a:rPr lang="cs-CZ" sz="3200" dirty="0"/>
              <a:t> OS</a:t>
            </a:r>
          </a:p>
        </p:txBody>
      </p:sp>
      <p:sp>
        <p:nvSpPr>
          <p:cNvPr id="4" name="Šipka dolů 3"/>
          <p:cNvSpPr/>
          <p:nvPr/>
        </p:nvSpPr>
        <p:spPr>
          <a:xfrm>
            <a:off x="8316416" y="4959609"/>
            <a:ext cx="827584" cy="1656184"/>
          </a:xfrm>
          <a:prstGeom prst="downArrow">
            <a:avLst>
              <a:gd name="adj1" fmla="val 50000"/>
              <a:gd name="adj2" fmla="val 32765"/>
            </a:avLst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  <a:hlinkClick r:id="rId3" action="ppaction://hlinksldjump"/>
              </a:rPr>
              <a:t>procvičován</a:t>
            </a:r>
            <a:r>
              <a:rPr lang="cs-CZ" dirty="0" smtClean="0">
                <a:hlinkClick r:id="rId3" action="ppaction://hlinksldjump"/>
              </a:rPr>
              <a:t>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827171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Nejznámější OS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132856"/>
            <a:ext cx="8229600" cy="3993307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cs-CZ" sz="3200" dirty="0" smtClean="0"/>
              <a:t>pro </a:t>
            </a:r>
            <a:r>
              <a:rPr lang="cs-CZ" sz="3200" dirty="0"/>
              <a:t>PC: Microsoft Windows, Linux, Mac OS X</a:t>
            </a:r>
          </a:p>
          <a:p>
            <a:pPr>
              <a:lnSpc>
                <a:spcPct val="90000"/>
              </a:lnSpc>
            </a:pPr>
            <a:r>
              <a:rPr lang="cs-CZ" sz="3200" dirty="0" smtClean="0"/>
              <a:t>pro </a:t>
            </a:r>
            <a:r>
              <a:rPr lang="cs-CZ" sz="3200" dirty="0"/>
              <a:t>servery: UNIX, NOVELL, Windows </a:t>
            </a:r>
            <a:r>
              <a:rPr lang="cs-CZ" sz="3200" dirty="0" smtClean="0"/>
              <a:t>Server </a:t>
            </a:r>
            <a:endParaRPr lang="cs-CZ" sz="3200" dirty="0"/>
          </a:p>
          <a:p>
            <a:pPr>
              <a:lnSpc>
                <a:spcPct val="90000"/>
              </a:lnSpc>
            </a:pPr>
            <a:r>
              <a:rPr lang="cs-CZ" sz="3200" dirty="0" smtClean="0"/>
              <a:t>pro </a:t>
            </a:r>
            <a:r>
              <a:rPr lang="cs-CZ" sz="3200" dirty="0"/>
              <a:t>kapesní počítače a mobily: Windows Mobile, Android, Linux, </a:t>
            </a:r>
            <a:r>
              <a:rPr lang="cs-CZ" sz="3200" dirty="0" err="1"/>
              <a:t>iOS</a:t>
            </a:r>
            <a:r>
              <a:rPr lang="cs-CZ" sz="3200" dirty="0"/>
              <a:t>, </a:t>
            </a:r>
            <a:r>
              <a:rPr lang="cs-CZ" sz="3200" dirty="0" err="1" smtClean="0"/>
              <a:t>Symbian</a:t>
            </a:r>
            <a:r>
              <a:rPr lang="cs-CZ" sz="3200" dirty="0" smtClean="0"/>
              <a:t> </a:t>
            </a:r>
            <a:r>
              <a:rPr lang="cs-CZ" sz="3200" dirty="0"/>
              <a:t>OS</a:t>
            </a:r>
          </a:p>
          <a:p>
            <a:endParaRPr lang="cs-CZ" dirty="0"/>
          </a:p>
        </p:txBody>
      </p:sp>
      <p:sp>
        <p:nvSpPr>
          <p:cNvPr id="4" name="Šipka dolů 3"/>
          <p:cNvSpPr/>
          <p:nvPr/>
        </p:nvSpPr>
        <p:spPr>
          <a:xfrm>
            <a:off x="8316416" y="4959609"/>
            <a:ext cx="827584" cy="1656184"/>
          </a:xfrm>
          <a:prstGeom prst="downArrow">
            <a:avLst>
              <a:gd name="adj1" fmla="val 50000"/>
              <a:gd name="adj2" fmla="val 32765"/>
            </a:avLst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  <a:hlinkClick r:id="rId3" action="ppaction://hlinksldjump"/>
              </a:rPr>
              <a:t>procvičován</a:t>
            </a:r>
            <a:r>
              <a:rPr lang="cs-CZ" dirty="0" smtClean="0">
                <a:hlinkClick r:id="rId3" action="ppaction://hlinksldjump"/>
              </a:rPr>
              <a:t>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77253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Aplikační </a:t>
            </a:r>
            <a:r>
              <a:rPr lang="cs-CZ" dirty="0"/>
              <a:t>software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348880"/>
            <a:ext cx="8229600" cy="377728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/>
              <a:t>umožňuje uživateli vykonávat nějakou užitečnou činnost</a:t>
            </a:r>
          </a:p>
          <a:p>
            <a:endParaRPr lang="cs-CZ" sz="3600" dirty="0"/>
          </a:p>
        </p:txBody>
      </p:sp>
      <p:sp>
        <p:nvSpPr>
          <p:cNvPr id="4" name="Šipka dolů 3"/>
          <p:cNvSpPr/>
          <p:nvPr/>
        </p:nvSpPr>
        <p:spPr>
          <a:xfrm>
            <a:off x="8316416" y="4959609"/>
            <a:ext cx="827584" cy="1656184"/>
          </a:xfrm>
          <a:prstGeom prst="downArrow">
            <a:avLst>
              <a:gd name="adj1" fmla="val 50000"/>
              <a:gd name="adj2" fmla="val 32765"/>
            </a:avLst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  <a:hlinkClick r:id="rId3" action="ppaction://hlinksldjump"/>
              </a:rPr>
              <a:t>procvičován</a:t>
            </a:r>
            <a:r>
              <a:rPr lang="cs-CZ" dirty="0" smtClean="0">
                <a:hlinkClick r:id="rId3" action="ppaction://hlinksldjump"/>
              </a:rPr>
              <a:t>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294841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Aplikační </a:t>
            </a:r>
            <a:r>
              <a:rPr lang="cs-CZ" dirty="0" smtClean="0"/>
              <a:t>software</a:t>
            </a:r>
            <a:br>
              <a:rPr lang="cs-CZ" dirty="0" smtClean="0"/>
            </a:br>
            <a:r>
              <a:rPr lang="cs-CZ" dirty="0" smtClean="0"/>
              <a:t>rozdělení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200" dirty="0"/>
              <a:t>Textové programy </a:t>
            </a:r>
            <a:endParaRPr lang="cs-CZ" sz="3200" dirty="0" smtClean="0"/>
          </a:p>
          <a:p>
            <a:r>
              <a:rPr lang="cs-CZ" sz="3200" dirty="0" smtClean="0"/>
              <a:t>Grafické </a:t>
            </a:r>
            <a:r>
              <a:rPr lang="cs-CZ" sz="3200" dirty="0"/>
              <a:t>programy </a:t>
            </a:r>
            <a:endParaRPr lang="cs-CZ" sz="3200" dirty="0" smtClean="0"/>
          </a:p>
          <a:p>
            <a:r>
              <a:rPr lang="cs-CZ" sz="3200" dirty="0" smtClean="0"/>
              <a:t>Tabulkové </a:t>
            </a:r>
            <a:r>
              <a:rPr lang="cs-CZ" sz="3200" dirty="0"/>
              <a:t>procesory (</a:t>
            </a:r>
            <a:r>
              <a:rPr lang="cs-CZ" sz="3200" dirty="0" err="1"/>
              <a:t>spreadsheets</a:t>
            </a:r>
            <a:r>
              <a:rPr lang="cs-CZ" sz="3200" dirty="0"/>
              <a:t>) </a:t>
            </a:r>
            <a:endParaRPr lang="cs-CZ" sz="3200" dirty="0" smtClean="0"/>
          </a:p>
          <a:p>
            <a:r>
              <a:rPr lang="cs-CZ" sz="3200" dirty="0" smtClean="0"/>
              <a:t>Databáze</a:t>
            </a:r>
            <a:endParaRPr lang="cs-CZ" sz="3200" dirty="0"/>
          </a:p>
          <a:p>
            <a:r>
              <a:rPr lang="cs-CZ" sz="3200" dirty="0"/>
              <a:t>Utility (programy ke kontrole počítače a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>k </a:t>
            </a:r>
            <a:r>
              <a:rPr lang="cs-CZ" sz="3200" dirty="0"/>
              <a:t>usnadnění činnosti – antiviry, </a:t>
            </a:r>
            <a:r>
              <a:rPr lang="cs-CZ" sz="3200" dirty="0" err="1"/>
              <a:t>tools</a:t>
            </a:r>
            <a:r>
              <a:rPr lang="cs-CZ" sz="3200" dirty="0"/>
              <a:t>, diskové manažery, archivační programy)</a:t>
            </a:r>
          </a:p>
          <a:p>
            <a:r>
              <a:rPr lang="cs-CZ" sz="3200" dirty="0"/>
              <a:t>Hry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958067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Aplikační software</a:t>
            </a:r>
            <a:br>
              <a:rPr lang="cs-CZ" dirty="0"/>
            </a:br>
            <a:r>
              <a:rPr lang="cs-CZ" dirty="0"/>
              <a:t>rozdělení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Multimédia </a:t>
            </a:r>
            <a:r>
              <a:rPr lang="cs-CZ" sz="3200" dirty="0"/>
              <a:t>– programy spojující textové, grafické, animační a zvukové informace do jednoho celku</a:t>
            </a:r>
          </a:p>
          <a:p>
            <a:r>
              <a:rPr lang="cs-CZ" sz="3200" dirty="0"/>
              <a:t>Komunikační programy – zajišťují spolupráci s </a:t>
            </a:r>
            <a:r>
              <a:rPr lang="cs-CZ" sz="3200" dirty="0" err="1"/>
              <a:t>netwarem</a:t>
            </a:r>
            <a:r>
              <a:rPr lang="cs-CZ" sz="3200" dirty="0"/>
              <a:t> (</a:t>
            </a:r>
            <a:r>
              <a:rPr lang="cs-CZ" sz="3200" dirty="0" err="1"/>
              <a:t>Skype</a:t>
            </a:r>
            <a:r>
              <a:rPr lang="cs-CZ" sz="3200" dirty="0"/>
              <a:t>, ICQ…)</a:t>
            </a:r>
          </a:p>
          <a:p>
            <a:r>
              <a:rPr lang="cs-CZ" sz="3200" dirty="0"/>
              <a:t>Vývojářské nástroje (umožňují vytvářet jiný software)</a:t>
            </a:r>
          </a:p>
          <a:p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8108010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332657"/>
            <a:ext cx="7772400" cy="864096"/>
          </a:xfrm>
        </p:spPr>
        <p:txBody>
          <a:bodyPr/>
          <a:lstStyle/>
          <a:p>
            <a:r>
              <a:rPr lang="cs-CZ" sz="5400" b="1" dirty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Procvičení</a:t>
            </a: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80490499"/>
              </p:ext>
            </p:extLst>
          </p:nvPr>
        </p:nvGraphicFramePr>
        <p:xfrm>
          <a:off x="755576" y="1628800"/>
          <a:ext cx="7848872" cy="4896544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1257178"/>
                <a:gridCol w="3295847"/>
                <a:gridCol w="3295847"/>
              </a:tblGrid>
              <a:tr h="864096">
                <a:tc>
                  <a:txBody>
                    <a:bodyPr/>
                    <a:lstStyle/>
                    <a:p>
                      <a:pPr algn="ctr"/>
                      <a:endParaRPr lang="cs-CZ" sz="3200" b="1" kern="1200" baseline="0" dirty="0">
                        <a:gradFill flip="none" rotWithShape="1">
                          <a:gsLst>
                            <a:gs pos="0">
                              <a:schemeClr val="bg1">
                                <a:lumMod val="95000"/>
                                <a:shade val="30000"/>
                                <a:satMod val="115000"/>
                              </a:schemeClr>
                            </a:gs>
                            <a:gs pos="50000">
                              <a:schemeClr val="bg1">
                                <a:lumMod val="95000"/>
                                <a:shade val="67500"/>
                                <a:satMod val="115000"/>
                              </a:schemeClr>
                            </a:gs>
                            <a:gs pos="100000">
                              <a:schemeClr val="bg1">
                                <a:lumMod val="95000"/>
                                <a:shade val="100000"/>
                                <a:satMod val="115000"/>
                              </a:schemeClr>
                            </a:gs>
                          </a:gsLst>
                          <a:path path="circle">
                            <a:fillToRect l="50000" t="50000" r="50000" b="50000"/>
                          </a:path>
                          <a:tileRect/>
                        </a:gradFill>
                        <a:latin typeface="Arial Unicode MS" pitchFamily="34" charset="-128"/>
                        <a:ea typeface="Arial Unicode MS" pitchFamily="34" charset="-128"/>
                        <a:cs typeface="Arial Unicode MS" pitchFamily="34" charset="-128"/>
                      </a:endParaRPr>
                    </a:p>
                  </a:txBody>
                  <a:tcPr anchor="ctr">
                    <a:lnL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artDeco"/>
                      <a:lightRig rig="flood" dir="t"/>
                    </a:cell3D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kern="1200" baseline="0" dirty="0" smtClean="0">
                          <a:gradFill flip="none" rotWithShape="1">
                            <a:gsLst>
                              <a:gs pos="0">
                                <a:schemeClr val="bg1">
                                  <a:lumMod val="95000"/>
                                  <a:shade val="30000"/>
                                  <a:satMod val="115000"/>
                                </a:schemeClr>
                              </a:gs>
                              <a:gs pos="50000">
                                <a:schemeClr val="bg1">
                                  <a:lumMod val="95000"/>
                                  <a:shade val="67500"/>
                                  <a:satMod val="115000"/>
                                </a:schemeClr>
                              </a:gs>
                              <a:gs pos="100000">
                                <a:schemeClr val="bg1">
                                  <a:lumMod val="95000"/>
                                  <a:shade val="100000"/>
                                  <a:satMod val="115000"/>
                                </a:schemeClr>
                              </a:gs>
                            </a:gsLst>
                            <a:path path="circle">
                              <a:fillToRect l="50000" t="50000" r="50000" b="50000"/>
                            </a:path>
                            <a:tileRect/>
                          </a:gradFill>
                          <a:latin typeface="Arial Unicode MS" pitchFamily="34" charset="-128"/>
                          <a:ea typeface="Arial Unicode MS" pitchFamily="34" charset="-128"/>
                          <a:cs typeface="Arial Unicode MS" pitchFamily="34" charset="-128"/>
                        </a:rPr>
                        <a:t>A</a:t>
                      </a:r>
                      <a:endParaRPr lang="cs-CZ" sz="3200" b="1" kern="1200" baseline="0" dirty="0">
                        <a:gradFill flip="none" rotWithShape="1">
                          <a:gsLst>
                            <a:gs pos="0">
                              <a:schemeClr val="bg1">
                                <a:lumMod val="95000"/>
                                <a:shade val="30000"/>
                                <a:satMod val="115000"/>
                              </a:schemeClr>
                            </a:gs>
                            <a:gs pos="50000">
                              <a:schemeClr val="bg1">
                                <a:lumMod val="95000"/>
                                <a:shade val="67500"/>
                                <a:satMod val="115000"/>
                              </a:schemeClr>
                            </a:gs>
                            <a:gs pos="100000">
                              <a:schemeClr val="bg1">
                                <a:lumMod val="95000"/>
                                <a:shade val="100000"/>
                                <a:satMod val="115000"/>
                              </a:schemeClr>
                            </a:gs>
                          </a:gsLst>
                          <a:path path="circle">
                            <a:fillToRect l="50000" t="50000" r="50000" b="50000"/>
                          </a:path>
                          <a:tileRect/>
                        </a:gradFill>
                        <a:latin typeface="Arial Unicode MS" pitchFamily="34" charset="-128"/>
                        <a:ea typeface="Arial Unicode MS" pitchFamily="34" charset="-128"/>
                        <a:cs typeface="Arial Unicode MS" pitchFamily="34" charset="-128"/>
                      </a:endParaRPr>
                    </a:p>
                  </a:txBody>
                  <a:tcPr anchor="ctr">
                    <a:lnL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artDeco"/>
                      <a:lightRig rig="flood" dir="t"/>
                    </a:cell3D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kern="1200" baseline="0" dirty="0" smtClean="0">
                          <a:gradFill flip="none" rotWithShape="1">
                            <a:gsLst>
                              <a:gs pos="0">
                                <a:schemeClr val="bg1">
                                  <a:lumMod val="95000"/>
                                  <a:shade val="30000"/>
                                  <a:satMod val="115000"/>
                                </a:schemeClr>
                              </a:gs>
                              <a:gs pos="50000">
                                <a:schemeClr val="bg1">
                                  <a:lumMod val="95000"/>
                                  <a:shade val="67500"/>
                                  <a:satMod val="115000"/>
                                </a:schemeClr>
                              </a:gs>
                              <a:gs pos="100000">
                                <a:schemeClr val="bg1">
                                  <a:lumMod val="95000"/>
                                  <a:shade val="100000"/>
                                  <a:satMod val="115000"/>
                                </a:schemeClr>
                              </a:gs>
                            </a:gsLst>
                            <a:path path="circle">
                              <a:fillToRect l="50000" t="50000" r="50000" b="50000"/>
                            </a:path>
                            <a:tileRect/>
                          </a:gradFill>
                          <a:latin typeface="Arial Unicode MS" pitchFamily="34" charset="-128"/>
                          <a:ea typeface="Arial Unicode MS" pitchFamily="34" charset="-128"/>
                          <a:cs typeface="Arial Unicode MS" pitchFamily="34" charset="-128"/>
                        </a:rPr>
                        <a:t>B</a:t>
                      </a:r>
                      <a:endParaRPr lang="cs-CZ" sz="3200" b="1" kern="1200" baseline="0" dirty="0">
                        <a:gradFill flip="none" rotWithShape="1">
                          <a:gsLst>
                            <a:gs pos="0">
                              <a:schemeClr val="bg1">
                                <a:lumMod val="95000"/>
                                <a:shade val="30000"/>
                                <a:satMod val="115000"/>
                              </a:schemeClr>
                            </a:gs>
                            <a:gs pos="50000">
                              <a:schemeClr val="bg1">
                                <a:lumMod val="95000"/>
                                <a:shade val="67500"/>
                                <a:satMod val="115000"/>
                              </a:schemeClr>
                            </a:gs>
                            <a:gs pos="100000">
                              <a:schemeClr val="bg1">
                                <a:lumMod val="95000"/>
                                <a:shade val="100000"/>
                                <a:satMod val="115000"/>
                              </a:schemeClr>
                            </a:gs>
                          </a:gsLst>
                          <a:path path="circle">
                            <a:fillToRect l="50000" t="50000" r="50000" b="50000"/>
                          </a:path>
                          <a:tileRect/>
                        </a:gradFill>
                        <a:latin typeface="Arial Unicode MS" pitchFamily="34" charset="-128"/>
                        <a:ea typeface="Arial Unicode MS" pitchFamily="34" charset="-128"/>
                        <a:cs typeface="Arial Unicode MS" pitchFamily="34" charset="-128"/>
                      </a:endParaRPr>
                    </a:p>
                  </a:txBody>
                  <a:tcPr anchor="ctr">
                    <a:lnL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artDeco"/>
                      <a:lightRig rig="flood" dir="t"/>
                    </a:cell3D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</a:tr>
              <a:tr h="2016224">
                <a:tc>
                  <a:txBody>
                    <a:bodyPr/>
                    <a:lstStyle/>
                    <a:p>
                      <a:pPr algn="ctr"/>
                      <a:r>
                        <a:rPr lang="cs-CZ" sz="3200" b="1" kern="1200" baseline="0" dirty="0" smtClean="0">
                          <a:gradFill flip="none" rotWithShape="1">
                            <a:gsLst>
                              <a:gs pos="0">
                                <a:schemeClr val="bg1">
                                  <a:lumMod val="95000"/>
                                  <a:shade val="30000"/>
                                  <a:satMod val="115000"/>
                                </a:schemeClr>
                              </a:gs>
                              <a:gs pos="50000">
                                <a:schemeClr val="bg1">
                                  <a:lumMod val="95000"/>
                                  <a:shade val="67500"/>
                                  <a:satMod val="115000"/>
                                </a:schemeClr>
                              </a:gs>
                              <a:gs pos="100000">
                                <a:schemeClr val="bg1">
                                  <a:lumMod val="95000"/>
                                  <a:shade val="100000"/>
                                  <a:satMod val="115000"/>
                                </a:schemeClr>
                              </a:gs>
                            </a:gsLst>
                            <a:path path="circle">
                              <a:fillToRect l="50000" t="50000" r="50000" b="50000"/>
                            </a:path>
                            <a:tileRect/>
                          </a:gradFill>
                          <a:latin typeface="Arial Unicode MS" pitchFamily="34" charset="-128"/>
                          <a:ea typeface="Arial Unicode MS" pitchFamily="34" charset="-128"/>
                          <a:cs typeface="Arial Unicode MS" pitchFamily="34" charset="-128"/>
                        </a:rPr>
                        <a:t>1</a:t>
                      </a:r>
                      <a:endParaRPr lang="cs-CZ" sz="3200" b="1" kern="1200" baseline="0" dirty="0">
                        <a:gradFill flip="none" rotWithShape="1">
                          <a:gsLst>
                            <a:gs pos="0">
                              <a:schemeClr val="bg1">
                                <a:lumMod val="95000"/>
                                <a:shade val="30000"/>
                                <a:satMod val="115000"/>
                              </a:schemeClr>
                            </a:gs>
                            <a:gs pos="50000">
                              <a:schemeClr val="bg1">
                                <a:lumMod val="95000"/>
                                <a:shade val="67500"/>
                                <a:satMod val="115000"/>
                              </a:schemeClr>
                            </a:gs>
                            <a:gs pos="100000">
                              <a:schemeClr val="bg1">
                                <a:lumMod val="95000"/>
                                <a:shade val="100000"/>
                                <a:satMod val="115000"/>
                              </a:schemeClr>
                            </a:gs>
                          </a:gsLst>
                          <a:path path="circle">
                            <a:fillToRect l="50000" t="50000" r="50000" b="50000"/>
                          </a:path>
                          <a:tileRect/>
                        </a:gradFill>
                        <a:latin typeface="Arial Unicode MS" pitchFamily="34" charset="-128"/>
                        <a:ea typeface="Arial Unicode MS" pitchFamily="34" charset="-128"/>
                        <a:cs typeface="Arial Unicode MS" pitchFamily="34" charset="-128"/>
                      </a:endParaRPr>
                    </a:p>
                  </a:txBody>
                  <a:tcPr anchor="ctr">
                    <a:lnL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artDeco"/>
                      <a:lightRig rig="flood" dir="t"/>
                    </a:cell3D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kern="1200" baseline="0" dirty="0" smtClean="0">
                          <a:gradFill flip="none" rotWithShape="1">
                            <a:gsLst>
                              <a:gs pos="0">
                                <a:schemeClr val="bg1">
                                  <a:lumMod val="95000"/>
                                  <a:shade val="30000"/>
                                  <a:satMod val="115000"/>
                                </a:schemeClr>
                              </a:gs>
                              <a:gs pos="50000">
                                <a:schemeClr val="bg1">
                                  <a:lumMod val="95000"/>
                                  <a:shade val="67500"/>
                                  <a:satMod val="115000"/>
                                </a:schemeClr>
                              </a:gs>
                              <a:gs pos="100000">
                                <a:schemeClr val="bg1">
                                  <a:lumMod val="95000"/>
                                  <a:shade val="100000"/>
                                  <a:satMod val="115000"/>
                                </a:schemeClr>
                              </a:gs>
                            </a:gsLst>
                            <a:path path="circle">
                              <a:fillToRect l="50000" t="50000" r="50000" b="50000"/>
                            </a:path>
                            <a:tileRect/>
                          </a:gradFill>
                          <a:latin typeface="Arial Unicode MS" pitchFamily="34" charset="-128"/>
                          <a:ea typeface="Arial Unicode MS" pitchFamily="34" charset="-128"/>
                          <a:cs typeface="Arial Unicode MS" pitchFamily="34" charset="-128"/>
                          <a:hlinkClick r:id="rId3" action="ppaction://hlinksldjump"/>
                        </a:rPr>
                        <a:t>Vysvětlete pojem operační systém</a:t>
                      </a:r>
                      <a:endParaRPr lang="cs-CZ" sz="3200" b="1" kern="1200" baseline="0" dirty="0">
                        <a:gradFill flip="none" rotWithShape="1">
                          <a:gsLst>
                            <a:gs pos="0">
                              <a:schemeClr val="bg1">
                                <a:lumMod val="95000"/>
                                <a:shade val="30000"/>
                                <a:satMod val="115000"/>
                              </a:schemeClr>
                            </a:gs>
                            <a:gs pos="50000">
                              <a:schemeClr val="bg1">
                                <a:lumMod val="95000"/>
                                <a:shade val="67500"/>
                                <a:satMod val="115000"/>
                              </a:schemeClr>
                            </a:gs>
                            <a:gs pos="100000">
                              <a:schemeClr val="bg1">
                                <a:lumMod val="95000"/>
                                <a:shade val="100000"/>
                                <a:satMod val="115000"/>
                              </a:schemeClr>
                            </a:gs>
                          </a:gsLst>
                          <a:path path="circle">
                            <a:fillToRect l="50000" t="50000" r="50000" b="50000"/>
                          </a:path>
                          <a:tileRect/>
                        </a:gradFill>
                        <a:latin typeface="Arial Unicode MS" pitchFamily="34" charset="-128"/>
                        <a:ea typeface="Arial Unicode MS" pitchFamily="34" charset="-128"/>
                        <a:cs typeface="Arial Unicode MS" pitchFamily="34" charset="-128"/>
                      </a:endParaRPr>
                    </a:p>
                  </a:txBody>
                  <a:tcPr anchor="ctr">
                    <a:lnL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artDeco"/>
                      <a:lightRig rig="flood" dir="t"/>
                    </a:cell3D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l-PL" sz="3200" b="1" kern="1200" baseline="0" dirty="0" smtClean="0">
                          <a:gradFill flip="none" rotWithShape="1">
                            <a:gsLst>
                              <a:gs pos="0">
                                <a:schemeClr val="bg1">
                                  <a:lumMod val="95000"/>
                                  <a:shade val="30000"/>
                                  <a:satMod val="115000"/>
                                </a:schemeClr>
                              </a:gs>
                              <a:gs pos="50000">
                                <a:schemeClr val="bg1">
                                  <a:lumMod val="95000"/>
                                  <a:shade val="67500"/>
                                  <a:satMod val="115000"/>
                                </a:schemeClr>
                              </a:gs>
                              <a:gs pos="100000">
                                <a:schemeClr val="bg1">
                                  <a:lumMod val="95000"/>
                                  <a:shade val="100000"/>
                                  <a:satMod val="115000"/>
                                </a:schemeClr>
                              </a:gs>
                            </a:gsLst>
                            <a:path path="circle">
                              <a:fillToRect l="50000" t="50000" r="50000" b="50000"/>
                            </a:path>
                            <a:tileRect/>
                          </a:gradFill>
                          <a:latin typeface="Arial Unicode MS" pitchFamily="34" charset="-128"/>
                          <a:ea typeface="Arial Unicode MS" pitchFamily="34" charset="-128"/>
                          <a:cs typeface="Arial Unicode MS" pitchFamily="34" charset="-128"/>
                          <a:hlinkClick r:id="rId4" action="ppaction://hlinksldjump"/>
                        </a:rPr>
                        <a:t>Co se skrývá pod zkratkou UNIX</a:t>
                      </a:r>
                      <a:endParaRPr lang="cs-CZ" sz="3200" b="1" kern="1200" baseline="0" dirty="0">
                        <a:gradFill flip="none" rotWithShape="1">
                          <a:gsLst>
                            <a:gs pos="0">
                              <a:schemeClr val="bg1">
                                <a:lumMod val="95000"/>
                                <a:shade val="30000"/>
                                <a:satMod val="115000"/>
                              </a:schemeClr>
                            </a:gs>
                            <a:gs pos="50000">
                              <a:schemeClr val="bg1">
                                <a:lumMod val="95000"/>
                                <a:shade val="67500"/>
                                <a:satMod val="115000"/>
                              </a:schemeClr>
                            </a:gs>
                            <a:gs pos="100000">
                              <a:schemeClr val="bg1">
                                <a:lumMod val="95000"/>
                                <a:shade val="100000"/>
                                <a:satMod val="115000"/>
                              </a:schemeClr>
                            </a:gs>
                          </a:gsLst>
                          <a:path path="circle">
                            <a:fillToRect l="50000" t="50000" r="50000" b="50000"/>
                          </a:path>
                          <a:tileRect/>
                        </a:gradFill>
                        <a:latin typeface="Arial Unicode MS" pitchFamily="34" charset="-128"/>
                        <a:ea typeface="Arial Unicode MS" pitchFamily="34" charset="-128"/>
                        <a:cs typeface="Arial Unicode MS" pitchFamily="34" charset="-128"/>
                      </a:endParaRPr>
                    </a:p>
                  </a:txBody>
                  <a:tcPr anchor="ctr">
                    <a:lnL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artDeco"/>
                      <a:lightRig rig="flood" dir="t"/>
                    </a:cell3D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</a:tr>
              <a:tr h="2016224">
                <a:tc>
                  <a:txBody>
                    <a:bodyPr/>
                    <a:lstStyle/>
                    <a:p>
                      <a:pPr algn="ctr"/>
                      <a:r>
                        <a:rPr lang="cs-CZ" sz="3200" b="1" kern="1200" baseline="0" dirty="0" smtClean="0">
                          <a:gradFill flip="none" rotWithShape="1">
                            <a:gsLst>
                              <a:gs pos="0">
                                <a:schemeClr val="bg1">
                                  <a:lumMod val="95000"/>
                                  <a:shade val="30000"/>
                                  <a:satMod val="115000"/>
                                </a:schemeClr>
                              </a:gs>
                              <a:gs pos="50000">
                                <a:schemeClr val="bg1">
                                  <a:lumMod val="95000"/>
                                  <a:shade val="67500"/>
                                  <a:satMod val="115000"/>
                                </a:schemeClr>
                              </a:gs>
                              <a:gs pos="100000">
                                <a:schemeClr val="bg1">
                                  <a:lumMod val="95000"/>
                                  <a:shade val="100000"/>
                                  <a:satMod val="115000"/>
                                </a:schemeClr>
                              </a:gs>
                            </a:gsLst>
                            <a:path path="circle">
                              <a:fillToRect l="50000" t="50000" r="50000" b="50000"/>
                            </a:path>
                            <a:tileRect/>
                          </a:gradFill>
                          <a:latin typeface="Arial Unicode MS" pitchFamily="34" charset="-128"/>
                          <a:ea typeface="Arial Unicode MS" pitchFamily="34" charset="-128"/>
                          <a:cs typeface="Arial Unicode MS" pitchFamily="34" charset="-128"/>
                        </a:rPr>
                        <a:t>2</a:t>
                      </a:r>
                      <a:endParaRPr lang="cs-CZ" sz="3200" b="1" kern="1200" baseline="0" dirty="0">
                        <a:gradFill flip="none" rotWithShape="1">
                          <a:gsLst>
                            <a:gs pos="0">
                              <a:schemeClr val="bg1">
                                <a:lumMod val="95000"/>
                                <a:shade val="30000"/>
                                <a:satMod val="115000"/>
                              </a:schemeClr>
                            </a:gs>
                            <a:gs pos="50000">
                              <a:schemeClr val="bg1">
                                <a:lumMod val="95000"/>
                                <a:shade val="67500"/>
                                <a:satMod val="115000"/>
                              </a:schemeClr>
                            </a:gs>
                            <a:gs pos="100000">
                              <a:schemeClr val="bg1">
                                <a:lumMod val="95000"/>
                                <a:shade val="100000"/>
                                <a:satMod val="115000"/>
                              </a:schemeClr>
                            </a:gs>
                          </a:gsLst>
                          <a:path path="circle">
                            <a:fillToRect l="50000" t="50000" r="50000" b="50000"/>
                          </a:path>
                          <a:tileRect/>
                        </a:gradFill>
                        <a:latin typeface="Arial Unicode MS" pitchFamily="34" charset="-128"/>
                        <a:ea typeface="Arial Unicode MS" pitchFamily="34" charset="-128"/>
                        <a:cs typeface="Arial Unicode MS" pitchFamily="34" charset="-128"/>
                      </a:endParaRPr>
                    </a:p>
                  </a:txBody>
                  <a:tcPr anchor="ctr">
                    <a:lnL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artDeco"/>
                      <a:lightRig rig="flood" dir="t"/>
                    </a:cell3D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kern="1200" baseline="0" dirty="0" smtClean="0">
                          <a:gradFill flip="none" rotWithShape="1">
                            <a:gsLst>
                              <a:gs pos="0">
                                <a:schemeClr val="bg1">
                                  <a:lumMod val="95000"/>
                                  <a:shade val="30000"/>
                                  <a:satMod val="115000"/>
                                </a:schemeClr>
                              </a:gs>
                              <a:gs pos="50000">
                                <a:schemeClr val="bg1">
                                  <a:lumMod val="95000"/>
                                  <a:shade val="67500"/>
                                  <a:satMod val="115000"/>
                                </a:schemeClr>
                              </a:gs>
                              <a:gs pos="100000">
                                <a:schemeClr val="bg1">
                                  <a:lumMod val="95000"/>
                                  <a:shade val="100000"/>
                                  <a:satMod val="115000"/>
                                </a:schemeClr>
                              </a:gs>
                            </a:gsLst>
                            <a:path path="circle">
                              <a:fillToRect l="50000" t="50000" r="50000" b="50000"/>
                            </a:path>
                            <a:tileRect/>
                          </a:gradFill>
                          <a:latin typeface="Arial Unicode MS" pitchFamily="34" charset="-128"/>
                          <a:ea typeface="Arial Unicode MS" pitchFamily="34" charset="-128"/>
                          <a:cs typeface="Arial Unicode MS" pitchFamily="34" charset="-128"/>
                          <a:hlinkClick r:id="rId3" action="ppaction://hlinksldjump"/>
                        </a:rPr>
                        <a:t>Jakým způsobem můžeme ovládat OS</a:t>
                      </a:r>
                      <a:endParaRPr lang="cs-CZ" sz="2800" b="1" kern="1200" baseline="0" dirty="0">
                        <a:gradFill flip="none" rotWithShape="1">
                          <a:gsLst>
                            <a:gs pos="0">
                              <a:schemeClr val="bg1">
                                <a:lumMod val="95000"/>
                                <a:shade val="30000"/>
                                <a:satMod val="115000"/>
                              </a:schemeClr>
                            </a:gs>
                            <a:gs pos="50000">
                              <a:schemeClr val="bg1">
                                <a:lumMod val="95000"/>
                                <a:shade val="67500"/>
                                <a:satMod val="115000"/>
                              </a:schemeClr>
                            </a:gs>
                            <a:gs pos="100000">
                              <a:schemeClr val="bg1">
                                <a:lumMod val="95000"/>
                                <a:shade val="100000"/>
                                <a:satMod val="115000"/>
                              </a:schemeClr>
                            </a:gs>
                          </a:gsLst>
                          <a:path path="circle">
                            <a:fillToRect l="50000" t="50000" r="50000" b="50000"/>
                          </a:path>
                          <a:tileRect/>
                        </a:gradFill>
                        <a:latin typeface="Arial Unicode MS" pitchFamily="34" charset="-128"/>
                        <a:ea typeface="Arial Unicode MS" pitchFamily="34" charset="-128"/>
                        <a:cs typeface="Arial Unicode MS" pitchFamily="34" charset="-128"/>
                      </a:endParaRPr>
                    </a:p>
                  </a:txBody>
                  <a:tcPr anchor="ctr">
                    <a:lnL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artDeco"/>
                      <a:lightRig rig="flood" dir="t"/>
                    </a:cell3D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l-PL" sz="3200" b="1" kern="1200" baseline="0" dirty="0" smtClean="0">
                          <a:gradFill flip="none" rotWithShape="1">
                            <a:gsLst>
                              <a:gs pos="0">
                                <a:schemeClr val="bg1">
                                  <a:lumMod val="95000"/>
                                  <a:shade val="30000"/>
                                  <a:satMod val="115000"/>
                                </a:schemeClr>
                              </a:gs>
                              <a:gs pos="50000">
                                <a:schemeClr val="bg1">
                                  <a:lumMod val="95000"/>
                                  <a:shade val="67500"/>
                                  <a:satMod val="115000"/>
                                </a:schemeClr>
                              </a:gs>
                              <a:gs pos="100000">
                                <a:schemeClr val="bg1">
                                  <a:lumMod val="95000"/>
                                  <a:shade val="100000"/>
                                  <a:satMod val="115000"/>
                                </a:schemeClr>
                              </a:gs>
                            </a:gsLst>
                            <a:path path="circle">
                              <a:fillToRect l="50000" t="50000" r="50000" b="50000"/>
                            </a:path>
                            <a:tileRect/>
                          </a:gradFill>
                          <a:latin typeface="Arial Unicode MS" pitchFamily="34" charset="-128"/>
                          <a:ea typeface="Arial Unicode MS" pitchFamily="34" charset="-128"/>
                          <a:cs typeface="Arial Unicode MS" pitchFamily="34" charset="-128"/>
                          <a:hlinkClick r:id="rId5" action="ppaction://hlinksldjump"/>
                        </a:rPr>
                        <a:t>Co to je aplikační SW</a:t>
                      </a:r>
                      <a:endParaRPr lang="cs-CZ" sz="3200" b="1" kern="1200" baseline="0" dirty="0" smtClean="0">
                        <a:gradFill flip="none" rotWithShape="1">
                          <a:gsLst>
                            <a:gs pos="0">
                              <a:schemeClr val="bg1">
                                <a:lumMod val="95000"/>
                                <a:shade val="30000"/>
                                <a:satMod val="115000"/>
                              </a:schemeClr>
                            </a:gs>
                            <a:gs pos="50000">
                              <a:schemeClr val="bg1">
                                <a:lumMod val="95000"/>
                                <a:shade val="67500"/>
                                <a:satMod val="115000"/>
                              </a:schemeClr>
                            </a:gs>
                            <a:gs pos="100000">
                              <a:schemeClr val="bg1">
                                <a:lumMod val="95000"/>
                                <a:shade val="100000"/>
                                <a:satMod val="115000"/>
                              </a:schemeClr>
                            </a:gs>
                          </a:gsLst>
                          <a:path path="circle">
                            <a:fillToRect l="50000" t="50000" r="50000" b="50000"/>
                          </a:path>
                          <a:tileRect/>
                        </a:gradFill>
                        <a:latin typeface="Arial Unicode MS" pitchFamily="34" charset="-128"/>
                        <a:ea typeface="Arial Unicode MS" pitchFamily="34" charset="-128"/>
                        <a:cs typeface="Arial Unicode MS" pitchFamily="34" charset="-128"/>
                      </a:endParaRPr>
                    </a:p>
                  </a:txBody>
                  <a:tcPr anchor="ctr">
                    <a:lnL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artDeco"/>
                      <a:lightRig rig="flood" dir="t"/>
                    </a:cell3D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3" name="Obdélník 2"/>
          <p:cNvSpPr/>
          <p:nvPr/>
        </p:nvSpPr>
        <p:spPr>
          <a:xfrm>
            <a:off x="2123728" y="2599116"/>
            <a:ext cx="3096344" cy="1872208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dirty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?</a:t>
            </a:r>
          </a:p>
        </p:txBody>
      </p:sp>
      <p:sp>
        <p:nvSpPr>
          <p:cNvPr id="5" name="Obdélník 4"/>
          <p:cNvSpPr/>
          <p:nvPr/>
        </p:nvSpPr>
        <p:spPr>
          <a:xfrm>
            <a:off x="5436096" y="4581128"/>
            <a:ext cx="3096344" cy="1872208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dirty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?</a:t>
            </a:r>
          </a:p>
        </p:txBody>
      </p:sp>
      <p:sp>
        <p:nvSpPr>
          <p:cNvPr id="6" name="Obdélník 5"/>
          <p:cNvSpPr/>
          <p:nvPr/>
        </p:nvSpPr>
        <p:spPr>
          <a:xfrm>
            <a:off x="5436096" y="2599116"/>
            <a:ext cx="3096344" cy="1872208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dirty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?</a:t>
            </a:r>
          </a:p>
        </p:txBody>
      </p:sp>
      <p:sp>
        <p:nvSpPr>
          <p:cNvPr id="7" name="Obdélník 6"/>
          <p:cNvSpPr/>
          <p:nvPr/>
        </p:nvSpPr>
        <p:spPr>
          <a:xfrm>
            <a:off x="2153240" y="4583698"/>
            <a:ext cx="3096344" cy="1872208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dirty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38677769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6" grpId="0" animBg="1"/>
      <p:bldP spid="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Prostřednictvím </a:t>
            </a:r>
            <a:r>
              <a:rPr lang="cs-CZ" dirty="0" err="1" smtClean="0"/>
              <a:t>iTřídy</a:t>
            </a:r>
            <a:r>
              <a:rPr lang="cs-CZ" dirty="0" smtClean="0"/>
              <a:t> odpovězte na otázku: </a:t>
            </a:r>
          </a:p>
          <a:p>
            <a:pPr marL="0" indent="0">
              <a:buNone/>
            </a:pPr>
            <a:r>
              <a:rPr lang="cs-CZ" dirty="0" smtClean="0"/>
              <a:t>Jaký typ OS máte ve svém PC a mobilu</a:t>
            </a:r>
          </a:p>
          <a:p>
            <a:pPr marL="457200" indent="-457200">
              <a:buFont typeface="+mj-lt"/>
              <a:buAutoNum type="alphaLcParenR"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648888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332656"/>
            <a:ext cx="820891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600" b="1" dirty="0" smtClean="0">
                <a:latin typeface="Calibri" pitchFamily="34" charset="0"/>
              </a:rPr>
              <a:t>CITACE</a:t>
            </a:r>
            <a:endParaRPr lang="cs-CZ" sz="3600" b="1" dirty="0">
              <a:latin typeface="Calibri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11560" y="1010882"/>
            <a:ext cx="8136904" cy="116955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1400" dirty="0" smtClean="0">
              <a:latin typeface="Calibri" pitchFamily="34" charset="0"/>
            </a:endParaRPr>
          </a:p>
          <a:p>
            <a:pPr marL="342900" indent="-342900">
              <a:buAutoNum type="arabicPeriod"/>
            </a:pPr>
            <a:r>
              <a:rPr lang="cs-CZ" sz="1400" dirty="0" smtClean="0"/>
              <a:t>ROUBAL</a:t>
            </a:r>
            <a:r>
              <a:rPr lang="cs-CZ" sz="1400" dirty="0"/>
              <a:t>, Pavel. </a:t>
            </a:r>
            <a:r>
              <a:rPr lang="cs-CZ" sz="1400" i="1" dirty="0"/>
              <a:t>Informatika a výpočetní technika</a:t>
            </a:r>
            <a:r>
              <a:rPr lang="cs-CZ" sz="1400" dirty="0"/>
              <a:t>. Brno: </a:t>
            </a:r>
            <a:r>
              <a:rPr lang="cs-CZ" sz="1400" dirty="0" err="1"/>
              <a:t>Computer</a:t>
            </a:r>
            <a:r>
              <a:rPr lang="cs-CZ" sz="1400" dirty="0"/>
              <a:t> </a:t>
            </a:r>
            <a:r>
              <a:rPr lang="cs-CZ" sz="1400" dirty="0" err="1"/>
              <a:t>Press</a:t>
            </a:r>
            <a:r>
              <a:rPr lang="cs-CZ" sz="1400" dirty="0"/>
              <a:t>, a. s., 2010, ISBN 978-80-251-3228-9</a:t>
            </a:r>
            <a:r>
              <a:rPr lang="cs-CZ" sz="1400" dirty="0" smtClean="0"/>
              <a:t>.</a:t>
            </a:r>
          </a:p>
          <a:p>
            <a:pPr marL="342900" indent="-342900">
              <a:buAutoNum type="arabicPeriod"/>
            </a:pPr>
            <a:r>
              <a:rPr lang="cs-CZ" sz="1400" dirty="0" smtClean="0"/>
              <a:t>Archiv autora</a:t>
            </a:r>
          </a:p>
          <a:p>
            <a:pPr marL="342900" indent="-342900">
              <a:buAutoNum type="arabicPeriod"/>
            </a:pPr>
            <a:endParaRPr lang="cs-CZ" sz="1400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141937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UM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DUM</Template>
  <TotalTime>91</TotalTime>
  <Words>320</Words>
  <Application>Microsoft Office PowerPoint</Application>
  <PresentationFormat>Předvádění na obrazovce (4:3)</PresentationFormat>
  <Paragraphs>80</Paragraphs>
  <Slides>12</Slides>
  <Notes>12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DUM</vt:lpstr>
      <vt:lpstr>Prezentace aplikace PowerPoint</vt:lpstr>
      <vt:lpstr>ANOTACE</vt:lpstr>
      <vt:lpstr>SOFTWARE</vt:lpstr>
      <vt:lpstr>SOFTWARE ZÁKLADNÍ ROZDĚLENÍ</vt:lpstr>
      <vt:lpstr>Operační systém</vt:lpstr>
      <vt:lpstr>Nejznámější OS </vt:lpstr>
      <vt:lpstr>Aplikační software</vt:lpstr>
      <vt:lpstr>Aplikační software rozdělení</vt:lpstr>
      <vt:lpstr>Aplikační software rozdělení</vt:lpstr>
      <vt:lpstr>Procvičení</vt:lpstr>
      <vt:lpstr>DC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kolar</dc:creator>
  <cp:lastModifiedBy>kolar</cp:lastModifiedBy>
  <cp:revision>8</cp:revision>
  <dcterms:created xsi:type="dcterms:W3CDTF">2013-06-18T09:07:32Z</dcterms:created>
  <dcterms:modified xsi:type="dcterms:W3CDTF">2013-06-27T06:38:02Z</dcterms:modified>
</cp:coreProperties>
</file>