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8" r:id="rId2"/>
    <p:sldId id="257" r:id="rId3"/>
    <p:sldId id="268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65" r:id="rId13"/>
    <p:sldId id="266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7268B0C-01D4-46D7-BEE0-43F654F308C0}" type="slidenum">
              <a:rPr lang="cs-CZ" sz="1200" smtClean="0"/>
              <a:pPr/>
              <a:t>3</a:t>
            </a:fld>
            <a:endParaRPr lang="cs-CZ" sz="1200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4534C9A-2CC3-4839-A000-762D843EA0F9}" type="slidenum">
              <a:rPr lang="cs-CZ" sz="1200" smtClean="0"/>
              <a:pPr/>
              <a:t>4</a:t>
            </a:fld>
            <a:endParaRPr lang="cs-CZ" sz="1200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D7FB61F-138D-4E1D-9034-52F2A386EFF0}" type="slidenum">
              <a:rPr lang="cs-CZ" sz="1200" smtClean="0"/>
              <a:pPr/>
              <a:t>5</a:t>
            </a:fld>
            <a:endParaRPr lang="cs-CZ" sz="1200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47B79D0-897B-41C2-B3CB-A65ACE99238D}" type="slidenum">
              <a:rPr lang="cs-CZ" sz="1200" smtClean="0"/>
              <a:pPr/>
              <a:t>6</a:t>
            </a:fld>
            <a:endParaRPr lang="cs-CZ" sz="1200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FBC3FF9-1502-4AE7-B0D8-54AB8D8568C8}" type="slidenum">
              <a:rPr lang="cs-CZ" sz="1200" smtClean="0"/>
              <a:pPr/>
              <a:t>7</a:t>
            </a:fld>
            <a:endParaRPr lang="cs-CZ" sz="1200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DB9BF0D-6B99-4D56-96C2-2B0461857869}" type="slidenum">
              <a:rPr lang="cs-CZ" sz="1200" smtClean="0"/>
              <a:pPr/>
              <a:t>8</a:t>
            </a:fld>
            <a:endParaRPr lang="cs-CZ" sz="1200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F899878-58C2-442E-8AFE-96E931066D10}" type="slidenum">
              <a:rPr lang="cs-CZ" sz="1200" smtClean="0"/>
              <a:pPr/>
              <a:t>9</a:t>
            </a:fld>
            <a:endParaRPr lang="cs-CZ" sz="1200" smtClean="0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ACD8409-370A-4B43-9C9E-F3B8B5842D0C}" type="slidenum">
              <a:rPr lang="cs-CZ" sz="1200" smtClean="0"/>
              <a:pPr/>
              <a:t>10</a:t>
            </a:fld>
            <a:endParaRPr lang="cs-CZ" sz="1200" smtClean="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1F20DF5-0481-4E87-A234-8D3B2D9A7179}" type="slidenum">
              <a:rPr lang="cs-CZ" sz="1200" smtClean="0"/>
              <a:pPr/>
              <a:t>11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CExpanion.jpg" TargetMode="External"/><Relationship Id="rId3" Type="http://schemas.openxmlformats.org/officeDocument/2006/relationships/hyperlink" Target="http://commons.wikimedia.org/wiki/File:Extranet.png?uselang=cs" TargetMode="External"/><Relationship Id="rId7" Type="http://schemas.openxmlformats.org/officeDocument/2006/relationships/hyperlink" Target="http://cs.wikipedia.org/wiki/Soubor:My_Opera_Server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erver-based-network.svg" TargetMode="External"/><Relationship Id="rId5" Type="http://schemas.openxmlformats.org/officeDocument/2006/relationships/hyperlink" Target="http://cs.wikipedia.org/wiki/Soubor:P2P-network.svg" TargetMode="External"/><Relationship Id="rId4" Type="http://schemas.openxmlformats.org/officeDocument/2006/relationships/hyperlink" Target="http://cs.wikipedia.org/wiki/Soubor:Hv&#283;zdicov&#225;_topologi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2205115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VY_32_INOVACE_08B_12_Počítačové_sítě_I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29. 5. 2013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počítačových sítí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opakování nových pojmů s využitím internetu pro vyhledávání obrázků a odpovědí </a:t>
            </a:r>
            <a:r>
              <a:rPr lang="cs-CZ" sz="1800" smtClean="0">
                <a:latin typeface="Calibri" pitchFamily="34" charset="0"/>
              </a:rPr>
              <a:t>na otázky </a:t>
            </a:r>
            <a:r>
              <a:rPr lang="cs-CZ" sz="1800" dirty="0" smtClean="0">
                <a:latin typeface="Calibri" pitchFamily="34" charset="0"/>
              </a:rPr>
              <a:t>vztahující se k </a:t>
            </a:r>
            <a:r>
              <a:rPr lang="cs-CZ" sz="1800" smtClean="0">
                <a:latin typeface="Calibri" pitchFamily="34" charset="0"/>
              </a:rPr>
              <a:t>vykládanému tématu.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Počítačová síť - definice</a:t>
            </a:r>
          </a:p>
        </p:txBody>
      </p:sp>
      <p:sp>
        <p:nvSpPr>
          <p:cNvPr id="14339" name="Rectangle 5"/>
          <p:cNvSpPr>
            <a:spLocks noGrp="1" noChangeArrowheads="1"/>
          </p:cNvSpPr>
          <p:nvPr>
            <p:ph idx="1"/>
          </p:nvPr>
        </p:nvSpPr>
        <p:spPr>
          <a:xfrm>
            <a:off x="684213" y="1828800"/>
            <a:ext cx="7772400" cy="4267200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Skupina počítačů a zařízení, které jsou spojené komunikačními prostředky</a:t>
            </a:r>
          </a:p>
        </p:txBody>
      </p:sp>
      <p:sp>
        <p:nvSpPr>
          <p:cNvPr id="14340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eaLnBrk="1" hangingPunct="1"/>
            <a:fld id="{E2A5A4B6-E035-42D6-ADFD-CD0192B3F587}" type="slidenum">
              <a:rPr lang="cs-CZ" smtClean="0"/>
              <a:pPr lvl="1" eaLnBrk="1" hangingPunct="1"/>
              <a:t>3</a:t>
            </a:fld>
            <a:endParaRPr lang="cs-CZ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636913"/>
            <a:ext cx="7128792" cy="345638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6381328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1. Schéma sítě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15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8078788" cy="1143000"/>
          </a:xfrm>
        </p:spPr>
        <p:txBody>
          <a:bodyPr/>
          <a:lstStyle/>
          <a:p>
            <a:pPr eaLnBrk="1" hangingPunct="1"/>
            <a:r>
              <a:rPr lang="cs-CZ" smtClean="0"/>
              <a:t>Počítačová síť - důvody</a:t>
            </a:r>
          </a:p>
        </p:txBody>
      </p:sp>
      <p:sp>
        <p:nvSpPr>
          <p:cNvPr id="15363" name="Rectangle 4"/>
          <p:cNvSpPr>
            <a:spLocks noGrp="1" noChangeArrowheads="1"/>
          </p:cNvSpPr>
          <p:nvPr>
            <p:ph idx="1"/>
          </p:nvPr>
        </p:nvSpPr>
        <p:spPr>
          <a:xfrm>
            <a:off x="228600" y="1772816"/>
            <a:ext cx="8915400" cy="4648200"/>
          </a:xfrm>
        </p:spPr>
        <p:txBody>
          <a:bodyPr/>
          <a:lstStyle/>
          <a:p>
            <a:pPr eaLnBrk="1" hangingPunct="1"/>
            <a:r>
              <a:rPr lang="cs-CZ" u="sng" dirty="0" smtClean="0">
                <a:latin typeface="Arial" charset="0"/>
              </a:rPr>
              <a:t>Sdílení SW</a:t>
            </a:r>
            <a:r>
              <a:rPr lang="cs-CZ" dirty="0" smtClean="0">
                <a:latin typeface="Arial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latin typeface="Arial" charset="0"/>
              </a:rPr>
              <a:t>	síťová instalace a provoz aplikací</a:t>
            </a:r>
          </a:p>
          <a:p>
            <a:pPr eaLnBrk="1" hangingPunct="1"/>
            <a:r>
              <a:rPr lang="cs-CZ" u="sng" dirty="0" smtClean="0">
                <a:latin typeface="Arial" charset="0"/>
              </a:rPr>
              <a:t>Sdílení HW</a:t>
            </a:r>
            <a:r>
              <a:rPr lang="cs-CZ" dirty="0" smtClean="0">
                <a:latin typeface="Arial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latin typeface="Arial" charset="0"/>
              </a:rPr>
              <a:t>	tiskárny, HDD, připojení k Internetu</a:t>
            </a:r>
          </a:p>
          <a:p>
            <a:pPr eaLnBrk="1" hangingPunct="1"/>
            <a:r>
              <a:rPr lang="cs-CZ" u="sng" dirty="0" smtClean="0">
                <a:latin typeface="Arial" charset="0"/>
              </a:rPr>
              <a:t>Výměna informací</a:t>
            </a:r>
            <a:r>
              <a:rPr lang="cs-CZ" dirty="0" smtClean="0">
                <a:latin typeface="Arial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latin typeface="Arial" charset="0"/>
              </a:rPr>
              <a:t>	výměna a sdílení dat</a:t>
            </a:r>
          </a:p>
          <a:p>
            <a:pPr eaLnBrk="1" hangingPunct="1"/>
            <a:r>
              <a:rPr lang="cs-CZ" u="sng" dirty="0" smtClean="0">
                <a:latin typeface="Arial" charset="0"/>
              </a:rPr>
              <a:t>Dálková správa</a:t>
            </a:r>
            <a:r>
              <a:rPr lang="cs-CZ" dirty="0" smtClean="0">
                <a:latin typeface="Arial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latin typeface="Arial" charset="0"/>
              </a:rPr>
              <a:t>	změny nastavení, správa OS, bezpečnost</a:t>
            </a: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  <p:sp>
        <p:nvSpPr>
          <p:cNvPr id="15364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eaLnBrk="1" hangingPunct="1"/>
            <a:fld id="{A1289826-3BC5-44FC-9484-C4D419742089}" type="slidenum">
              <a:rPr lang="cs-CZ" smtClean="0"/>
              <a:pPr lvl="1" eaLnBrk="1" hangingPunct="1"/>
              <a:t>4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764882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Počítačová síť – rozdělení podle rozlohy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2362200"/>
            <a:ext cx="8231187" cy="40386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LAN</a:t>
            </a:r>
            <a:r>
              <a:rPr lang="cs-CZ" dirty="0" smtClean="0">
                <a:latin typeface="Arial" charset="0"/>
              </a:rPr>
              <a:t> – lokální, jedna nebo několik blízkých budov, cca max. do 100 počítačů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MAN</a:t>
            </a:r>
            <a:r>
              <a:rPr lang="cs-CZ" dirty="0" smtClean="0">
                <a:latin typeface="Arial" charset="0"/>
              </a:rPr>
              <a:t> – metropolitní, skládá se z několika LAN, velké podniky, města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WAN</a:t>
            </a:r>
            <a:r>
              <a:rPr lang="cs-CZ" dirty="0" smtClean="0">
                <a:latin typeface="Arial" charset="0"/>
              </a:rPr>
              <a:t> – propojené LAN, MAN sítě, neomezený počet počítačů, státy, kontinenty, svět</a:t>
            </a:r>
          </a:p>
        </p:txBody>
      </p:sp>
      <p:sp>
        <p:nvSpPr>
          <p:cNvPr id="16388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eaLnBrk="1" hangingPunct="1"/>
            <a:fld id="{21A8699A-5E89-4942-B80E-0E5B734180E6}" type="slidenum">
              <a:rPr lang="cs-CZ" smtClean="0"/>
              <a:pPr lvl="1" eaLnBrk="1" hangingPunct="1"/>
              <a:t>5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743368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8640"/>
            <a:ext cx="8229600" cy="1600200"/>
          </a:xfrm>
        </p:spPr>
        <p:txBody>
          <a:bodyPr/>
          <a:lstStyle/>
          <a:p>
            <a:pPr eaLnBrk="1" hangingPunct="1"/>
            <a:r>
              <a:rPr lang="cs-CZ" dirty="0" smtClean="0"/>
              <a:t>Počítačová síť – podle topologie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2506216"/>
            <a:ext cx="8231187" cy="3371056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Hvězda</a:t>
            </a:r>
            <a:r>
              <a:rPr lang="cs-CZ" dirty="0" smtClean="0">
                <a:latin typeface="Arial" charset="0"/>
              </a:rPr>
              <a:t> – počítače jsou propojeny prostřednictvím </a:t>
            </a:r>
            <a:r>
              <a:rPr lang="cs-CZ" dirty="0">
                <a:latin typeface="Arial" charset="0"/>
              </a:rPr>
              <a:t>přepínače (</a:t>
            </a:r>
            <a:r>
              <a:rPr lang="cs-CZ" dirty="0" err="1">
                <a:latin typeface="Arial" charset="0"/>
              </a:rPr>
              <a:t>switch</a:t>
            </a:r>
            <a:r>
              <a:rPr lang="cs-CZ" dirty="0">
                <a:latin typeface="Arial" charset="0"/>
              </a:rPr>
              <a:t>)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Sběrnice</a:t>
            </a:r>
            <a:r>
              <a:rPr lang="cs-CZ" dirty="0" smtClean="0">
                <a:latin typeface="Arial" charset="0"/>
              </a:rPr>
              <a:t> – počítače jsou propojeny jeden za druhým bez vytvoření uzavřené smyčky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Kruh</a:t>
            </a:r>
            <a:r>
              <a:rPr lang="cs-CZ" dirty="0" smtClean="0">
                <a:latin typeface="Arial" charset="0"/>
              </a:rPr>
              <a:t> – propojené počítače tvoří uzavřenou smyčku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Strom</a:t>
            </a:r>
            <a:r>
              <a:rPr lang="cs-CZ" dirty="0" smtClean="0">
                <a:latin typeface="Arial" charset="0"/>
              </a:rPr>
              <a:t> – propojení více sítí</a:t>
            </a:r>
          </a:p>
        </p:txBody>
      </p:sp>
      <p:sp>
        <p:nvSpPr>
          <p:cNvPr id="1741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eaLnBrk="1" hangingPunct="1"/>
            <a:fld id="{4101829E-9D9C-4D4C-A13D-7E646F66D215}" type="slidenum">
              <a:rPr lang="cs-CZ" smtClean="0"/>
              <a:pPr lvl="1" eaLnBrk="1" hangingPunct="1"/>
              <a:t>6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772105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229600" cy="1600200"/>
          </a:xfrm>
        </p:spPr>
        <p:txBody>
          <a:bodyPr/>
          <a:lstStyle/>
          <a:p>
            <a:pPr eaLnBrk="1" hangingPunct="1"/>
            <a:r>
              <a:rPr lang="cs-CZ" dirty="0" smtClean="0"/>
              <a:t>Počítačová síť – typ „hvězda“</a:t>
            </a:r>
          </a:p>
        </p:txBody>
      </p:sp>
      <p:sp>
        <p:nvSpPr>
          <p:cNvPr id="20483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eaLnBrk="1" hangingPunct="1"/>
            <a:fld id="{87A05BD5-CD5C-41DB-A58B-A6EED3CCCFE1}" type="slidenum">
              <a:rPr lang="cs-CZ" smtClean="0"/>
              <a:pPr lvl="1" eaLnBrk="1" hangingPunct="1"/>
              <a:t>7</a:t>
            </a:fld>
            <a:endParaRPr lang="cs-CZ" smtClean="0"/>
          </a:p>
        </p:txBody>
      </p:sp>
      <p:grpSp>
        <p:nvGrpSpPr>
          <p:cNvPr id="4" name="Skupina 3"/>
          <p:cNvGrpSpPr/>
          <p:nvPr/>
        </p:nvGrpSpPr>
        <p:grpSpPr>
          <a:xfrm>
            <a:off x="1907704" y="2283839"/>
            <a:ext cx="6095239" cy="4178789"/>
            <a:chOff x="1907704" y="2283839"/>
            <a:chExt cx="6095239" cy="4178789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07704" y="2283839"/>
              <a:ext cx="6095239" cy="3521425"/>
            </a:xfrm>
            <a:prstGeom prst="rect">
              <a:avLst/>
            </a:prstGeom>
          </p:spPr>
        </p:pic>
        <p:sp>
          <p:nvSpPr>
            <p:cNvPr id="3" name="TextovéPole 2"/>
            <p:cNvSpPr txBox="1"/>
            <p:nvPr/>
          </p:nvSpPr>
          <p:spPr>
            <a:xfrm>
              <a:off x="1907704" y="6093296"/>
              <a:ext cx="60952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2. Hvězdicová topologie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738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2616"/>
            <a:ext cx="8229600" cy="16002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Počítačová síť – podle architektury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231188" cy="44196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b="1" u="sng" dirty="0" smtClean="0">
              <a:latin typeface="Arial" charset="0"/>
            </a:endParaRPr>
          </a:p>
          <a:p>
            <a:pPr marL="457200" indent="-457200" eaLnBrk="1" hangingPunct="1">
              <a:buFont typeface="+mj-lt"/>
              <a:buAutoNum type="arabicPeriod"/>
            </a:pPr>
            <a:r>
              <a:rPr lang="cs-CZ" dirty="0" smtClean="0">
                <a:latin typeface="Arial" charset="0"/>
              </a:rPr>
              <a:t>Peer to peer</a:t>
            </a:r>
            <a:br>
              <a:rPr lang="cs-CZ" dirty="0" smtClean="0">
                <a:latin typeface="Arial" charset="0"/>
              </a:rPr>
            </a:br>
            <a:r>
              <a:rPr lang="cs-CZ" dirty="0" smtClean="0">
                <a:latin typeface="Arial" charset="0"/>
              </a:rPr>
              <a:t/>
            </a:r>
            <a:br>
              <a:rPr lang="cs-CZ" dirty="0" smtClean="0">
                <a:latin typeface="Arial" charset="0"/>
              </a:rPr>
            </a:br>
            <a:r>
              <a:rPr lang="cs-CZ" dirty="0" smtClean="0">
                <a:latin typeface="Arial" charset="0"/>
              </a:rPr>
              <a:t/>
            </a:r>
            <a:br>
              <a:rPr lang="cs-CZ" dirty="0" smtClean="0">
                <a:latin typeface="Arial" charset="0"/>
              </a:rPr>
            </a:br>
            <a:r>
              <a:rPr lang="cs-CZ" dirty="0" smtClean="0">
                <a:latin typeface="Arial" charset="0"/>
              </a:rPr>
              <a:t/>
            </a:r>
            <a:br>
              <a:rPr lang="cs-CZ" dirty="0" smtClean="0">
                <a:latin typeface="Arial" charset="0"/>
              </a:rPr>
            </a:br>
            <a:endParaRPr lang="cs-CZ" dirty="0" smtClean="0">
              <a:latin typeface="Arial" charset="0"/>
            </a:endParaRPr>
          </a:p>
          <a:p>
            <a:pPr marL="457200" indent="-457200" eaLnBrk="1" hangingPunct="1">
              <a:buFont typeface="+mj-lt"/>
              <a:buAutoNum type="arabicPeriod"/>
            </a:pPr>
            <a:r>
              <a:rPr lang="cs-CZ" dirty="0" smtClean="0">
                <a:latin typeface="Arial" charset="0"/>
              </a:rPr>
              <a:t>Klient - server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>
              <a:latin typeface="Arial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102273" y="1628800"/>
            <a:ext cx="1909887" cy="2343417"/>
            <a:chOff x="4102273" y="1628800"/>
            <a:chExt cx="1909887" cy="2343417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02273" y="1628800"/>
              <a:ext cx="1909887" cy="1974085"/>
            </a:xfrm>
            <a:prstGeom prst="rect">
              <a:avLst/>
            </a:prstGeom>
          </p:spPr>
        </p:pic>
        <p:sp>
          <p:nvSpPr>
            <p:cNvPr id="3" name="TextovéPole 2"/>
            <p:cNvSpPr txBox="1"/>
            <p:nvPr/>
          </p:nvSpPr>
          <p:spPr>
            <a:xfrm>
              <a:off x="4376737" y="3602885"/>
              <a:ext cx="14193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3. P2P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211960" y="4149079"/>
            <a:ext cx="1781547" cy="2160241"/>
            <a:chOff x="4211960" y="4149079"/>
            <a:chExt cx="1781547" cy="2160241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11960" y="4149079"/>
              <a:ext cx="1781547" cy="1841431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4404589" y="5939988"/>
              <a:ext cx="139154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4. K-S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16023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44624"/>
            <a:ext cx="8229600" cy="1600200"/>
          </a:xfrm>
        </p:spPr>
        <p:txBody>
          <a:bodyPr/>
          <a:lstStyle/>
          <a:p>
            <a:pPr eaLnBrk="1" hangingPunct="1"/>
            <a:r>
              <a:rPr lang="cs-CZ" dirty="0" smtClean="0"/>
              <a:t>Počítačová síť – peer to peer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77752"/>
            <a:ext cx="8231188" cy="326747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b="1" u="sng" dirty="0" smtClean="0">
                <a:latin typeface="Arial" charset="0"/>
              </a:rPr>
              <a:t>Peer to peer</a:t>
            </a:r>
            <a:endParaRPr lang="cs-CZ" b="1" dirty="0" smtClean="0"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b="1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</a:rPr>
              <a:t>Bez nadřazeného počítače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Síťové funkce jsou rozloženy mezi všechny počítače, každý počítač rozhoduje o poskytování svých zdrojů (soubory, zařízení)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Malé sítě cca 10 počítačů</a:t>
            </a: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  <p:sp>
        <p:nvSpPr>
          <p:cNvPr id="2765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lvl="1" eaLnBrk="1" hangingPunct="1"/>
            <a:fld id="{130F3FC6-BF88-4577-9CFE-A8FD0CD336CA}" type="slidenum">
              <a:rPr lang="cs-CZ" smtClean="0"/>
              <a:pPr lvl="1" eaLnBrk="1" hangingPunct="1"/>
              <a:t>9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767032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16632"/>
            <a:ext cx="8229600" cy="1600200"/>
          </a:xfrm>
        </p:spPr>
        <p:txBody>
          <a:bodyPr/>
          <a:lstStyle/>
          <a:p>
            <a:pPr eaLnBrk="1" hangingPunct="1"/>
            <a:r>
              <a:rPr lang="cs-CZ" dirty="0" smtClean="0"/>
              <a:t>Počítačová síť – klient-server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65784"/>
            <a:ext cx="8231188" cy="2763416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b="1" u="sng" dirty="0" smtClean="0">
                <a:latin typeface="Arial" charset="0"/>
              </a:rPr>
              <a:t>Server - klient</a:t>
            </a:r>
            <a:endParaRPr lang="cs-CZ" b="1" dirty="0" smtClean="0"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b="1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</a:rPr>
              <a:t>Jeden počítač (server) řídí poskytování svých služeb ostatním počítačům (pracovním stanicím, klientům)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Klient serveru nic neposkytuje.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>
              <a:latin typeface="Arial" charset="0"/>
            </a:endParaRP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6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1">
              <a:defRPr/>
            </a:pPr>
            <a:fld id="{3016EDD9-3501-49E0-B0E4-F94F286C4A22}" type="slidenum">
              <a:rPr lang="cs-CZ"/>
              <a:pPr lvl="1">
                <a:defRPr/>
              </a:pPr>
              <a:t>11</a:t>
            </a:fld>
            <a:endParaRPr lang="cs-CZ">
              <a:latin typeface="+mn-lt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1433513" y="274638"/>
            <a:ext cx="72532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 anchor="ctr"/>
          <a:lstStyle/>
          <a:p>
            <a:pPr>
              <a:defRPr/>
            </a:pPr>
            <a:r>
              <a:rPr lang="cs-CZ" sz="5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Stanice sítě</a:t>
            </a: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1433513" y="5723964"/>
            <a:ext cx="2552699" cy="36933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cs-CZ" dirty="0"/>
              <a:t>5. Servery ve skříni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237" y="1554262"/>
            <a:ext cx="2593975" cy="3890962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5137348" y="2060848"/>
            <a:ext cx="3549452" cy="3192982"/>
            <a:chOff x="5137348" y="2638938"/>
            <a:chExt cx="3549452" cy="3192982"/>
          </a:xfrm>
        </p:grpSpPr>
        <p:sp>
          <p:nvSpPr>
            <p:cNvPr id="9" name="Text Box 9"/>
            <p:cNvSpPr txBox="1">
              <a:spLocks noChangeArrowheads="1"/>
            </p:cNvSpPr>
            <p:nvPr/>
          </p:nvSpPr>
          <p:spPr bwMode="auto">
            <a:xfrm>
              <a:off x="5227638" y="5462588"/>
              <a:ext cx="3459162" cy="36933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 eaLnBrk="0" hangingPunct="0">
                <a:defRPr/>
              </a:pPr>
              <a:r>
                <a:rPr lang="cs-CZ" dirty="0" smtClean="0"/>
                <a:t>6. </a:t>
              </a:r>
              <a:r>
                <a:rPr lang="cs-CZ" smtClean="0"/>
                <a:t>Pracovní </a:t>
              </a:r>
              <a:r>
                <a:rPr lang="cs-CZ" dirty="0"/>
                <a:t>stanice</a:t>
              </a:r>
            </a:p>
          </p:txBody>
        </p:sp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37348" y="2638938"/>
              <a:ext cx="3467100" cy="26003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88497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Vyhledejte obrázek </a:t>
            </a:r>
          </a:p>
          <a:p>
            <a:pPr marL="457200" indent="-457200">
              <a:buFont typeface="+mj-lt"/>
              <a:buAutoNum type="alphaLcParenR"/>
            </a:pPr>
            <a:r>
              <a:rPr lang="cs-CZ" smtClean="0"/>
              <a:t>Serverovny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Tenkého klienta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Schéma sběrnice a kruhu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20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Jak fungují výměnné sítě na internetu?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M. MURAT ALBAYRAKOGLU. </a:t>
            </a:r>
            <a:r>
              <a:rPr lang="cs-CZ" sz="1400" i="1" dirty="0"/>
              <a:t>wikipedia.cz</a:t>
            </a:r>
            <a:r>
              <a:rPr lang="cs-CZ" sz="1400" dirty="0"/>
              <a:t> [online]. [cit. 29.5.2013].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commons.wikimedia.org/wiki/File:Extranet.png?uselang=cs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VELC, Martin. </a:t>
            </a:r>
            <a:r>
              <a:rPr lang="cs-CZ" sz="1400" i="1" dirty="0"/>
              <a:t>wikipedia.cz</a:t>
            </a:r>
            <a:r>
              <a:rPr lang="cs-CZ" sz="1400" dirty="0"/>
              <a:t> [online]. [cit. 29.5.2013].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</a:t>
            </a:r>
            <a:r>
              <a:rPr lang="cs-CZ" sz="1400" dirty="0" err="1" smtClean="0">
                <a:hlinkClick r:id="rId4"/>
              </a:rPr>
              <a:t>Soubor:Hvězdicová_topologie.png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BIEG, </a:t>
            </a:r>
            <a:r>
              <a:rPr lang="cs-CZ" sz="1400" dirty="0" err="1"/>
              <a:t>Mauro</a:t>
            </a:r>
            <a:r>
              <a:rPr lang="cs-CZ" sz="1400" dirty="0"/>
              <a:t>. </a:t>
            </a:r>
            <a:r>
              <a:rPr lang="cs-CZ" sz="1400" i="1" dirty="0"/>
              <a:t>wikipedia.cz</a:t>
            </a:r>
            <a:r>
              <a:rPr lang="cs-CZ" sz="1400" dirty="0"/>
              <a:t> [online]. [cit. 29.5.2013].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cs.wikipedia.org/wiki/Soubor:P2P-network.svg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BIEG, </a:t>
            </a:r>
            <a:r>
              <a:rPr lang="cs-CZ" sz="1400" dirty="0" err="1"/>
              <a:t>Mauro</a:t>
            </a:r>
            <a:r>
              <a:rPr lang="cs-CZ" sz="1400" dirty="0"/>
              <a:t>. </a:t>
            </a:r>
            <a:r>
              <a:rPr lang="cs-CZ" sz="1400" i="1" dirty="0"/>
              <a:t>wikipedia.cz</a:t>
            </a:r>
            <a:r>
              <a:rPr lang="cs-CZ" sz="1400" dirty="0"/>
              <a:t> [online]. [cit. 29.5.2013].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cs.wikipedia.org/wiki/Soubor:Server-based-network.svg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VIKER, William. </a:t>
            </a:r>
            <a:r>
              <a:rPr lang="cs-CZ" sz="1400" i="1" dirty="0"/>
              <a:t>wikipedia.cz</a:t>
            </a:r>
            <a:r>
              <a:rPr lang="cs-CZ" sz="1400" dirty="0"/>
              <a:t> [online]. [cit. 29.5.2013].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cs.wikipedia.org/wiki/Soubor:My_Opera_Server.jpg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RAYSONHO. </a:t>
            </a:r>
            <a:r>
              <a:rPr lang="cs-CZ" sz="1400" i="1" dirty="0"/>
              <a:t>wikipedia.cz</a:t>
            </a:r>
            <a:r>
              <a:rPr lang="cs-CZ" sz="1400" dirty="0"/>
              <a:t> [online]. [cit. 5.6.2013].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cs.wikipedia.org/wiki/Soubor:PCExpanion.jpg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ROUBAL,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1377</TotalTime>
  <Words>398</Words>
  <Application>Microsoft Office PowerPoint</Application>
  <PresentationFormat>Předvádění na obrazovce (4:3)</PresentationFormat>
  <Paragraphs>99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DUM</vt:lpstr>
      <vt:lpstr>Prezentace aplikace PowerPoint</vt:lpstr>
      <vt:lpstr>ANOTACE</vt:lpstr>
      <vt:lpstr>Počítačová síť - definice</vt:lpstr>
      <vt:lpstr>Počítačová síť - důvody</vt:lpstr>
      <vt:lpstr>Počítačová síť – rozdělení podle rozlohy</vt:lpstr>
      <vt:lpstr>Počítačová síť – podle topologie</vt:lpstr>
      <vt:lpstr>Počítačová síť – typ „hvězda“</vt:lpstr>
      <vt:lpstr>Počítačová síť – podle architektury</vt:lpstr>
      <vt:lpstr>Počítačová síť – peer to peer</vt:lpstr>
      <vt:lpstr>Počítačová síť – klient-server</vt:lpstr>
      <vt:lpstr>Prezentace aplikace PowerPoint</vt:lpstr>
      <vt:lpstr>Úkoly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16</cp:revision>
  <dcterms:created xsi:type="dcterms:W3CDTF">2013-05-29T08:48:13Z</dcterms:created>
  <dcterms:modified xsi:type="dcterms:W3CDTF">2013-06-27T06:35:27Z</dcterms:modified>
</cp:coreProperties>
</file>