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8" r:id="rId2"/>
    <p:sldId id="257" r:id="rId3"/>
    <p:sldId id="267" r:id="rId4"/>
    <p:sldId id="265" r:id="rId5"/>
    <p:sldId id="268" r:id="rId6"/>
    <p:sldId id="269" r:id="rId7"/>
    <p:sldId id="266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7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09464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6717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3669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6717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38382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>
              <a:defRPr b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>
              <a:defRPr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>
              <a:defRPr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9456634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Jiří Kolář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VY_32_INOVACE_08B_08_Úložiště_dat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HARDWARE A SOFTWARE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16. 5. 2013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1800" dirty="0" smtClean="0">
                <a:latin typeface="Calibri" pitchFamily="34" charset="0"/>
              </a:rPr>
              <a:t>Tento </a:t>
            </a:r>
            <a:r>
              <a:rPr lang="cs-CZ" sz="1800" dirty="0">
                <a:latin typeface="Calibri" pitchFamily="34" charset="0"/>
              </a:rPr>
              <a:t>materiál slouží k v</a:t>
            </a:r>
            <a:r>
              <a:rPr lang="cs-CZ" sz="1800" dirty="0" smtClean="0">
                <a:latin typeface="Calibri" pitchFamily="34" charset="0"/>
              </a:rPr>
              <a:t>ysvětlení a procvičení pojmů týkajících se úložišť dat pro počítače a </a:t>
            </a:r>
            <a:r>
              <a:rPr lang="cs-CZ" sz="1800" dirty="0">
                <a:latin typeface="Calibri" pitchFamily="34" charset="0"/>
              </a:rPr>
              <a:t>je připraven pro </a:t>
            </a:r>
            <a:r>
              <a:rPr lang="cs-CZ" sz="1800" dirty="0" smtClean="0">
                <a:latin typeface="Calibri" pitchFamily="34" charset="0"/>
              </a:rPr>
              <a:t>předmět Informační a komunikační technologie v 1. </a:t>
            </a:r>
            <a:r>
              <a:rPr lang="cs-CZ" sz="1800" dirty="0">
                <a:latin typeface="Calibri" pitchFamily="34" charset="0"/>
              </a:rPr>
              <a:t>ročníku </a:t>
            </a:r>
            <a:r>
              <a:rPr lang="cs-CZ" sz="1800" dirty="0" smtClean="0">
                <a:latin typeface="Calibri" pitchFamily="34" charset="0"/>
              </a:rPr>
              <a:t>čtyřletého gymnázia.</a:t>
            </a:r>
            <a:endParaRPr lang="cs-CZ" sz="1800" dirty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První část této prezentace se věnuje teorii </a:t>
            </a:r>
            <a:r>
              <a:rPr lang="cs-CZ" sz="1800" dirty="0" smtClean="0">
                <a:latin typeface="Calibri" pitchFamily="34" charset="0"/>
              </a:rPr>
              <a:t>a </a:t>
            </a:r>
            <a:r>
              <a:rPr lang="cs-CZ" sz="1800" dirty="0">
                <a:latin typeface="Calibri" pitchFamily="34" charset="0"/>
              </a:rPr>
              <a:t>je doplňována výkladem </a:t>
            </a:r>
            <a:r>
              <a:rPr lang="cs-CZ" sz="1800" dirty="0" smtClean="0">
                <a:latin typeface="Calibri" pitchFamily="34" charset="0"/>
              </a:rPr>
              <a:t>učitele a ukázkami jednotlivých typů úložišť. </a:t>
            </a:r>
            <a:endParaRPr lang="cs-CZ" sz="1800" dirty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Další část prezentace se věnuje </a:t>
            </a:r>
            <a:r>
              <a:rPr lang="cs-CZ" sz="1800" dirty="0" smtClean="0">
                <a:latin typeface="Calibri" pitchFamily="34" charset="0"/>
              </a:rPr>
              <a:t>opakování nových pojmů s využitím internetu pro vyhledávání obrázků, videí a odpovědí na </a:t>
            </a:r>
            <a:r>
              <a:rPr lang="cs-CZ" sz="1800" smtClean="0">
                <a:latin typeface="Calibri" pitchFamily="34" charset="0"/>
              </a:rPr>
              <a:t>otázky vztahující </a:t>
            </a:r>
            <a:r>
              <a:rPr lang="cs-CZ" sz="1800" dirty="0" smtClean="0">
                <a:latin typeface="Calibri" pitchFamily="34" charset="0"/>
              </a:rPr>
              <a:t>se k vykládanému tématu.</a:t>
            </a:r>
            <a:endParaRPr lang="cs-CZ" sz="1800" dirty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V poslední části prezentace </a:t>
            </a:r>
            <a:r>
              <a:rPr lang="cs-CZ" sz="1800" dirty="0" smtClean="0">
                <a:latin typeface="Calibri" pitchFamily="34" charset="0"/>
              </a:rPr>
              <a:t>je zadán studentům domácí úkol, na který odpovídají prostřednictvím </a:t>
            </a:r>
            <a:r>
              <a:rPr lang="cs-CZ" sz="1800" dirty="0" err="1" smtClean="0">
                <a:latin typeface="Calibri" pitchFamily="34" charset="0"/>
              </a:rPr>
              <a:t>iTŘÍDY</a:t>
            </a:r>
            <a:r>
              <a:rPr lang="cs-CZ" sz="1800" dirty="0" smtClean="0">
                <a:latin typeface="Calibri" pitchFamily="34" charset="0"/>
              </a:rPr>
              <a:t> (on-line prostředí).</a:t>
            </a: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Materiál je určen k interaktivní výuce.</a:t>
            </a: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Úložiště dat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HDD – pevný disk</a:t>
            </a:r>
          </a:p>
          <a:p>
            <a:r>
              <a:rPr lang="cs-CZ" dirty="0" smtClean="0"/>
              <a:t>SSD – </a:t>
            </a:r>
            <a:r>
              <a:rPr lang="cs-CZ" dirty="0" err="1" smtClean="0"/>
              <a:t>flash</a:t>
            </a:r>
            <a:r>
              <a:rPr lang="cs-CZ" dirty="0" smtClean="0"/>
              <a:t> disk s diskovým rozhraním</a:t>
            </a:r>
          </a:p>
          <a:p>
            <a:r>
              <a:rPr lang="cs-CZ" dirty="0" smtClean="0"/>
              <a:t>Optické disky – záznam i čtení se provádí opticky (laser)</a:t>
            </a:r>
          </a:p>
          <a:p>
            <a:pPr lvl="1"/>
            <a:r>
              <a:rPr lang="cs-CZ" sz="2400" dirty="0" smtClean="0"/>
              <a:t>CD</a:t>
            </a:r>
          </a:p>
          <a:p>
            <a:pPr lvl="1"/>
            <a:r>
              <a:rPr lang="cs-CZ" sz="2400" dirty="0" smtClean="0"/>
              <a:t>DVD</a:t>
            </a:r>
          </a:p>
          <a:p>
            <a:pPr lvl="1"/>
            <a:r>
              <a:rPr lang="cs-CZ" sz="2400" dirty="0" err="1" smtClean="0"/>
              <a:t>Blu-ray</a:t>
            </a:r>
            <a:endParaRPr lang="cs-CZ" sz="2400" dirty="0" smtClean="0"/>
          </a:p>
          <a:p>
            <a:r>
              <a:rPr lang="cs-CZ" dirty="0" smtClean="0"/>
              <a:t>USB disky (</a:t>
            </a:r>
            <a:r>
              <a:rPr lang="cs-CZ" dirty="0" err="1" smtClean="0"/>
              <a:t>fleška</a:t>
            </a:r>
            <a:r>
              <a:rPr lang="cs-CZ" dirty="0" smtClean="0"/>
              <a:t>)</a:t>
            </a:r>
          </a:p>
          <a:p>
            <a:r>
              <a:rPr lang="cs-CZ" dirty="0" smtClean="0"/>
              <a:t>Paměťové karty (fotoaparát, videokamera, mobil atd.)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2617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47687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Najděte obrázek SSD disku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Jakou kapacitu paměti mají dnešní SSD disky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Jakou kapacitu paměti mají dnešní </a:t>
            </a:r>
            <a:r>
              <a:rPr lang="cs-CZ" dirty="0" smtClean="0"/>
              <a:t>paměťové karty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Jakou kapacitu paměti mají dnešní </a:t>
            </a:r>
            <a:r>
              <a:rPr lang="cs-CZ" dirty="0" smtClean="0"/>
              <a:t>USB disky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4437112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LcParenR" startAt="2"/>
            </a:pPr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Max 512 GB</a:t>
            </a:r>
          </a:p>
          <a:p>
            <a:pPr marL="342900" indent="-342900">
              <a:buFont typeface="+mj-lt"/>
              <a:buAutoNum type="alphaLcParenR" startAt="2"/>
            </a:pPr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Max 64 GB</a:t>
            </a:r>
          </a:p>
          <a:p>
            <a:pPr marL="342900" indent="-342900">
              <a:buFont typeface="+mj-lt"/>
              <a:buAutoNum type="alphaLcParenR" startAt="2"/>
            </a:pPr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Max 256 GB</a:t>
            </a:r>
            <a:endParaRPr lang="cs-CZ" sz="24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795206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Optické disky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CD </a:t>
            </a:r>
          </a:p>
          <a:p>
            <a:pPr lvl="1"/>
            <a:r>
              <a:rPr lang="cs-CZ" sz="2000" dirty="0" smtClean="0"/>
              <a:t>Hudební (80 minut)</a:t>
            </a:r>
          </a:p>
          <a:p>
            <a:pPr lvl="1"/>
            <a:r>
              <a:rPr lang="cs-CZ" sz="2000" dirty="0" smtClean="0"/>
              <a:t>Datový (700 MB)</a:t>
            </a:r>
          </a:p>
          <a:p>
            <a:r>
              <a:rPr lang="cs-CZ" dirty="0" smtClean="0"/>
              <a:t>CD-R - </a:t>
            </a:r>
            <a:r>
              <a:rPr lang="cs-CZ" i="1" dirty="0" err="1"/>
              <a:t>Compact</a:t>
            </a:r>
            <a:r>
              <a:rPr lang="cs-CZ" i="1" dirty="0"/>
              <a:t> Disk - </a:t>
            </a:r>
            <a:r>
              <a:rPr lang="cs-CZ" i="1" dirty="0" err="1" smtClean="0"/>
              <a:t>Recordable</a:t>
            </a:r>
            <a:r>
              <a:rPr lang="cs-CZ" i="1" dirty="0" smtClean="0"/>
              <a:t>, </a:t>
            </a:r>
            <a:r>
              <a:rPr lang="cs-CZ" dirty="0" smtClean="0"/>
              <a:t>lze na něj zapisovat </a:t>
            </a:r>
          </a:p>
          <a:p>
            <a:r>
              <a:rPr lang="cs-CZ" dirty="0" smtClean="0"/>
              <a:t>CD-RW - </a:t>
            </a:r>
            <a:r>
              <a:rPr lang="cs-CZ" i="1" dirty="0" err="1"/>
              <a:t>Compact</a:t>
            </a:r>
            <a:r>
              <a:rPr lang="cs-CZ" i="1" dirty="0"/>
              <a:t> </a:t>
            </a:r>
            <a:r>
              <a:rPr lang="cs-CZ" i="1" dirty="0" smtClean="0"/>
              <a:t>Disk – </a:t>
            </a:r>
            <a:r>
              <a:rPr lang="cs-CZ" i="1" dirty="0" err="1" smtClean="0"/>
              <a:t>ReWritable</a:t>
            </a:r>
            <a:r>
              <a:rPr lang="cs-CZ" i="1" dirty="0" smtClean="0"/>
              <a:t>, </a:t>
            </a:r>
            <a:r>
              <a:rPr lang="cs-CZ" dirty="0" smtClean="0"/>
              <a:t>lze ho přepisovat</a:t>
            </a:r>
          </a:p>
          <a:p>
            <a:r>
              <a:rPr lang="cs-CZ" dirty="0" smtClean="0"/>
              <a:t>DVD</a:t>
            </a:r>
          </a:p>
          <a:p>
            <a:pPr lvl="1"/>
            <a:r>
              <a:rPr lang="cs-CZ" sz="2000" dirty="0"/>
              <a:t>Filmový (doba záznamu podle kvality záznamu) </a:t>
            </a:r>
          </a:p>
          <a:p>
            <a:pPr lvl="1"/>
            <a:r>
              <a:rPr lang="cs-CZ" sz="2000" dirty="0"/>
              <a:t>Datový (jednovrstvý 4,7 GB</a:t>
            </a:r>
            <a:r>
              <a:rPr lang="cs-CZ" sz="2000" dirty="0" smtClean="0"/>
              <a:t>)</a:t>
            </a:r>
          </a:p>
          <a:p>
            <a:r>
              <a:rPr lang="cs-CZ" sz="2800" dirty="0" smtClean="0"/>
              <a:t>DVD-R</a:t>
            </a:r>
          </a:p>
          <a:p>
            <a:r>
              <a:rPr lang="cs-CZ" sz="2800" dirty="0" smtClean="0"/>
              <a:t>DVD-RW</a:t>
            </a:r>
            <a:endParaRPr lang="cs-CZ" sz="2800" dirty="0"/>
          </a:p>
          <a:p>
            <a:endParaRPr lang="cs-CZ" dirty="0" smtClean="0"/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73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4768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Jakou kapacitu má dvouvrstvé DVD-R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Jakou kapacitu má dvouvrstvé dvoustranné DVD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Čím se liší způsob záznamu DVD a </a:t>
            </a:r>
            <a:r>
              <a:rPr lang="cs-CZ" dirty="0" err="1" smtClean="0"/>
              <a:t>Blu-ray</a:t>
            </a:r>
            <a:r>
              <a:rPr lang="cs-CZ" dirty="0" smtClean="0"/>
              <a:t> disků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Najděte </a:t>
            </a:r>
            <a:r>
              <a:rPr lang="cs-CZ" dirty="0"/>
              <a:t>animaci způsobu zápisu dat na CD-R</a:t>
            </a:r>
          </a:p>
          <a:p>
            <a:pPr marL="457200" indent="-457200">
              <a:buFont typeface="+mj-lt"/>
              <a:buAutoNum type="alphaLcParenR"/>
            </a:pP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4437112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8,5 GB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17 GB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Blu-ray</a:t>
            </a:r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používá modrý laser, DVD červený laser</a:t>
            </a:r>
          </a:p>
        </p:txBody>
      </p:sp>
    </p:spTree>
    <p:extLst>
      <p:ext uri="{BB962C8B-B14F-4D97-AF65-F5344CB8AC3E}">
        <p14:creationId xmlns:p14="http://schemas.microsoft.com/office/powerpoint/2010/main" val="3082516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Prostřednictvím </a:t>
            </a:r>
            <a:r>
              <a:rPr lang="cs-CZ" dirty="0" err="1" smtClean="0"/>
              <a:t>iTřídy</a:t>
            </a:r>
            <a:r>
              <a:rPr lang="cs-CZ" dirty="0" smtClean="0"/>
              <a:t> odpovězte na otázku: </a:t>
            </a:r>
          </a:p>
          <a:p>
            <a:pPr marL="0" indent="0">
              <a:buNone/>
            </a:pPr>
            <a:r>
              <a:rPr lang="cs-CZ" dirty="0" smtClean="0"/>
              <a:t>Je možné na CD-RW vymazat jen několik souborů a pak volné místo nahradit jiným </a:t>
            </a:r>
            <a:r>
              <a:rPr lang="cs-CZ" smtClean="0"/>
              <a:t>(zdůvodněte)? </a:t>
            </a:r>
            <a:endParaRPr lang="cs-CZ" dirty="0" smtClean="0"/>
          </a:p>
          <a:p>
            <a:pPr marL="457200" indent="-457200">
              <a:buFont typeface="+mj-lt"/>
              <a:buAutoNum type="alphaLcParenR"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488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813690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 smtClean="0">
              <a:latin typeface="Calibri" pitchFamily="34" charset="0"/>
            </a:endParaRPr>
          </a:p>
          <a:p>
            <a:pPr marL="342900" indent="-342900">
              <a:buAutoNum type="arabicPeriod"/>
            </a:pPr>
            <a:r>
              <a:rPr lang="cs-CZ" sz="1400" dirty="0" smtClean="0"/>
              <a:t>ROUBAL</a:t>
            </a:r>
            <a:r>
              <a:rPr lang="cs-CZ" sz="1400" dirty="0"/>
              <a:t>, Pavel. </a:t>
            </a:r>
            <a:r>
              <a:rPr lang="cs-CZ" sz="1400" i="1" dirty="0"/>
              <a:t>Informatika a výpočetní technika</a:t>
            </a:r>
            <a:r>
              <a:rPr lang="cs-CZ" sz="1400" dirty="0"/>
              <a:t>. Brno: </a:t>
            </a:r>
            <a:r>
              <a:rPr lang="cs-CZ" sz="1400" dirty="0" err="1"/>
              <a:t>Computer</a:t>
            </a:r>
            <a:r>
              <a:rPr lang="cs-CZ" sz="1400" dirty="0"/>
              <a:t> </a:t>
            </a:r>
            <a:r>
              <a:rPr lang="cs-CZ" sz="1400" dirty="0" err="1"/>
              <a:t>Press</a:t>
            </a:r>
            <a:r>
              <a:rPr lang="cs-CZ" sz="1400" dirty="0"/>
              <a:t>, a. s., 2010, ISBN 978-80-251-3228-9.</a:t>
            </a:r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UM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</Template>
  <TotalTime>87</TotalTime>
  <Words>312</Words>
  <Application>Microsoft Office PowerPoint</Application>
  <PresentationFormat>Předvádění na obrazovce (4:3)</PresentationFormat>
  <Paragraphs>70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DUM</vt:lpstr>
      <vt:lpstr>Prezentace aplikace PowerPoint</vt:lpstr>
      <vt:lpstr>ANOTACE</vt:lpstr>
      <vt:lpstr>Úložiště dat</vt:lpstr>
      <vt:lpstr>Úkoly</vt:lpstr>
      <vt:lpstr>Optické disky</vt:lpstr>
      <vt:lpstr>Úkoly</vt:lpstr>
      <vt:lpstr>DC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kolar</dc:creator>
  <cp:lastModifiedBy>kolar</cp:lastModifiedBy>
  <cp:revision>12</cp:revision>
  <dcterms:created xsi:type="dcterms:W3CDTF">2013-05-16T10:39:28Z</dcterms:created>
  <dcterms:modified xsi:type="dcterms:W3CDTF">2013-06-27T06:33:26Z</dcterms:modified>
</cp:coreProperties>
</file>