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8" r:id="rId2"/>
    <p:sldId id="257" r:id="rId3"/>
    <p:sldId id="267" r:id="rId4"/>
    <p:sldId id="268" r:id="rId5"/>
    <p:sldId id="269" r:id="rId6"/>
    <p:sldId id="270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7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09464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8798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85274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9013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6717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8382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kSAZuCI81E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az2wZPjHH80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AM_n.jp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Basic_disk_displaying_CHS.svg" TargetMode="External"/><Relationship Id="rId4" Type="http://schemas.openxmlformats.org/officeDocument/2006/relationships/hyperlink" Target="http://cs.wikipedia.org/wiki/Soubor:Hdd_od_srodk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9038418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Jiří Kolář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VY_32_INOVACE_08B_06_Paměť_RAM_a_HDD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HARDWARE A SOFTWARE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9. 5. 2013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800" dirty="0" smtClean="0">
                <a:latin typeface="Calibri" pitchFamily="34" charset="0"/>
              </a:rPr>
              <a:t>Tento </a:t>
            </a:r>
            <a:r>
              <a:rPr lang="cs-CZ" sz="1800" dirty="0">
                <a:latin typeface="Calibri" pitchFamily="34" charset="0"/>
              </a:rPr>
              <a:t>materiál slouží k v</a:t>
            </a:r>
            <a:r>
              <a:rPr lang="cs-CZ" sz="1800" dirty="0" smtClean="0">
                <a:latin typeface="Calibri" pitchFamily="34" charset="0"/>
              </a:rPr>
              <a:t>ysvětlení a procvičení pojmů týkajících se RAM A HDD a je připraven </a:t>
            </a:r>
            <a:r>
              <a:rPr lang="cs-CZ" sz="1800" dirty="0">
                <a:latin typeface="Calibri" pitchFamily="34" charset="0"/>
              </a:rPr>
              <a:t>pro </a:t>
            </a:r>
            <a:r>
              <a:rPr lang="cs-CZ" sz="1800" dirty="0" smtClean="0">
                <a:latin typeface="Calibri" pitchFamily="34" charset="0"/>
              </a:rPr>
              <a:t>předmět Informační a komunikační technologie v 1. </a:t>
            </a:r>
            <a:r>
              <a:rPr lang="cs-CZ" sz="1800" dirty="0">
                <a:latin typeface="Calibri" pitchFamily="34" charset="0"/>
              </a:rPr>
              <a:t>ročníku </a:t>
            </a:r>
            <a:r>
              <a:rPr lang="cs-CZ" sz="1800" dirty="0" smtClean="0">
                <a:latin typeface="Calibri" pitchFamily="34" charset="0"/>
              </a:rPr>
              <a:t>čtyřletého gymnázia.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První část této prezentace se věnuje </a:t>
            </a:r>
            <a:r>
              <a:rPr lang="cs-CZ" sz="1800" dirty="0" smtClean="0">
                <a:latin typeface="Calibri" pitchFamily="34" charset="0"/>
              </a:rPr>
              <a:t>teorii, </a:t>
            </a:r>
            <a:r>
              <a:rPr lang="cs-CZ" sz="1800" dirty="0">
                <a:latin typeface="Calibri" pitchFamily="34" charset="0"/>
              </a:rPr>
              <a:t>je doplňována výkladem </a:t>
            </a:r>
            <a:r>
              <a:rPr lang="cs-CZ" sz="1800" dirty="0" smtClean="0">
                <a:latin typeface="Calibri" pitchFamily="34" charset="0"/>
              </a:rPr>
              <a:t>učitele a on-line odkazy na </a:t>
            </a:r>
            <a:r>
              <a:rPr lang="cs-CZ" sz="1800" dirty="0" err="1" smtClean="0">
                <a:latin typeface="Calibri" pitchFamily="34" charset="0"/>
              </a:rPr>
              <a:t>YouTube</a:t>
            </a:r>
            <a:r>
              <a:rPr lang="cs-CZ" sz="1800" dirty="0" smtClean="0">
                <a:latin typeface="Calibri" pitchFamily="34" charset="0"/>
              </a:rPr>
              <a:t>. 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Další část prezentace se věnuje </a:t>
            </a:r>
            <a:r>
              <a:rPr lang="cs-CZ" sz="1800" dirty="0" smtClean="0">
                <a:latin typeface="Calibri" pitchFamily="34" charset="0"/>
              </a:rPr>
              <a:t>opakování nových pojmů s využitím internetu pro vyhledávání odpovědí na zadané otázky a společnou kontrolu odpovědí.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V poslední části prezentace </a:t>
            </a:r>
            <a:r>
              <a:rPr lang="cs-CZ" sz="1800" dirty="0" smtClean="0">
                <a:latin typeface="Calibri" pitchFamily="34" charset="0"/>
              </a:rPr>
              <a:t>je zadán studentům domácí úkol, na který odpovídají prostřednictvím </a:t>
            </a:r>
            <a:r>
              <a:rPr lang="cs-CZ" sz="1800" dirty="0" err="1" smtClean="0">
                <a:latin typeface="Calibri" pitchFamily="34" charset="0"/>
              </a:rPr>
              <a:t>iTŘÍDY</a:t>
            </a:r>
            <a:r>
              <a:rPr lang="cs-CZ" sz="1800" dirty="0" smtClean="0">
                <a:latin typeface="Calibri" pitchFamily="34" charset="0"/>
              </a:rPr>
              <a:t> (on-line prostředí).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Materiál je určen k interaktivní výuce.</a:t>
            </a: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Operační paměť RAM </a:t>
            </a:r>
            <a:r>
              <a:rPr lang="cs-CZ" dirty="0" smtClean="0"/>
              <a:t>(</a:t>
            </a:r>
            <a:r>
              <a:rPr lang="cs-CZ" i="1" dirty="0" smtClean="0"/>
              <a:t>random access memory</a:t>
            </a:r>
            <a:r>
              <a:rPr lang="cs-CZ" dirty="0" smtClean="0"/>
              <a:t>)</a:t>
            </a:r>
            <a:br>
              <a:rPr lang="cs-CZ" dirty="0" smtClean="0"/>
            </a:br>
            <a:r>
              <a:rPr lang="cs-CZ" dirty="0" smtClean="0"/>
              <a:t>paměť využívaná procesorem, spuštěný program je umístěn v této paměti, aby k němu měl procesor rychlý přístup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83968" y="3097295"/>
            <a:ext cx="250857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1. Různé </a:t>
            </a:r>
            <a:r>
              <a:rPr lang="cs-CZ" sz="2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typy pamětí </a:t>
            </a:r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RAM.</a:t>
            </a:r>
          </a:p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Odshora</a:t>
            </a:r>
            <a:r>
              <a:rPr lang="cs-CZ" sz="2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: </a:t>
            </a:r>
            <a:endParaRPr lang="cs-CZ" sz="20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DIP </a:t>
            </a:r>
            <a:r>
              <a:rPr lang="cs-CZ" sz="2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16-pin, </a:t>
            </a:r>
            <a:endParaRPr lang="cs-CZ" sz="20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SIPP</a:t>
            </a:r>
            <a:r>
              <a:rPr lang="cs-CZ" sz="2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, </a:t>
            </a:r>
            <a:endParaRPr lang="cs-CZ" sz="20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SIMM </a:t>
            </a:r>
            <a:r>
              <a:rPr lang="cs-CZ" sz="2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30-pin, </a:t>
            </a:r>
            <a:endParaRPr lang="cs-CZ" sz="20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SIMM </a:t>
            </a:r>
            <a:r>
              <a:rPr lang="cs-CZ" sz="2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72-pin, </a:t>
            </a:r>
            <a:endParaRPr lang="cs-CZ" sz="20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DIMM</a:t>
            </a:r>
            <a:r>
              <a:rPr lang="cs-CZ" sz="2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, </a:t>
            </a:r>
            <a:endParaRPr lang="cs-CZ" sz="20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DDR </a:t>
            </a:r>
            <a:r>
              <a:rPr lang="cs-CZ" sz="2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DIMM.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899774"/>
            <a:ext cx="1969368" cy="3085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617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Velikost paměti RAM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Kolik Bytů do ní lze uložit</a:t>
            </a:r>
          </a:p>
          <a:p>
            <a:r>
              <a:rPr lang="cs-CZ" dirty="0" smtClean="0"/>
              <a:t>Dnes používáme 4-8 GB </a:t>
            </a:r>
          </a:p>
          <a:p>
            <a:r>
              <a:rPr lang="cs-CZ" dirty="0" smtClean="0"/>
              <a:t>Čím více tím lépe</a:t>
            </a:r>
          </a:p>
          <a:p>
            <a:r>
              <a:rPr lang="cs-CZ" dirty="0" smtClean="0"/>
              <a:t>Nedostatek paměti RAM může způsobit zpomalení počítače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429309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  <a:hlinkClick r:id="rId3"/>
              </a:rPr>
              <a:t>Paměť RAM</a:t>
            </a:r>
            <a:endParaRPr lang="cs-CZ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5043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Pevný disk HDD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988840"/>
            <a:ext cx="8229600" cy="2750154"/>
          </a:xfrm>
        </p:spPr>
        <p:txBody>
          <a:bodyPr>
            <a:normAutofit/>
          </a:bodyPr>
          <a:lstStyle/>
          <a:p>
            <a:r>
              <a:rPr lang="cs-CZ" dirty="0" smtClean="0"/>
              <a:t>Slouží k trvalému ukládání dat</a:t>
            </a:r>
          </a:p>
          <a:p>
            <a:r>
              <a:rPr lang="cs-CZ" dirty="0" smtClean="0"/>
              <a:t>Je umístěn uvnitř počítače</a:t>
            </a:r>
          </a:p>
          <a:p>
            <a:r>
              <a:rPr lang="cs-CZ" dirty="0" smtClean="0"/>
              <a:t>Princip záznamu je magnetický </a:t>
            </a:r>
          </a:p>
          <a:p>
            <a:r>
              <a:rPr lang="cs-CZ" dirty="0" smtClean="0"/>
              <a:t>Vrstva - oxidy železa</a:t>
            </a:r>
          </a:p>
          <a:p>
            <a:r>
              <a:rPr lang="cs-CZ" dirty="0" smtClean="0"/>
              <a:t>Plotny</a:t>
            </a:r>
          </a:p>
          <a:p>
            <a:r>
              <a:rPr lang="cs-CZ" dirty="0" smtClean="0"/>
              <a:t>Hlavičky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 flipH="1">
            <a:off x="467544" y="5480811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  <a:hlinkClick r:id="rId3"/>
              </a:rPr>
              <a:t>Jak vypadá uvnitř</a:t>
            </a: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3259444"/>
            <a:ext cx="3660449" cy="258976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499992" y="6237312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2. HDD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1193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Pevný disk HDD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4474840" cy="3701008"/>
          </a:xfrm>
        </p:spPr>
        <p:txBody>
          <a:bodyPr/>
          <a:lstStyle/>
          <a:p>
            <a:r>
              <a:rPr lang="cs-CZ" dirty="0"/>
              <a:t>Stopy</a:t>
            </a:r>
          </a:p>
          <a:p>
            <a:r>
              <a:rPr lang="cs-CZ" dirty="0"/>
              <a:t>Sektory</a:t>
            </a:r>
          </a:p>
          <a:p>
            <a:r>
              <a:rPr lang="cs-CZ" dirty="0" smtClean="0"/>
              <a:t>Velikost (kapacita) dnes </a:t>
            </a:r>
            <a:br>
              <a:rPr lang="cs-CZ" dirty="0" smtClean="0"/>
            </a:br>
            <a:r>
              <a:rPr lang="cs-CZ" dirty="0" smtClean="0"/>
              <a:t>500 GB – 2 TB</a:t>
            </a:r>
          </a:p>
          <a:p>
            <a:r>
              <a:rPr lang="cs-CZ" dirty="0" smtClean="0"/>
              <a:t>Rychlost přenosu dat do a z paměti dnes 1 – 6 </a:t>
            </a:r>
            <a:r>
              <a:rPr lang="cs-CZ" dirty="0" err="1" smtClean="0"/>
              <a:t>Gb</a:t>
            </a:r>
            <a:r>
              <a:rPr lang="cs-CZ" dirty="0" smtClean="0"/>
              <a:t>/s</a:t>
            </a:r>
          </a:p>
          <a:p>
            <a:r>
              <a:rPr lang="cs-CZ" dirty="0" smtClean="0"/>
              <a:t>Otáčky 7200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 smtClean="0"/>
              <a:t>Rozměr 2,5 a 3,5 palce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556792"/>
            <a:ext cx="2831976" cy="442496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508104" y="6381328"/>
            <a:ext cx="2831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3. stopy, sektory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3466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04482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Zjistěte: 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Co znamená formát disku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Kde se používá 2,5 a kde 3,5 palcový HDD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Co znamená, že HDD je externí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293096"/>
            <a:ext cx="8136904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2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vytvoří se stopy, pokud je disk nový dělá se vždy, u používaného disku dojde ke ztrátě všech </a:t>
            </a:r>
            <a:r>
              <a:rPr lang="cs-CZ" sz="2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dat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notebook</a:t>
            </a:r>
            <a:r>
              <a:rPr lang="cs-CZ" sz="22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, stolní </a:t>
            </a:r>
            <a:r>
              <a:rPr lang="cs-CZ" sz="2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PC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2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</a:t>
            </a:r>
            <a:r>
              <a:rPr lang="cs-CZ" sz="2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řipojen </a:t>
            </a:r>
            <a:r>
              <a:rPr lang="cs-CZ" sz="22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přes USB rozhraní 2,5 palcový napájen z USB 3,5 palcový potřebuje </a:t>
            </a:r>
            <a:r>
              <a:rPr lang="cs-CZ" sz="2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zdroj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5206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Prostřednictvím </a:t>
            </a:r>
            <a:r>
              <a:rPr lang="cs-CZ" dirty="0" err="1" smtClean="0"/>
              <a:t>iTřídy</a:t>
            </a:r>
            <a:r>
              <a:rPr lang="cs-CZ" dirty="0" smtClean="0"/>
              <a:t> odpovězte na otázku: </a:t>
            </a:r>
          </a:p>
          <a:p>
            <a:pPr marL="0" indent="0">
              <a:buNone/>
            </a:pPr>
            <a:r>
              <a:rPr lang="cs-CZ" dirty="0" smtClean="0"/>
              <a:t>Jaké operace údržby se provádí u HDD?</a:t>
            </a:r>
          </a:p>
          <a:p>
            <a:pPr marL="457200" indent="-457200">
              <a:buFont typeface="+mj-lt"/>
              <a:buAutoNum type="alphaLcParenR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88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813690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1400" dirty="0"/>
              <a:t>TOPORY. </a:t>
            </a:r>
            <a:r>
              <a:rPr lang="cs-CZ" sz="1400" i="1" dirty="0"/>
              <a:t>wikipedia.cz</a:t>
            </a:r>
            <a:r>
              <a:rPr lang="cs-CZ" sz="1400" dirty="0"/>
              <a:t> [online]. [cit. 9.5.2013].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cs.wikipedia.org/wiki/Soubor:RAM_n.jpg</a:t>
            </a: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/>
              <a:t>RJT. </a:t>
            </a:r>
            <a:r>
              <a:rPr lang="cs-CZ" sz="1400" i="1" dirty="0"/>
              <a:t>wikipedia.cz</a:t>
            </a:r>
            <a:r>
              <a:rPr lang="cs-CZ" sz="1400" dirty="0"/>
              <a:t> [online]. [cit. 9.5.2013].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cs.wikipedia.org/wiki/Soubor:Hdd_od_srodka.jpg</a:t>
            </a: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smtClean="0"/>
              <a:t>AUTOR NEUVEDEN.</a:t>
            </a:r>
            <a:r>
              <a:rPr lang="cs-CZ" sz="1400" dirty="0"/>
              <a:t> </a:t>
            </a:r>
            <a:r>
              <a:rPr lang="cs-CZ" sz="1400" i="1" dirty="0"/>
              <a:t>wikipedia.cz</a:t>
            </a:r>
            <a:r>
              <a:rPr lang="cs-CZ" sz="1400" dirty="0"/>
              <a:t> [online]. [cit. 9.5.2013].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cs.wikipedia.org/wiki/Soubor:Basic_disk_displaying_CHS.svg</a:t>
            </a: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 smtClean="0"/>
              <a:t>ROUBAL</a:t>
            </a:r>
            <a:r>
              <a:rPr lang="cs-CZ" sz="1400" dirty="0"/>
              <a:t>, Pavel. </a:t>
            </a:r>
            <a:r>
              <a:rPr lang="cs-CZ" sz="1400" i="1" dirty="0"/>
              <a:t>Informatika a výpočetní technika</a:t>
            </a:r>
            <a:r>
              <a:rPr lang="cs-CZ" sz="1400" dirty="0"/>
              <a:t>. Brno: </a:t>
            </a:r>
            <a:r>
              <a:rPr lang="cs-CZ" sz="1400" dirty="0" err="1"/>
              <a:t>Computer</a:t>
            </a:r>
            <a:r>
              <a:rPr lang="cs-CZ" sz="1400" dirty="0"/>
              <a:t> </a:t>
            </a:r>
            <a:r>
              <a:rPr lang="cs-CZ" sz="1400" dirty="0" err="1"/>
              <a:t>Press</a:t>
            </a:r>
            <a:r>
              <a:rPr lang="cs-CZ" sz="1400" dirty="0"/>
              <a:t>, a. s., 2010, ISBN 978-80-251-3228-9.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258</TotalTime>
  <Words>323</Words>
  <Application>Microsoft Office PowerPoint</Application>
  <PresentationFormat>Předvádění na obrazovce (4:3)</PresentationFormat>
  <Paragraphs>77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DUM</vt:lpstr>
      <vt:lpstr>Prezentace aplikace PowerPoint</vt:lpstr>
      <vt:lpstr>ANOTACE</vt:lpstr>
      <vt:lpstr>Paměti</vt:lpstr>
      <vt:lpstr>Velikost paměti RAM</vt:lpstr>
      <vt:lpstr>Pevný disk HDD</vt:lpstr>
      <vt:lpstr>Pevný disk HDD</vt:lpstr>
      <vt:lpstr>Úkoly</vt:lpstr>
      <vt:lpstr>DC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kolar</dc:creator>
  <cp:lastModifiedBy>kolar</cp:lastModifiedBy>
  <cp:revision>22</cp:revision>
  <dcterms:created xsi:type="dcterms:W3CDTF">2013-05-09T06:24:43Z</dcterms:created>
  <dcterms:modified xsi:type="dcterms:W3CDTF">2013-06-27T06:32:21Z</dcterms:modified>
</cp:coreProperties>
</file>