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8" r:id="rId2"/>
    <p:sldId id="257" r:id="rId3"/>
    <p:sldId id="267" r:id="rId4"/>
    <p:sldId id="268" r:id="rId5"/>
    <p:sldId id="265" r:id="rId6"/>
    <p:sldId id="269" r:id="rId7"/>
    <p:sldId id="270" r:id="rId8"/>
    <p:sldId id="266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7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09464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9735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671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6771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6717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38382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941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>
              <a:defRPr b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amsung-lcd.jp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PAudioChallengerFrontRear.JPG" TargetMode="External"/><Relationship Id="rId5" Type="http://schemas.openxmlformats.org/officeDocument/2006/relationships/hyperlink" Target="http://cs.wikipedia.org/wiki/Soubor:Koss_PortaPro.jpg" TargetMode="External"/><Relationship Id="rId4" Type="http://schemas.openxmlformats.org/officeDocument/2006/relationships/hyperlink" Target="http://cs.wikipedia.org/wiki/Soubor:AdditiveColorMixiing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9563900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Jiří Kolář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VY_32_INOVACE_08B_10_Výstupní_periferie_I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HARDWARE A SOFTWARE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21. 5. 2013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1800" dirty="0" smtClean="0">
                <a:latin typeface="Calibri" pitchFamily="34" charset="0"/>
              </a:rPr>
              <a:t>Tento </a:t>
            </a:r>
            <a:r>
              <a:rPr lang="cs-CZ" sz="1800" dirty="0">
                <a:latin typeface="Calibri" pitchFamily="34" charset="0"/>
              </a:rPr>
              <a:t>materiál slouží k v</a:t>
            </a:r>
            <a:r>
              <a:rPr lang="cs-CZ" sz="1800" dirty="0" smtClean="0">
                <a:latin typeface="Calibri" pitchFamily="34" charset="0"/>
              </a:rPr>
              <a:t>ysvětlení a procvičení pojmů týkajících se výstupních periferií počítačů a </a:t>
            </a:r>
            <a:r>
              <a:rPr lang="cs-CZ" sz="1800" dirty="0">
                <a:latin typeface="Calibri" pitchFamily="34" charset="0"/>
              </a:rPr>
              <a:t>je připraven pro </a:t>
            </a:r>
            <a:r>
              <a:rPr lang="cs-CZ" sz="1800" dirty="0" smtClean="0">
                <a:latin typeface="Calibri" pitchFamily="34" charset="0"/>
              </a:rPr>
              <a:t>předmět Informační a komunikační technologie v 1. </a:t>
            </a:r>
            <a:r>
              <a:rPr lang="cs-CZ" sz="1800" dirty="0">
                <a:latin typeface="Calibri" pitchFamily="34" charset="0"/>
              </a:rPr>
              <a:t>ročníku </a:t>
            </a:r>
            <a:r>
              <a:rPr lang="cs-CZ" sz="1800" dirty="0" smtClean="0">
                <a:latin typeface="Calibri" pitchFamily="34" charset="0"/>
              </a:rPr>
              <a:t>čtyřletého gymnázia.</a:t>
            </a:r>
            <a:endParaRPr lang="cs-CZ" sz="1800" dirty="0">
              <a:latin typeface="Calibri" pitchFamily="34" charset="0"/>
            </a:endParaRP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První část této prezentace se věnuje teorii </a:t>
            </a:r>
            <a:r>
              <a:rPr lang="cs-CZ" sz="1800" dirty="0" smtClean="0">
                <a:latin typeface="Calibri" pitchFamily="34" charset="0"/>
              </a:rPr>
              <a:t>a </a:t>
            </a:r>
            <a:r>
              <a:rPr lang="cs-CZ" sz="1800" dirty="0">
                <a:latin typeface="Calibri" pitchFamily="34" charset="0"/>
              </a:rPr>
              <a:t>je doplňována výkladem učitele. </a:t>
            </a: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Další část prezentace se věnuje </a:t>
            </a:r>
            <a:r>
              <a:rPr lang="cs-CZ" sz="1800" dirty="0" smtClean="0">
                <a:latin typeface="Calibri" pitchFamily="34" charset="0"/>
              </a:rPr>
              <a:t>opakování nových pojmů s využitím internetu pro vyhledávání odpovědí na zadané otázky vztahující se k vykládanému tématu.</a:t>
            </a:r>
            <a:endParaRPr lang="cs-CZ" sz="1800" dirty="0">
              <a:latin typeface="Calibri" pitchFamily="34" charset="0"/>
            </a:endParaRP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V poslední části prezentace </a:t>
            </a:r>
            <a:r>
              <a:rPr lang="cs-CZ" sz="1800" dirty="0" smtClean="0">
                <a:latin typeface="Calibri" pitchFamily="34" charset="0"/>
              </a:rPr>
              <a:t>je zadán studentům domácí úkol, na který odpovídají prostřednictvím </a:t>
            </a:r>
            <a:r>
              <a:rPr lang="cs-CZ" sz="1800" dirty="0" err="1" smtClean="0">
                <a:latin typeface="Calibri" pitchFamily="34" charset="0"/>
              </a:rPr>
              <a:t>iTŘÍDY</a:t>
            </a:r>
            <a:r>
              <a:rPr lang="cs-CZ" sz="1800" dirty="0" smtClean="0">
                <a:latin typeface="Calibri" pitchFamily="34" charset="0"/>
              </a:rPr>
              <a:t> (on-line prostředí).</a:t>
            </a: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Materiál je určen k interaktivní výuce.</a:t>
            </a: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Výstupní periferie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hardware, který zpracovává data vycházející z počítače</a:t>
            </a:r>
          </a:p>
          <a:p>
            <a:pPr lvl="1"/>
            <a:r>
              <a:rPr lang="cs-CZ" sz="2000" dirty="0" smtClean="0"/>
              <a:t>Monitory</a:t>
            </a:r>
          </a:p>
          <a:p>
            <a:pPr lvl="1"/>
            <a:r>
              <a:rPr lang="cs-CZ" sz="2000" dirty="0" smtClean="0"/>
              <a:t>Dataprojektory</a:t>
            </a:r>
          </a:p>
          <a:p>
            <a:pPr lvl="1"/>
            <a:r>
              <a:rPr lang="cs-CZ" sz="2000" dirty="0" smtClean="0"/>
              <a:t>Tiskárny</a:t>
            </a:r>
          </a:p>
          <a:p>
            <a:pPr lvl="1"/>
            <a:r>
              <a:rPr lang="cs-CZ" sz="2000" dirty="0" smtClean="0"/>
              <a:t>Plottery</a:t>
            </a:r>
          </a:p>
          <a:p>
            <a:pPr lvl="1"/>
            <a:r>
              <a:rPr lang="cs-CZ" sz="2000" dirty="0" smtClean="0"/>
              <a:t>Reproduktory</a:t>
            </a:r>
          </a:p>
          <a:p>
            <a:pPr lvl="1"/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16261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Monitory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Dělení</a:t>
            </a:r>
          </a:p>
          <a:p>
            <a:pPr lvl="1"/>
            <a:r>
              <a:rPr lang="cs-CZ" sz="2000" dirty="0" smtClean="0"/>
              <a:t>Podle způsobu zpracování obrazu</a:t>
            </a:r>
          </a:p>
          <a:p>
            <a:pPr lvl="2"/>
            <a:r>
              <a:rPr lang="cs-CZ" sz="1800" dirty="0" smtClean="0"/>
              <a:t>CRT – dnes se téměř nepoužívají</a:t>
            </a:r>
          </a:p>
          <a:p>
            <a:pPr lvl="2"/>
            <a:r>
              <a:rPr lang="cs-CZ" sz="1800" dirty="0" smtClean="0"/>
              <a:t>LCD – pracují na principu tekutých krystalů</a:t>
            </a:r>
          </a:p>
          <a:p>
            <a:pPr lvl="2"/>
            <a:r>
              <a:rPr lang="cs-CZ" sz="1800" dirty="0" smtClean="0"/>
              <a:t>Plasmové – využívají ionizace plynu (plasmy)</a:t>
            </a:r>
          </a:p>
          <a:p>
            <a:pPr lvl="1"/>
            <a:r>
              <a:rPr lang="cs-CZ" sz="2000" dirty="0" smtClean="0"/>
              <a:t>Podle velikosti úhlopříčky</a:t>
            </a:r>
          </a:p>
          <a:p>
            <a:pPr lvl="2"/>
            <a:r>
              <a:rPr lang="cs-CZ" sz="1800" dirty="0" smtClean="0"/>
              <a:t>14</a:t>
            </a:r>
            <a:r>
              <a:rPr lang="cs-CZ" sz="1800" dirty="0" smtClean="0">
                <a:latin typeface="Arial Unicode MS"/>
                <a:ea typeface="Arial Unicode MS"/>
                <a:cs typeface="Arial Unicode MS"/>
              </a:rPr>
              <a:t>ʺ</a:t>
            </a:r>
          </a:p>
          <a:p>
            <a:pPr lvl="2"/>
            <a:r>
              <a:rPr lang="cs-CZ" sz="1800" dirty="0" smtClean="0">
                <a:latin typeface="Arial Unicode MS"/>
                <a:ea typeface="Arial Unicode MS"/>
                <a:cs typeface="Arial Unicode MS"/>
              </a:rPr>
              <a:t>15ʺ</a:t>
            </a:r>
          </a:p>
          <a:p>
            <a:pPr lvl="2"/>
            <a:r>
              <a:rPr lang="cs-CZ" sz="1800" dirty="0" smtClean="0">
                <a:latin typeface="Arial Unicode MS"/>
                <a:ea typeface="Arial Unicode MS"/>
                <a:cs typeface="Arial Unicode MS"/>
              </a:rPr>
              <a:t>17ʺ</a:t>
            </a:r>
          </a:p>
          <a:p>
            <a:pPr lvl="2"/>
            <a:r>
              <a:rPr lang="cs-CZ" sz="1800" dirty="0" smtClean="0">
                <a:latin typeface="Arial Unicode MS"/>
                <a:ea typeface="Arial Unicode MS"/>
                <a:cs typeface="Arial Unicode MS"/>
              </a:rPr>
              <a:t>19ʺ</a:t>
            </a:r>
          </a:p>
          <a:p>
            <a:pPr lvl="2"/>
            <a:r>
              <a:rPr lang="cs-CZ" sz="1800" dirty="0" smtClean="0">
                <a:latin typeface="Arial Unicode MS"/>
                <a:ea typeface="Arial Unicode MS"/>
                <a:cs typeface="Arial Unicode MS"/>
              </a:rPr>
              <a:t>21ʺ</a:t>
            </a:r>
          </a:p>
          <a:p>
            <a:pPr lvl="2"/>
            <a:r>
              <a:rPr lang="cs-CZ" sz="1800" dirty="0" smtClean="0">
                <a:latin typeface="Arial Unicode MS"/>
                <a:ea typeface="Arial Unicode MS"/>
                <a:cs typeface="Arial Unicode MS"/>
              </a:rPr>
              <a:t>atd.</a:t>
            </a:r>
            <a:endParaRPr lang="cs-CZ" sz="18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4499992" y="3501008"/>
            <a:ext cx="2461776" cy="2817604"/>
            <a:chOff x="4499992" y="3501008"/>
            <a:chExt cx="2461776" cy="2817604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9992" y="3501008"/>
              <a:ext cx="2461776" cy="2470009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4499992" y="5949280"/>
              <a:ext cx="24617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1. Monitor LCD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89379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4076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Vyhledejte pomocí internetu odpověď na otázku </a:t>
            </a:r>
          </a:p>
          <a:p>
            <a:pPr marL="457200" indent="-457200">
              <a:buFont typeface="+mj-lt"/>
              <a:buAutoNum type="alphaLcParenR"/>
            </a:pPr>
            <a:r>
              <a:rPr lang="cs-CZ" dirty="0" smtClean="0"/>
              <a:t>Co znamená režim zobrazení RGB</a:t>
            </a:r>
          </a:p>
          <a:p>
            <a:pPr marL="457200" indent="-457200">
              <a:buFont typeface="+mj-lt"/>
              <a:buAutoNum type="alphaLcParenR"/>
            </a:pPr>
            <a:r>
              <a:rPr lang="cs-CZ" dirty="0" smtClean="0"/>
              <a:t>Jaké rozlišení obrazovky monitoru dnes používáme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3212976"/>
            <a:ext cx="8208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 – </a:t>
            </a:r>
            <a:r>
              <a:rPr lang="cs-CZ" sz="24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red</a:t>
            </a:r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(červená), G – green (zelená), B – blue (modrá)</a:t>
            </a:r>
            <a:b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endParaRPr lang="cs-CZ" sz="2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1280 </a:t>
            </a:r>
            <a:r>
              <a:rPr lang="cs-CZ" sz="2400" dirty="0" smtClean="0">
                <a:latin typeface="Arial Unicode MS"/>
                <a:ea typeface="Arial Unicode MS"/>
                <a:cs typeface="Arial Unicode MS"/>
              </a:rPr>
              <a:t>╳ 1024</a:t>
            </a:r>
            <a:endParaRPr lang="cs-CZ" sz="24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4067944" y="3861048"/>
            <a:ext cx="2360290" cy="2889612"/>
            <a:chOff x="4067944" y="3861048"/>
            <a:chExt cx="2360290" cy="2889612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944" y="3861048"/>
              <a:ext cx="2360290" cy="2247895"/>
            </a:xfrm>
            <a:prstGeom prst="rect">
              <a:avLst/>
            </a:prstGeom>
          </p:spPr>
        </p:pic>
        <p:sp>
          <p:nvSpPr>
            <p:cNvPr id="6" name="TextovéPole 5"/>
            <p:cNvSpPr txBox="1"/>
            <p:nvPr/>
          </p:nvSpPr>
          <p:spPr>
            <a:xfrm>
              <a:off x="4067944" y="6381328"/>
              <a:ext cx="2360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2. RGB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795206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Reproduktory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Elektroakustický měnič</a:t>
            </a:r>
          </a:p>
          <a:p>
            <a:r>
              <a:rPr lang="cs-CZ" dirty="0" smtClean="0"/>
              <a:t>Elektrická energie na mechanickou (zvuk)</a:t>
            </a:r>
          </a:p>
          <a:p>
            <a:r>
              <a:rPr lang="cs-CZ" dirty="0" smtClean="0"/>
              <a:t>Reproduktory jsou i sluchátka</a:t>
            </a:r>
            <a:endParaRPr lang="cs-CZ" dirty="0"/>
          </a:p>
        </p:txBody>
      </p:sp>
      <p:grpSp>
        <p:nvGrpSpPr>
          <p:cNvPr id="6" name="Skupina 5"/>
          <p:cNvGrpSpPr/>
          <p:nvPr/>
        </p:nvGrpSpPr>
        <p:grpSpPr>
          <a:xfrm>
            <a:off x="899592" y="3356992"/>
            <a:ext cx="3347864" cy="3177644"/>
            <a:chOff x="899592" y="3356992"/>
            <a:chExt cx="3347864" cy="3177644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592" y="3356992"/>
              <a:ext cx="3347864" cy="2510898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899592" y="6165304"/>
              <a:ext cx="3347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3. Sluchátka</a:t>
              </a:r>
              <a:endParaRPr lang="cs-CZ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4972167" y="3538644"/>
            <a:ext cx="3632281" cy="2995992"/>
            <a:chOff x="4972167" y="3538644"/>
            <a:chExt cx="3632281" cy="2995992"/>
          </a:xfrm>
        </p:grpSpPr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2167" y="3538644"/>
              <a:ext cx="3557090" cy="2147593"/>
            </a:xfrm>
            <a:prstGeom prst="rect">
              <a:avLst/>
            </a:prstGeom>
          </p:spPr>
        </p:pic>
        <p:sp>
          <p:nvSpPr>
            <p:cNvPr id="8" name="TextovéPole 7"/>
            <p:cNvSpPr txBox="1"/>
            <p:nvPr/>
          </p:nvSpPr>
          <p:spPr>
            <a:xfrm>
              <a:off x="4972167" y="6165304"/>
              <a:ext cx="36322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4. Reproduktory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40442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407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Zodpovězte otázku 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600" dirty="0" smtClean="0"/>
              <a:t>Vyjmenujte alespoň 3 programy, ve kterých lze použít zvukový výstup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600" dirty="0" smtClean="0"/>
              <a:t>Jakou cenu zaplatíte za reproduktory o výkonu 100 W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3933056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Multimediální, komunikační, hry, …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2000 – 3000 Kč</a:t>
            </a:r>
            <a:endParaRPr lang="cs-CZ" sz="24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31157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Prostřednictvím </a:t>
            </a:r>
            <a:r>
              <a:rPr lang="cs-CZ" dirty="0" err="1" smtClean="0"/>
              <a:t>iTřídy</a:t>
            </a:r>
            <a:r>
              <a:rPr lang="cs-CZ" dirty="0" smtClean="0"/>
              <a:t> odpovězte na otázku: </a:t>
            </a:r>
          </a:p>
          <a:p>
            <a:pPr marL="0" indent="0">
              <a:buNone/>
            </a:pPr>
            <a:r>
              <a:rPr lang="cs-CZ" dirty="0" smtClean="0"/>
              <a:t>Uveďte výhody a nevýhody dataprojektoru</a:t>
            </a:r>
          </a:p>
          <a:p>
            <a:pPr marL="457200" indent="-457200">
              <a:buFont typeface="+mj-lt"/>
              <a:buAutoNum type="alphaLcParenR"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488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atin typeface="Calibri" pitchFamily="34" charset="0"/>
              </a:rPr>
              <a:t>CITACE</a:t>
            </a:r>
            <a:endParaRPr lang="cs-CZ" sz="3600" b="1" dirty="0"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010882"/>
            <a:ext cx="813690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400" dirty="0" smtClean="0">
              <a:latin typeface="Calibri" pitchFamily="34" charset="0"/>
            </a:endParaRPr>
          </a:p>
          <a:p>
            <a:pPr marL="342900" indent="-342900">
              <a:buAutoNum type="arabicPeriod"/>
            </a:pPr>
            <a:endParaRPr lang="cs-CZ" sz="1400" dirty="0" smtClean="0"/>
          </a:p>
          <a:p>
            <a:pPr marL="342900" indent="-342900">
              <a:buAutoNum type="arabicPeriod"/>
            </a:pPr>
            <a:r>
              <a:rPr lang="cs-CZ" sz="1400" dirty="0"/>
              <a:t>BRIHO. </a:t>
            </a:r>
            <a:r>
              <a:rPr lang="cs-CZ" sz="1400" i="1" dirty="0"/>
              <a:t>wikipedia.cz</a:t>
            </a:r>
            <a:r>
              <a:rPr lang="cs-CZ" sz="1400" dirty="0"/>
              <a:t> [online]. [cit. 27.5.2013]. Dostupný na WWW: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cs.wikipedia.org/wiki/Soubor:Samsung-lcd.jpg</a:t>
            </a:r>
            <a:endParaRPr lang="cs-CZ" sz="1400" dirty="0" smtClean="0"/>
          </a:p>
          <a:p>
            <a:pPr marL="342900" indent="-342900">
              <a:buAutoNum type="arabicPeriod"/>
            </a:pPr>
            <a:r>
              <a:rPr lang="cs-CZ" sz="1400" dirty="0"/>
              <a:t>QUARK67. </a:t>
            </a:r>
            <a:r>
              <a:rPr lang="cs-CZ" sz="1400" i="1" dirty="0"/>
              <a:t>wikipedia.cz</a:t>
            </a:r>
            <a:r>
              <a:rPr lang="cs-CZ" sz="1400" dirty="0"/>
              <a:t> [online]. [cit. 27.5.2013].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cs.wikipedia.org/wiki/Soubor:AdditiveColorMixiing.svg</a:t>
            </a:r>
            <a:endParaRPr lang="cs-CZ" sz="1400" dirty="0" smtClean="0"/>
          </a:p>
          <a:p>
            <a:pPr marL="342900" indent="-342900">
              <a:buAutoNum type="arabicPeriod"/>
            </a:pPr>
            <a:r>
              <a:rPr lang="cs-CZ" sz="1400" dirty="0"/>
              <a:t>AUTOR NEUVEDEN. </a:t>
            </a:r>
            <a:r>
              <a:rPr lang="cs-CZ" sz="1400" i="1" dirty="0"/>
              <a:t>wikipedia.cz</a:t>
            </a:r>
            <a:r>
              <a:rPr lang="cs-CZ" sz="1400" dirty="0"/>
              <a:t> [online]. [cit. 27.5.2013]. Dostupný na WWW: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cs.wikipedia.org/wiki/Soubor:Koss_PortaPro.jpg</a:t>
            </a:r>
            <a:endParaRPr lang="cs-CZ" sz="1400" dirty="0" smtClean="0"/>
          </a:p>
          <a:p>
            <a:pPr marL="342900" indent="-342900">
              <a:buAutoNum type="arabicPeriod"/>
            </a:pPr>
            <a:r>
              <a:rPr lang="cs-CZ" sz="1400" dirty="0"/>
              <a:t>JJ HARRISON. </a:t>
            </a:r>
            <a:r>
              <a:rPr lang="cs-CZ" sz="1400" i="1" dirty="0"/>
              <a:t>wikipedia.cz</a:t>
            </a:r>
            <a:r>
              <a:rPr lang="cs-CZ" sz="1400" dirty="0"/>
              <a:t> [online]. [cit. 27.5.2013]. Dostupný na WWW: </a:t>
            </a: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cs.wikipedia.org/wiki/Soubor:PAudioChallengerFrontRear.JPG</a:t>
            </a:r>
            <a:endParaRPr lang="cs-CZ" sz="1400" dirty="0" smtClean="0"/>
          </a:p>
          <a:p>
            <a:pPr marL="342900" indent="-342900">
              <a:buAutoNum type="arabicPeriod"/>
            </a:pPr>
            <a:r>
              <a:rPr lang="cs-CZ" sz="1400" dirty="0" smtClean="0"/>
              <a:t>ROUBAL</a:t>
            </a:r>
            <a:r>
              <a:rPr lang="cs-CZ" sz="1400" dirty="0"/>
              <a:t>, Pavel. </a:t>
            </a:r>
            <a:r>
              <a:rPr lang="cs-CZ" sz="1400" i="1" dirty="0"/>
              <a:t>Informatika a výpočetní technika</a:t>
            </a:r>
            <a:r>
              <a:rPr lang="cs-CZ" sz="1400" dirty="0"/>
              <a:t>. Brno: </a:t>
            </a:r>
            <a:r>
              <a:rPr lang="cs-CZ" sz="1400" dirty="0" err="1"/>
              <a:t>Computer</a:t>
            </a:r>
            <a:r>
              <a:rPr lang="cs-CZ" sz="1400" dirty="0"/>
              <a:t> </a:t>
            </a:r>
            <a:r>
              <a:rPr lang="cs-CZ" sz="1400" dirty="0" err="1"/>
              <a:t>Press</a:t>
            </a:r>
            <a:r>
              <a:rPr lang="cs-CZ" sz="1400" dirty="0"/>
              <a:t>, a. s., 2010, ISBN 978-80-251-3228-9.</a:t>
            </a:r>
            <a:endParaRPr lang="cs-CZ" sz="1400" dirty="0" smtClean="0"/>
          </a:p>
          <a:p>
            <a:pPr marL="342900" indent="-342900">
              <a:buAutoNum type="arabicPeriod"/>
            </a:pPr>
            <a:endParaRPr lang="cs-CZ" sz="1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19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UM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</Template>
  <TotalTime>494</TotalTime>
  <Words>308</Words>
  <Application>Microsoft Office PowerPoint</Application>
  <PresentationFormat>Předvádění na obrazovce (4:3)</PresentationFormat>
  <Paragraphs>78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DUM</vt:lpstr>
      <vt:lpstr>Prezentace aplikace PowerPoint</vt:lpstr>
      <vt:lpstr>ANOTACE</vt:lpstr>
      <vt:lpstr>Výstupní periferie</vt:lpstr>
      <vt:lpstr>Monitory</vt:lpstr>
      <vt:lpstr>Úkoly</vt:lpstr>
      <vt:lpstr>Reproduktory</vt:lpstr>
      <vt:lpstr>Úkoly</vt:lpstr>
      <vt:lpstr>DC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kolar</dc:creator>
  <cp:lastModifiedBy>kolar</cp:lastModifiedBy>
  <cp:revision>19</cp:revision>
  <dcterms:created xsi:type="dcterms:W3CDTF">2013-05-21T07:10:22Z</dcterms:created>
  <dcterms:modified xsi:type="dcterms:W3CDTF">2013-06-27T06:34:29Z</dcterms:modified>
</cp:coreProperties>
</file>