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58" r:id="rId4"/>
    <p:sldId id="260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59" r:id="rId14"/>
    <p:sldId id="26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7237E-B8F9-4BED-B2CF-F1F9B7F8E1F1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970BD-1832-4B31-9FE9-AA596B576C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6101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7237E-B8F9-4BED-B2CF-F1F9B7F8E1F1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970BD-1832-4B31-9FE9-AA596B576C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28890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7237E-B8F9-4BED-B2CF-F1F9B7F8E1F1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970BD-1832-4B31-9FE9-AA596B576C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69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7237E-B8F9-4BED-B2CF-F1F9B7F8E1F1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970BD-1832-4B31-9FE9-AA596B576C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1883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7237E-B8F9-4BED-B2CF-F1F9B7F8E1F1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970BD-1832-4B31-9FE9-AA596B576C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2651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7237E-B8F9-4BED-B2CF-F1F9B7F8E1F1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970BD-1832-4B31-9FE9-AA596B576C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73602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7237E-B8F9-4BED-B2CF-F1F9B7F8E1F1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970BD-1832-4B31-9FE9-AA596B576C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73806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7237E-B8F9-4BED-B2CF-F1F9B7F8E1F1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970BD-1832-4B31-9FE9-AA596B576C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824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7237E-B8F9-4BED-B2CF-F1F9B7F8E1F1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970BD-1832-4B31-9FE9-AA596B576C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17642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7237E-B8F9-4BED-B2CF-F1F9B7F8E1F1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970BD-1832-4B31-9FE9-AA596B576C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37784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7237E-B8F9-4BED-B2CF-F1F9B7F8E1F1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970BD-1832-4B31-9FE9-AA596B576C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703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E7237E-B8F9-4BED-B2CF-F1F9B7F8E1F1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4970BD-1832-4B31-9FE9-AA596B576C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38058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PRAVĚK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6021288"/>
            <a:ext cx="8568952" cy="406896"/>
          </a:xfrm>
        </p:spPr>
        <p:txBody>
          <a:bodyPr>
            <a:normAutofit/>
          </a:bodyPr>
          <a:lstStyle/>
          <a:p>
            <a:endParaRPr lang="cs-CZ" sz="1000" dirty="0"/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391" y="5050175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491477" y="6419086"/>
            <a:ext cx="18473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620688"/>
            <a:ext cx="7128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Základní škola a Mateřská škola, Liberec, Barvířská 38/6, příspěvková organizace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-580528" y="4029165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Anotace: Seznámení se s životem v pravěku.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71600" y="2554438"/>
            <a:ext cx="5405123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Název: </a:t>
            </a:r>
            <a:r>
              <a:rPr lang="cs-CZ" dirty="0" smtClean="0"/>
              <a:t>VY_32_inovace_02 Vlastivěda-starší </a:t>
            </a:r>
            <a:r>
              <a:rPr lang="cs-CZ" dirty="0"/>
              <a:t>české dějiny</a:t>
            </a:r>
          </a:p>
          <a:p>
            <a:r>
              <a:rPr lang="cs-CZ" dirty="0"/>
              <a:t>Autor: Mgr. Martina Šímová</a:t>
            </a:r>
          </a:p>
          <a:p>
            <a:r>
              <a:rPr lang="cs-CZ" dirty="0"/>
              <a:t>Období: Leden 2012</a:t>
            </a:r>
          </a:p>
          <a:p>
            <a:r>
              <a:rPr lang="cs-CZ" dirty="0"/>
              <a:t>Věková skupina: 4.ročník</a:t>
            </a:r>
          </a:p>
          <a:p>
            <a:r>
              <a:rPr lang="cs-CZ" dirty="0"/>
              <a:t>Tematická oblast: Vlastivěda</a:t>
            </a:r>
          </a:p>
        </p:txBody>
      </p:sp>
    </p:spTree>
    <p:extLst>
      <p:ext uri="{BB962C8B-B14F-4D97-AF65-F5344CB8AC3E}">
        <p14:creationId xmlns:p14="http://schemas.microsoft.com/office/powerpoint/2010/main" val="3553066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16632"/>
            <a:ext cx="7772400" cy="1470025"/>
          </a:xfrm>
          <a:solidFill>
            <a:srgbClr val="92D050"/>
          </a:solidFill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ČESKÉ ZEMĚ V PRAVĚKU</a:t>
            </a:r>
            <a:endParaRPr lang="cs-CZ" b="1" dirty="0">
              <a:solidFill>
                <a:srgbClr val="0070C0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115616" y="2852936"/>
            <a:ext cx="6984776" cy="0"/>
          </a:xfrm>
          <a:prstGeom prst="straightConnector1">
            <a:avLst/>
          </a:prstGeom>
          <a:ln w="44450" cmpd="sng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788024" y="2672916"/>
            <a:ext cx="0" cy="360040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971600" y="2060848"/>
            <a:ext cx="38164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Pravěk</a:t>
            </a:r>
            <a:r>
              <a:rPr lang="cs-CZ" dirty="0" smtClean="0"/>
              <a:t> (počátek – </a:t>
            </a:r>
            <a:r>
              <a:rPr lang="cs-CZ" b="1" dirty="0" smtClean="0"/>
              <a:t>3 miliony </a:t>
            </a:r>
            <a:r>
              <a:rPr lang="cs-CZ" dirty="0" smtClean="0"/>
              <a:t>let př.n.l.)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23828" y="3347327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Vznik písma a prvních vyspělých kultur (4. tisíciletí př.n.l.)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148064" y="2063460"/>
            <a:ext cx="34563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Starověk, středověk, novověk</a:t>
            </a:r>
            <a:endParaRPr lang="cs-CZ" sz="2000" b="1" dirty="0">
              <a:solidFill>
                <a:srgbClr val="00B050"/>
              </a:solidFill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4788024" y="2852936"/>
            <a:ext cx="3312368" cy="0"/>
          </a:xfrm>
          <a:prstGeom prst="straightConnector1">
            <a:avLst/>
          </a:prstGeom>
          <a:ln w="444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Uživatel\Desktop\pravě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993658"/>
            <a:ext cx="3349156" cy="2526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487101"/>
            <a:ext cx="1224136" cy="17698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135079"/>
            <a:ext cx="2481263" cy="2255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773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DĚLENÍ OBDOBÍ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Doba kamenná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Doba bronzová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Doba železná</a:t>
            </a:r>
            <a:endParaRPr lang="cs-CZ" b="1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491880" y="1916832"/>
            <a:ext cx="2016224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475379" y="2057101"/>
            <a:ext cx="1944216" cy="7920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5419594" y="1732166"/>
            <a:ext cx="27528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Starší doba kamenná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52120" y="2664785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Mladší doba kamenná</a:t>
            </a:r>
            <a:endParaRPr lang="cs-CZ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815863"/>
            <a:ext cx="874922" cy="2121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4555" y="3926690"/>
            <a:ext cx="3263829" cy="24478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8834" y="3918285"/>
            <a:ext cx="119062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5150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STARŠÍ DOBA KAMENNÁ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Název podle hlavního nástroje tj. kamene</a:t>
            </a:r>
          </a:p>
          <a:p>
            <a:r>
              <a:rPr lang="cs-CZ" dirty="0" smtClean="0"/>
              <a:t>Trvala zhruba (2-3 miliony let)</a:t>
            </a:r>
          </a:p>
          <a:p>
            <a:r>
              <a:rPr lang="cs-CZ" dirty="0" smtClean="0"/>
              <a:t> Žili v tlupách</a:t>
            </a:r>
          </a:p>
          <a:p>
            <a:r>
              <a:rPr lang="cs-CZ" dirty="0" smtClean="0"/>
              <a:t>Pravěcí lidé se živili hlavně sběrem </a:t>
            </a:r>
            <a:r>
              <a:rPr lang="cs-CZ" dirty="0" smtClean="0">
                <a:solidFill>
                  <a:schemeClr val="accent4"/>
                </a:solidFill>
              </a:rPr>
              <a:t>lesních plodů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92D050"/>
                </a:solidFill>
              </a:rPr>
              <a:t>semen</a:t>
            </a:r>
            <a:r>
              <a:rPr lang="cs-CZ" dirty="0" smtClean="0"/>
              <a:t> nebo </a:t>
            </a:r>
            <a:r>
              <a:rPr lang="cs-CZ" dirty="0" smtClean="0">
                <a:solidFill>
                  <a:srgbClr val="FFC000"/>
                </a:solidFill>
              </a:rPr>
              <a:t>lovem zvěře</a:t>
            </a:r>
          </a:p>
          <a:p>
            <a:r>
              <a:rPr lang="cs-CZ" dirty="0" smtClean="0"/>
              <a:t>Velkým objevem v této době byl </a:t>
            </a:r>
            <a:r>
              <a:rPr lang="cs-CZ" dirty="0" smtClean="0">
                <a:solidFill>
                  <a:srgbClr val="FF3300"/>
                </a:solidFill>
              </a:rPr>
              <a:t>oheň</a:t>
            </a:r>
            <a:endParaRPr lang="cs-CZ" dirty="0">
              <a:solidFill>
                <a:srgbClr val="FF3300"/>
              </a:solidFill>
            </a:endParaRPr>
          </a:p>
        </p:txBody>
      </p:sp>
      <p:pic>
        <p:nvPicPr>
          <p:cNvPr id="3074" name="Picture 2" descr="C:\Users\Uživatel\AppData\Local\Microsoft\Windows\Temporary Internet Files\Content.IE5\RZ9OQJ32\MC9003347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797152"/>
            <a:ext cx="1713586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živatel\AppData\Local\Microsoft\Windows\Temporary Internet Files\Content.IE5\LMPN2MD2\MC900434411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941168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1151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STARŠÍ DOBA KAMENNÁ</a:t>
            </a:r>
            <a:endParaRPr lang="cs-CZ" b="1" dirty="0">
              <a:solidFill>
                <a:srgbClr val="0070C0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2771800" y="1556792"/>
            <a:ext cx="1224136" cy="1872208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139952" y="1556792"/>
            <a:ext cx="2376264" cy="1872208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5576" y="3573016"/>
            <a:ext cx="33843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Doba chladu (doba ledová)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28084" y="3573016"/>
            <a:ext cx="34923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Doba tepla ( doba meziledová)</a:t>
            </a:r>
            <a:endParaRPr lang="cs-CZ" sz="2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499" y="4143374"/>
            <a:ext cx="2697040" cy="17980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143374"/>
            <a:ext cx="2028825" cy="159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187623" y="6093296"/>
            <a:ext cx="70118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Každé období trvalo několik desítek tisíc let!</a:t>
            </a:r>
            <a:endParaRPr lang="cs-CZ" sz="2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3107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 jednoduché řeči – lovci se při lovu museli dorozumívat		     LIDSKÁ ŘEČ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solidFill>
            <a:srgbClr val="92D050"/>
          </a:solidFill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STARŠÍ DOBA KAMENNÁ</a:t>
            </a:r>
            <a:endParaRPr lang="cs-CZ" b="1" dirty="0">
              <a:solidFill>
                <a:srgbClr val="0070C0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4283968" y="2420888"/>
            <a:ext cx="1152128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721732"/>
            <a:ext cx="7488832" cy="4080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90334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 txBox="1">
            <a:spLocks/>
          </p:cNvSpPr>
          <p:nvPr/>
        </p:nvSpPr>
        <p:spPr>
          <a:xfrm>
            <a:off x="395536" y="260648"/>
            <a:ext cx="8229600" cy="1143000"/>
          </a:xfrm>
          <a:prstGeom prst="rect">
            <a:avLst/>
          </a:prstGeom>
          <a:solidFill>
            <a:srgbClr val="92D05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0070C0"/>
                </a:solidFill>
              </a:rPr>
              <a:t>MLADŠÍ DOBA KAMENNÁ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Počátek před </a:t>
            </a:r>
            <a:r>
              <a:rPr lang="cs-CZ" b="1" dirty="0" smtClean="0">
                <a:solidFill>
                  <a:srgbClr val="0070C0"/>
                </a:solidFill>
              </a:rPr>
              <a:t>10-ti tisíci </a:t>
            </a:r>
            <a:r>
              <a:rPr lang="cs-CZ" dirty="0" smtClean="0"/>
              <a:t>lety</a:t>
            </a:r>
          </a:p>
          <a:p>
            <a:r>
              <a:rPr lang="cs-CZ" dirty="0" smtClean="0"/>
              <a:t>Počátek pěstování na obilí na polích</a:t>
            </a:r>
          </a:p>
          <a:p>
            <a:r>
              <a:rPr lang="cs-CZ" dirty="0" smtClean="0"/>
              <a:t>První nástroje z kamenů a dřeva</a:t>
            </a:r>
          </a:p>
          <a:p>
            <a:r>
              <a:rPr lang="cs-CZ" dirty="0" smtClean="0"/>
              <a:t>První </a:t>
            </a:r>
            <a:r>
              <a:rPr lang="cs-CZ" b="1" dirty="0" smtClean="0">
                <a:solidFill>
                  <a:srgbClr val="0070C0"/>
                </a:solidFill>
              </a:rPr>
              <a:t>zemědělci</a:t>
            </a:r>
            <a:r>
              <a:rPr lang="cs-CZ" dirty="0" smtClean="0"/>
              <a:t> se na našem území objevují kolem roku 5000 př.n.l.</a:t>
            </a:r>
          </a:p>
          <a:p>
            <a:r>
              <a:rPr lang="cs-CZ" dirty="0" smtClean="0"/>
              <a:t>První „domácí“ zvířata</a:t>
            </a:r>
          </a:p>
          <a:p>
            <a:r>
              <a:rPr lang="cs-CZ" dirty="0" smtClean="0"/>
              <a:t>První nádoby z hlíny		keramika</a:t>
            </a:r>
            <a:endParaRPr lang="cs-CZ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4372477" y="5341377"/>
            <a:ext cx="648072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C:\Users\Uživatel\AppData\Local\Microsoft\Windows\Temporary Internet Files\Content.IE5\SLO2JL7N\MC9004404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5719" y="4293096"/>
            <a:ext cx="1245413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1118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8" y="980728"/>
            <a:ext cx="3793604" cy="2845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708920"/>
            <a:ext cx="2507298" cy="31341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492896"/>
            <a:ext cx="1771650" cy="397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NÁDOBY MLADŠÍ DOBY KAMENNÉ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9408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Uživatel\Desktop\Měděné sekeromlaty z Roudnice, 2000 BC.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209350"/>
            <a:ext cx="904810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870176"/>
            <a:ext cx="2857500" cy="2552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DOBA BRONZOVÁ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/>
              <a:t>(2200 př. n. l. ‒ 750 př. n. </a:t>
            </a:r>
            <a:r>
              <a:rPr lang="pl-PL" dirty="0" smtClean="0"/>
              <a:t>l.)</a:t>
            </a:r>
            <a:endParaRPr lang="cs-CZ" dirty="0" smtClean="0"/>
          </a:p>
          <a:p>
            <a:r>
              <a:rPr lang="cs-CZ" dirty="0" smtClean="0"/>
              <a:t>Název podle </a:t>
            </a:r>
            <a:r>
              <a:rPr lang="cs-CZ" b="1" dirty="0" smtClean="0"/>
              <a:t>slitiny-bronzu</a:t>
            </a:r>
          </a:p>
          <a:p>
            <a:r>
              <a:rPr lang="cs-CZ" dirty="0" smtClean="0"/>
              <a:t>Počátek výroby </a:t>
            </a:r>
            <a:r>
              <a:rPr lang="cs-CZ" b="1" dirty="0" smtClean="0"/>
              <a:t>nádob, zbraní i šperků</a:t>
            </a:r>
            <a:r>
              <a:rPr lang="cs-CZ" dirty="0" smtClean="0"/>
              <a:t> z této slitiny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4119" y="3861048"/>
            <a:ext cx="3396192" cy="2547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880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DOBA ŽELEZNÁ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568952" cy="4525963"/>
          </a:xfrm>
        </p:spPr>
        <p:txBody>
          <a:bodyPr/>
          <a:lstStyle/>
          <a:p>
            <a:r>
              <a:rPr lang="cs-CZ" dirty="0" smtClean="0"/>
              <a:t>Postupem času lidé pochopili, že k výrobě nářadí a zbraní je lepší železo proto </a:t>
            </a:r>
            <a:r>
              <a:rPr lang="cs-CZ" b="1" dirty="0" smtClean="0"/>
              <a:t>doba železná</a:t>
            </a:r>
          </a:p>
          <a:p>
            <a:r>
              <a:rPr lang="cs-CZ" dirty="0" smtClean="0"/>
              <a:t>Během doby železné kolem roku 400 př.n.l. přicházejí na naše území vyspělí </a:t>
            </a:r>
            <a:r>
              <a:rPr lang="cs-CZ" b="1" dirty="0" smtClean="0">
                <a:solidFill>
                  <a:srgbClr val="0070C0"/>
                </a:solidFill>
              </a:rPr>
              <a:t>Keltové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05064"/>
            <a:ext cx="1843683" cy="2699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674515"/>
            <a:ext cx="4245669" cy="3029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09155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KELTOVÉ NA NAŠEM ÚZEMÍ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Keltové jsou první obyvatelé na našem území</a:t>
            </a:r>
          </a:p>
          <a:p>
            <a:r>
              <a:rPr lang="cs-CZ" dirty="0" smtClean="0"/>
              <a:t>Keltský kmen Bójů dal název naší vlasti	       </a:t>
            </a:r>
            <a:r>
              <a:rPr lang="cs-CZ" b="1" dirty="0" smtClean="0"/>
              <a:t>Bohemia</a:t>
            </a:r>
          </a:p>
          <a:p>
            <a:r>
              <a:rPr lang="cs-CZ" dirty="0" smtClean="0"/>
              <a:t>Byli zručnými řemeslníky a staviteli.</a:t>
            </a:r>
          </a:p>
          <a:p>
            <a:r>
              <a:rPr lang="cs-CZ" dirty="0" smtClean="0"/>
              <a:t>Při obchodování používali mince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7380312" y="2492896"/>
            <a:ext cx="1008112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750" y="2852936"/>
            <a:ext cx="2381250" cy="366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8414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05187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79712" y="260648"/>
            <a:ext cx="5112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Použité prameny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86807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Dostupné z internetu: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1237402"/>
            <a:ext cx="7920880" cy="73558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Obr. 1 </a:t>
            </a:r>
            <a:r>
              <a:rPr lang="cs-CZ" sz="1000" dirty="0" smtClean="0"/>
              <a:t>- </a:t>
            </a:r>
            <a:r>
              <a:rPr lang="cs-CZ" sz="1200" i="1" dirty="0"/>
              <a:t>Www.cs.wikipedia.org </a:t>
            </a:r>
            <a:r>
              <a:rPr lang="cs-CZ" sz="1200" dirty="0"/>
              <a:t>[online]. 2011 [cit. 2011-10-12]. Jednoduchý kamenný nástroj (tzv. pěstní klín) ze Sahary. Dostupné z WWW: &lt;http://www.google.cz/</a:t>
            </a:r>
            <a:r>
              <a:rPr lang="cs-CZ" sz="1200" dirty="0" err="1"/>
              <a:t>imgres?q</a:t>
            </a:r>
            <a:r>
              <a:rPr lang="cs-CZ" sz="1200" dirty="0"/>
              <a:t>=p%C4%9Bstn%C3%AD+kl%C3%ADn&amp;num=10&amp;hl=</a:t>
            </a:r>
            <a:r>
              <a:rPr lang="cs-CZ" sz="1200" dirty="0" err="1"/>
              <a:t>cs&amp;biw</a:t>
            </a:r>
            <a:r>
              <a:rPr lang="cs-CZ" sz="1200" dirty="0"/>
              <a:t>=1366&amp;bih=624&amp;tbm=</a:t>
            </a:r>
            <a:r>
              <a:rPr lang="cs-CZ" sz="1200" dirty="0" err="1"/>
              <a:t>isch&amp;tbnid</a:t>
            </a:r>
            <a:r>
              <a:rPr lang="cs-CZ" sz="1200" dirty="0"/>
              <a:t>=Bgvp5-Nd81f-5M:&amp;</a:t>
            </a:r>
            <a:r>
              <a:rPr lang="cs-CZ" sz="1200" dirty="0" err="1"/>
              <a:t>imgrefurl</a:t>
            </a:r>
            <a:r>
              <a:rPr lang="cs-CZ" sz="1200" dirty="0"/>
              <a:t>=http://cs.wikipedia.org/wiki/D%25C4%259Bjiny_lidstva&amp;docid=5tc3_UA2JjW2KM&amp;w=83&amp;h=120&amp;ei=g16VTqXWDM2a-ga-9-X8Bw&amp;zoom=1&amp;iact=</a:t>
            </a:r>
            <a:r>
              <a:rPr lang="cs-CZ" sz="1200" dirty="0" err="1"/>
              <a:t>hc&amp;vpx</a:t>
            </a:r>
            <a:r>
              <a:rPr lang="cs-CZ" sz="1200" dirty="0"/>
              <a:t>=655&amp;vpy=296&amp;dur=79&amp;hovh=96&amp;hovw=66&amp;tx=75&amp;ty=47&amp;sqi=2&amp;page=1&amp;tbnh=96&amp;tbnw=66&amp;start=0&amp;ndsp=24&amp;ved=1t:429,r:19,s:0</a:t>
            </a:r>
            <a:r>
              <a:rPr lang="cs-CZ" sz="1200" dirty="0" smtClean="0"/>
              <a:t>&gt;.</a:t>
            </a:r>
          </a:p>
          <a:p>
            <a:r>
              <a:rPr lang="cs-CZ" sz="1400" b="1" dirty="0" smtClean="0"/>
              <a:t>Obr. 2 </a:t>
            </a:r>
            <a:r>
              <a:rPr lang="cs-CZ" sz="1200" dirty="0" smtClean="0"/>
              <a:t>- </a:t>
            </a:r>
            <a:r>
              <a:rPr lang="cs-CZ" sz="1200" i="1" dirty="0"/>
              <a:t>Www.mapeh.eu</a:t>
            </a:r>
            <a:r>
              <a:rPr lang="cs-CZ" sz="1200" dirty="0"/>
              <a:t> [online]. 2011 [cit. 2011-10-12]. Pravěk.jpg :: </a:t>
            </a:r>
            <a:r>
              <a:rPr lang="cs-CZ" sz="1200" dirty="0" err="1"/>
              <a:t>Velsjack</a:t>
            </a:r>
            <a:r>
              <a:rPr lang="cs-CZ" sz="1200" dirty="0"/>
              <a:t>. Dostupné z WWW: &lt;http://www.google.cz/</a:t>
            </a:r>
            <a:r>
              <a:rPr lang="cs-CZ" sz="1200" dirty="0" err="1"/>
              <a:t>imgres?q</a:t>
            </a:r>
            <a:r>
              <a:rPr lang="cs-CZ" sz="1200" dirty="0"/>
              <a:t>=prav%C4%9Bk&amp;start=40&amp;num=10&amp;hl=</a:t>
            </a:r>
            <a:r>
              <a:rPr lang="cs-CZ" sz="1200" dirty="0" err="1"/>
              <a:t>cs&amp;biw</a:t>
            </a:r>
            <a:r>
              <a:rPr lang="cs-CZ" sz="1200" dirty="0"/>
              <a:t>=1366&amp;bih=624&amp;tbm=</a:t>
            </a:r>
            <a:r>
              <a:rPr lang="cs-CZ" sz="1200" dirty="0" err="1"/>
              <a:t>isch&amp;tbnid</a:t>
            </a:r>
            <a:r>
              <a:rPr lang="cs-CZ" sz="1200" dirty="0"/>
              <a:t>=KqkXJrNvdYf6ZM:&amp;</a:t>
            </a:r>
            <a:r>
              <a:rPr lang="cs-CZ" sz="1200" dirty="0" err="1"/>
              <a:t>imgrefurl</a:t>
            </a:r>
            <a:r>
              <a:rPr lang="cs-CZ" sz="1200" dirty="0"/>
              <a:t>=http://</a:t>
            </a:r>
            <a:r>
              <a:rPr lang="cs-CZ" sz="1200" dirty="0" smtClean="0"/>
              <a:t>www.mapeh.eu/album/</a:t>
            </a:r>
            <a:r>
              <a:rPr lang="cs-CZ" sz="1200" dirty="0" err="1" smtClean="0"/>
              <a:t>nase</a:t>
            </a:r>
            <a:r>
              <a:rPr lang="cs-CZ" sz="1200" dirty="0" smtClean="0"/>
              <a:t>-rodinka/pravekjpg1</a:t>
            </a:r>
            <a:r>
              <a:rPr lang="cs-CZ" sz="1200" dirty="0"/>
              <a:t>/&amp;</a:t>
            </a:r>
            <a:r>
              <a:rPr lang="cs-CZ" sz="1200" dirty="0" err="1"/>
              <a:t>docid</a:t>
            </a:r>
            <a:r>
              <a:rPr lang="cs-CZ" sz="1200" dirty="0"/>
              <a:t>=wh1Uxl4wUWmYgM&amp;w=400&amp;h=315&amp;ei=-mCVTvH6HMLrOb__iLIH&amp;zoom=1&amp;iact=</a:t>
            </a:r>
            <a:r>
              <a:rPr lang="cs-CZ" sz="1200" dirty="0" err="1"/>
              <a:t>hc&amp;vpx</a:t>
            </a:r>
            <a:r>
              <a:rPr lang="cs-CZ" sz="1200" dirty="0"/>
              <a:t>=1080&amp;vpy=299&amp;dur=439&amp;hovh=151&amp;hovw=192&amp;tx=175&amp;ty=87&amp;sqi=2&amp;page=3&amp;tbnh=119&amp;tbnw=150&amp;ndsp=21&amp;ved=1t:429,r:13,s:40&gt;.</a:t>
            </a:r>
          </a:p>
          <a:p>
            <a:r>
              <a:rPr lang="cs-CZ" sz="1400" b="1" dirty="0" smtClean="0"/>
              <a:t>Obr. 3 </a:t>
            </a:r>
            <a:r>
              <a:rPr lang="cs-CZ" sz="1200" dirty="0" smtClean="0"/>
              <a:t>- </a:t>
            </a:r>
            <a:r>
              <a:rPr lang="cs-CZ" sz="1200" i="1" dirty="0"/>
              <a:t>Www.boiohaemum.cz</a:t>
            </a:r>
            <a:r>
              <a:rPr lang="cs-CZ" sz="1200" dirty="0"/>
              <a:t> [online]. 2011 [cit. 2011-10-12]. Datování expozice: Doba kamenná | Lovci mamutů. Pamětní razítko č. 015. Dostupné z WWW: &lt;http://boiohaemum.cz/</a:t>
            </a:r>
            <a:r>
              <a:rPr lang="cs-CZ" sz="1200" dirty="0" err="1"/>
              <a:t>view.php?cisloclanku</a:t>
            </a:r>
            <a:r>
              <a:rPr lang="cs-CZ" sz="1200" dirty="0"/>
              <a:t>=2005113017</a:t>
            </a:r>
            <a:r>
              <a:rPr lang="cs-CZ" sz="1200" dirty="0" smtClean="0"/>
              <a:t>&gt;.</a:t>
            </a:r>
          </a:p>
          <a:p>
            <a:r>
              <a:rPr lang="cs-CZ" sz="1400" b="1" dirty="0" smtClean="0"/>
              <a:t>Obr. 4 </a:t>
            </a:r>
            <a:r>
              <a:rPr lang="cs-CZ" sz="1200" dirty="0" smtClean="0"/>
              <a:t>- </a:t>
            </a:r>
            <a:r>
              <a:rPr lang="cs-CZ" sz="1200" i="1" dirty="0"/>
              <a:t>217.115.252.254</a:t>
            </a:r>
            <a:r>
              <a:rPr lang="cs-CZ" sz="1200" dirty="0"/>
              <a:t> [online]. 2011 [cit. 2011-10-12]. Doba bronzová, 1900 - 800 BC/1. Zpracování kovů. Dostupné z WWW: &lt;http://217.115.252.254:1572/Dokumenty%20pro%20studenty/Dvo%C5%99%C3%A1k%20Martin/1.%20Prav%C4%9Bk/6.%20Doba%20bronzov%C3%A1,%201900%20-%20800%20BC/1.%20Zpracov%C3%A1n%C3%AD%20kov%C5%AF/&gt;.</a:t>
            </a:r>
          </a:p>
          <a:p>
            <a:r>
              <a:rPr lang="cs-CZ" sz="1400" b="1" dirty="0" smtClean="0"/>
              <a:t>Obr. 5 </a:t>
            </a:r>
            <a:r>
              <a:rPr lang="cs-CZ" sz="1200" dirty="0" smtClean="0"/>
              <a:t>- </a:t>
            </a:r>
            <a:r>
              <a:rPr lang="cs-CZ" sz="1200" i="1" dirty="0"/>
              <a:t>Www.cassovia.sk</a:t>
            </a:r>
            <a:r>
              <a:rPr lang="cs-CZ" sz="1200" dirty="0"/>
              <a:t> [online]. 2011 [cit. 2011-10-12]. Železný </a:t>
            </a:r>
            <a:r>
              <a:rPr lang="cs-CZ" sz="1200" dirty="0" err="1"/>
              <a:t>nôž</a:t>
            </a:r>
            <a:r>
              <a:rPr lang="cs-CZ" sz="1200" dirty="0"/>
              <a:t> s bronzovou </a:t>
            </a:r>
            <a:r>
              <a:rPr lang="cs-CZ" sz="1200" dirty="0" err="1"/>
              <a:t>rukoväťou</a:t>
            </a:r>
            <a:r>
              <a:rPr lang="cs-CZ" sz="1200" dirty="0"/>
              <a:t> </a:t>
            </a:r>
            <a:r>
              <a:rPr lang="cs-CZ" sz="1200" dirty="0" err="1"/>
              <a:t>zo</a:t>
            </a:r>
            <a:r>
              <a:rPr lang="cs-CZ" sz="1200" dirty="0"/>
              <a:t> </a:t>
            </a:r>
            <a:r>
              <a:rPr lang="cs-CZ" sz="1200" dirty="0" err="1"/>
              <a:t>staršej</a:t>
            </a:r>
            <a:r>
              <a:rPr lang="cs-CZ" sz="1200" dirty="0"/>
              <a:t> doby </a:t>
            </a:r>
            <a:r>
              <a:rPr lang="cs-CZ" sz="1200" dirty="0" err="1"/>
              <a:t>železnej</a:t>
            </a:r>
            <a:r>
              <a:rPr lang="cs-CZ" sz="1200" dirty="0"/>
              <a:t>. . Dostupné z WWW: &lt;http://www.cassovia.sk/</a:t>
            </a:r>
            <a:r>
              <a:rPr lang="cs-CZ" sz="1200" dirty="0" err="1"/>
              <a:t>vsmuzeum</a:t>
            </a:r>
            <a:r>
              <a:rPr lang="cs-CZ" sz="1200" dirty="0"/>
              <a:t>/zelezo.php3&gt;.</a:t>
            </a:r>
          </a:p>
          <a:p>
            <a:r>
              <a:rPr lang="cs-CZ" sz="1400" b="1" dirty="0" smtClean="0"/>
              <a:t>Obr. 6 </a:t>
            </a:r>
            <a:r>
              <a:rPr lang="cs-CZ" sz="1200" dirty="0" smtClean="0"/>
              <a:t>- </a:t>
            </a:r>
            <a:r>
              <a:rPr lang="cs-CZ" sz="1200" i="1" dirty="0"/>
              <a:t>Www.kultura.dama.cz</a:t>
            </a:r>
            <a:r>
              <a:rPr lang="cs-CZ" sz="1200" dirty="0"/>
              <a:t> [online]. 2011 [cit. 2011-10-12]. Doba ledová 3. Dostupné z WWW: &lt;http://kultura.dama.cz/</a:t>
            </a:r>
            <a:r>
              <a:rPr lang="cs-CZ" sz="1200" dirty="0" err="1"/>
              <a:t>clanek.php?id</a:t>
            </a:r>
            <a:r>
              <a:rPr lang="cs-CZ" sz="1200" dirty="0"/>
              <a:t>=10737</a:t>
            </a:r>
            <a:r>
              <a:rPr lang="cs-CZ" sz="1200" dirty="0" smtClean="0"/>
              <a:t>&gt;.</a:t>
            </a:r>
          </a:p>
          <a:p>
            <a:r>
              <a:rPr lang="cs-CZ" sz="1400" b="1" dirty="0" smtClean="0"/>
              <a:t>Obr. 7 </a:t>
            </a:r>
            <a:r>
              <a:rPr lang="cs-CZ" sz="1200" dirty="0" smtClean="0"/>
              <a:t>- </a:t>
            </a:r>
            <a:r>
              <a:rPr lang="cs-CZ" sz="1200" i="1" dirty="0"/>
              <a:t>Maxizabava.cz</a:t>
            </a:r>
            <a:r>
              <a:rPr lang="cs-CZ" sz="1200" dirty="0"/>
              <a:t> [online]. 2011 [cit. 2011-10-12]. Doba Ledová 2. Dostupné z WWW: &lt;http://www.maxizabava.cz/?</a:t>
            </a:r>
            <a:r>
              <a:rPr lang="cs-CZ" sz="1200" dirty="0" err="1"/>
              <a:t>tag</a:t>
            </a:r>
            <a:r>
              <a:rPr lang="cs-CZ" sz="1200" dirty="0"/>
              <a:t>=Doba%20ledov%C3%A1&gt;.</a:t>
            </a:r>
          </a:p>
          <a:p>
            <a:r>
              <a:rPr lang="cs-CZ" sz="1200" dirty="0"/>
              <a:t/>
            </a:r>
            <a:br>
              <a:rPr lang="cs-CZ" sz="1200" dirty="0"/>
            </a:br>
            <a:endParaRPr lang="cs-CZ" sz="1200" dirty="0"/>
          </a:p>
          <a:p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endParaRPr lang="cs-CZ" sz="1200" dirty="0"/>
          </a:p>
          <a:p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endParaRPr lang="cs-CZ" sz="1200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6670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332656"/>
            <a:ext cx="8496944" cy="98796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Obr. 8 </a:t>
            </a:r>
            <a:r>
              <a:rPr lang="cs-CZ" dirty="0" smtClean="0"/>
              <a:t>- </a:t>
            </a:r>
            <a:r>
              <a:rPr lang="cs-CZ" sz="1200" dirty="0" smtClean="0"/>
              <a:t>Www.poseidonis.wordpress.com </a:t>
            </a:r>
            <a:r>
              <a:rPr lang="cs-CZ" sz="1200" dirty="0"/>
              <a:t>[online]. 2011 [cit. 2011-10-12]. </a:t>
            </a:r>
            <a:r>
              <a:rPr lang="cs-CZ" sz="1200" dirty="0" err="1"/>
              <a:t>Científico</a:t>
            </a:r>
            <a:r>
              <a:rPr lang="cs-CZ" sz="1200" dirty="0"/>
              <a:t> promete “</a:t>
            </a:r>
            <a:r>
              <a:rPr lang="cs-CZ" sz="1200" dirty="0" err="1"/>
              <a:t>resucitar</a:t>
            </a:r>
            <a:r>
              <a:rPr lang="cs-CZ" sz="1200" dirty="0"/>
              <a:t>” a </a:t>
            </a:r>
            <a:r>
              <a:rPr lang="cs-CZ" sz="1200" dirty="0" err="1"/>
              <a:t>un</a:t>
            </a:r>
            <a:r>
              <a:rPr lang="cs-CZ" sz="1200" dirty="0"/>
              <a:t> mamut </a:t>
            </a:r>
            <a:r>
              <a:rPr lang="cs-CZ" sz="1200" dirty="0" err="1"/>
              <a:t>muerto</a:t>
            </a:r>
            <a:r>
              <a:rPr lang="cs-CZ" sz="1200" dirty="0"/>
              <a:t> . Dostupné z WWW: &lt;http://poseidonis.wordpress.com/2011/01/15/cientifico-promete-resucitar-a-un-mamut-muerto-hace-5000-anos</a:t>
            </a:r>
            <a:r>
              <a:rPr lang="cs-CZ" sz="1200" dirty="0" smtClean="0"/>
              <a:t>/&gt;.</a:t>
            </a:r>
          </a:p>
          <a:p>
            <a:r>
              <a:rPr lang="cs-CZ" sz="1400" b="1" dirty="0" smtClean="0"/>
              <a:t>Obr. 9 </a:t>
            </a:r>
            <a:r>
              <a:rPr lang="cs-CZ" sz="1200" dirty="0" smtClean="0"/>
              <a:t>- </a:t>
            </a:r>
            <a:r>
              <a:rPr lang="pt-BR" sz="1200" i="1" dirty="0"/>
              <a:t>Www.dyurasikoo.blogspot.com</a:t>
            </a:r>
            <a:r>
              <a:rPr lang="pt-BR" sz="1200" dirty="0"/>
              <a:t> [online]. 2011 [cit. 2011-10-12]. Nos tempos primitivos não havia documentos escritos sobre .. Dostupné z WWW: &lt;http://dyurasikoo.blogspot.com/2010/10/pre-historia-brasileira.html</a:t>
            </a:r>
            <a:r>
              <a:rPr lang="pt-BR" sz="1200" dirty="0" smtClean="0"/>
              <a:t>&gt;.</a:t>
            </a:r>
            <a:endParaRPr lang="cs-CZ" sz="1200" dirty="0" smtClean="0"/>
          </a:p>
          <a:p>
            <a:r>
              <a:rPr lang="cs-CZ" sz="1400" b="1" dirty="0" smtClean="0"/>
              <a:t>Obr. 10 </a:t>
            </a:r>
            <a:r>
              <a:rPr lang="cs-CZ" sz="1200" dirty="0" smtClean="0"/>
              <a:t>- Klipart</a:t>
            </a:r>
            <a:endParaRPr lang="pt-BR" sz="1200" dirty="0"/>
          </a:p>
          <a:p>
            <a:r>
              <a:rPr lang="cs-CZ" sz="1400" b="1" dirty="0" smtClean="0"/>
              <a:t>Obr. 11 </a:t>
            </a:r>
            <a:r>
              <a:rPr lang="cs-CZ" sz="1200" dirty="0" smtClean="0"/>
              <a:t>- </a:t>
            </a:r>
            <a:r>
              <a:rPr lang="cs-CZ" sz="1200" i="1" dirty="0"/>
              <a:t>Ces.mkcr.cz</a:t>
            </a:r>
            <a:r>
              <a:rPr lang="cs-CZ" sz="1200" dirty="0"/>
              <a:t> [online]. 2011 [cit. 2011-10-14]. Radovesice, výzkum z roku 1982, </a:t>
            </a:r>
            <a:r>
              <a:rPr lang="cs-CZ" sz="1200" dirty="0" err="1"/>
              <a:t>putnovitá</a:t>
            </a:r>
            <a:r>
              <a:rPr lang="cs-CZ" sz="1200" dirty="0"/>
              <a:t> nádoba, mladší doba </a:t>
            </a:r>
            <a:r>
              <a:rPr lang="cs-CZ" sz="1200" dirty="0" err="1"/>
              <a:t>kamenn</a:t>
            </a:r>
            <a:r>
              <a:rPr lang="cs-CZ" sz="1200" dirty="0"/>
              <a:t>. Dostupné z WWW: &lt;http://ces.mkcr.cz/</a:t>
            </a:r>
            <a:r>
              <a:rPr lang="cs-CZ" sz="1200" dirty="0" err="1"/>
              <a:t>cz</a:t>
            </a:r>
            <a:r>
              <a:rPr lang="cs-CZ" sz="1200" dirty="0"/>
              <a:t>/</a:t>
            </a:r>
            <a:r>
              <a:rPr lang="cs-CZ" sz="1200" dirty="0" err="1"/>
              <a:t>img.php?imgid</a:t>
            </a:r>
            <a:r>
              <a:rPr lang="cs-CZ" sz="1200" dirty="0"/>
              <a:t>=1598&gt;.</a:t>
            </a:r>
          </a:p>
          <a:p>
            <a:r>
              <a:rPr lang="cs-CZ" sz="1400" b="1" dirty="0" smtClean="0"/>
              <a:t>Obr. 12 </a:t>
            </a:r>
            <a:r>
              <a:rPr lang="cs-CZ" sz="1200" dirty="0" smtClean="0"/>
              <a:t>- </a:t>
            </a:r>
            <a:r>
              <a:rPr lang="cs-CZ" sz="1200" i="1" dirty="0"/>
              <a:t>Kolin.cz</a:t>
            </a:r>
            <a:r>
              <a:rPr lang="cs-CZ" sz="1200" dirty="0"/>
              <a:t> [online]. 2011 [cit. 2011-10-14]. Mladší doba kamenná – neolit, zásobní nádoba (Nová Ves u Kolína) . Dostupné z WWW: &lt;http://www.kolin.cz/muzeum/expozice.htm</a:t>
            </a:r>
            <a:r>
              <a:rPr lang="cs-CZ" sz="1200" dirty="0" smtClean="0"/>
              <a:t>&gt;.</a:t>
            </a:r>
          </a:p>
          <a:p>
            <a:r>
              <a:rPr lang="cs-CZ" sz="1400" b="1" dirty="0" smtClean="0"/>
              <a:t>Obr. 13 </a:t>
            </a:r>
            <a:r>
              <a:rPr lang="cs-CZ" sz="1200" dirty="0" smtClean="0"/>
              <a:t>- </a:t>
            </a:r>
            <a:r>
              <a:rPr lang="cs-CZ" sz="1200" i="1" dirty="0"/>
              <a:t>Geologie.vsb.cz</a:t>
            </a:r>
            <a:r>
              <a:rPr lang="cs-CZ" sz="1200" dirty="0"/>
              <a:t> [online]. 2011 [cit. 2011-10-14]. Doba bronzová, kultura lidu. popelnicových polí. Dostupné z WWW: &lt;http://geologie.vsb.cz/</a:t>
            </a:r>
            <a:r>
              <a:rPr lang="cs-CZ" sz="1200" dirty="0" err="1"/>
              <a:t>loziska</a:t>
            </a:r>
            <a:r>
              <a:rPr lang="cs-CZ" sz="1200" dirty="0"/>
              <a:t>/</a:t>
            </a:r>
            <a:r>
              <a:rPr lang="cs-CZ" sz="1200" dirty="0" err="1"/>
              <a:t>loziska</a:t>
            </a:r>
            <a:r>
              <a:rPr lang="cs-CZ" sz="1200" dirty="0"/>
              <a:t>/historie.html</a:t>
            </a:r>
            <a:r>
              <a:rPr lang="cs-CZ" sz="1200" dirty="0" smtClean="0"/>
              <a:t>&gt;.</a:t>
            </a:r>
          </a:p>
          <a:p>
            <a:r>
              <a:rPr lang="cs-CZ" sz="1400" b="1" dirty="0" smtClean="0"/>
              <a:t>Obr. 14 </a:t>
            </a:r>
            <a:r>
              <a:rPr lang="cs-CZ" sz="1200" dirty="0" smtClean="0"/>
              <a:t>- </a:t>
            </a:r>
            <a:r>
              <a:rPr lang="cs-CZ" sz="1200" i="1" dirty="0"/>
              <a:t>Muzeumhk.cz</a:t>
            </a:r>
            <a:r>
              <a:rPr lang="cs-CZ" sz="1200" dirty="0"/>
              <a:t> [online]. 2011 [cit. 2011-10-14]. Pravěk - doba bronzová - kultura únětická. Dostupné z WWW: &lt;http://www.muzeumhk.cz/ukazky-z-archeologicke-sbirky.html</a:t>
            </a:r>
            <a:r>
              <a:rPr lang="cs-CZ" sz="1200" dirty="0" smtClean="0"/>
              <a:t>&gt;.</a:t>
            </a:r>
          </a:p>
          <a:p>
            <a:r>
              <a:rPr lang="cs-CZ" sz="1400" b="1" dirty="0" smtClean="0"/>
              <a:t>Obr. 15 </a:t>
            </a:r>
            <a:r>
              <a:rPr lang="cs-CZ" sz="1200" dirty="0" smtClean="0"/>
              <a:t>- </a:t>
            </a:r>
            <a:r>
              <a:rPr lang="cs-CZ" sz="1200" i="1" dirty="0"/>
              <a:t>17.115.252.254</a:t>
            </a:r>
            <a:r>
              <a:rPr lang="cs-CZ" sz="1200" dirty="0"/>
              <a:t> [online]. 2011 [cit. 2011-10-12]. Doba bronzová, 1900 - 800 BC/1. Zpracování kovů. Dostupné z WWW: &lt;http://217.115.252.254:1572/Dokumenty%20pro%20studenty/Dvo%C5%99%C3%A1k%20Martin/1.%20Prav%C4%9Bk/6.%20Doba%20bronzov%C3%A1,%201900%20-%20800%20BC/1.%20Zpracov%C3%A1n%C3%AD%20kov%C5%AF</a:t>
            </a:r>
            <a:r>
              <a:rPr lang="cs-CZ" sz="1200" dirty="0" smtClean="0"/>
              <a:t>/&gt;.</a:t>
            </a:r>
          </a:p>
          <a:p>
            <a:r>
              <a:rPr lang="cs-CZ" sz="1400" b="1" dirty="0" smtClean="0"/>
              <a:t>Obr. 16 </a:t>
            </a:r>
            <a:r>
              <a:rPr lang="cs-CZ" sz="1200" dirty="0" smtClean="0"/>
              <a:t>- </a:t>
            </a:r>
            <a:r>
              <a:rPr lang="cs-CZ" sz="1200" i="1" dirty="0"/>
              <a:t>Cassovia.sk</a:t>
            </a:r>
            <a:r>
              <a:rPr lang="cs-CZ" sz="1200" dirty="0"/>
              <a:t> [online]. 2011 [cit. 2011-10-14]. Železný </a:t>
            </a:r>
            <a:r>
              <a:rPr lang="cs-CZ" sz="1200" dirty="0" err="1"/>
              <a:t>nôž</a:t>
            </a:r>
            <a:r>
              <a:rPr lang="cs-CZ" sz="1200" dirty="0"/>
              <a:t> s bronzovou </a:t>
            </a:r>
            <a:r>
              <a:rPr lang="cs-CZ" sz="1200" dirty="0" err="1"/>
              <a:t>rukoväťou</a:t>
            </a:r>
            <a:r>
              <a:rPr lang="cs-CZ" sz="1200" dirty="0"/>
              <a:t> </a:t>
            </a:r>
            <a:r>
              <a:rPr lang="cs-CZ" sz="1200" dirty="0" err="1"/>
              <a:t>zo</a:t>
            </a:r>
            <a:r>
              <a:rPr lang="cs-CZ" sz="1200" dirty="0"/>
              <a:t> </a:t>
            </a:r>
            <a:r>
              <a:rPr lang="cs-CZ" sz="1200" dirty="0" err="1"/>
              <a:t>staršej</a:t>
            </a:r>
            <a:r>
              <a:rPr lang="cs-CZ" sz="1200" dirty="0"/>
              <a:t> doby </a:t>
            </a:r>
            <a:r>
              <a:rPr lang="cs-CZ" sz="1200" dirty="0" err="1"/>
              <a:t>železnej</a:t>
            </a:r>
            <a:r>
              <a:rPr lang="cs-CZ" sz="1200" dirty="0"/>
              <a:t>. . Dostupné z WWW: &lt;http://www.cassovia.sk/</a:t>
            </a:r>
            <a:r>
              <a:rPr lang="cs-CZ" sz="1200" dirty="0" err="1"/>
              <a:t>vsmuzeum</a:t>
            </a:r>
            <a:r>
              <a:rPr lang="cs-CZ" sz="1200" dirty="0"/>
              <a:t>/zelezo.php3&gt;.</a:t>
            </a:r>
          </a:p>
          <a:p>
            <a:r>
              <a:rPr lang="cs-CZ" sz="1400" b="1" dirty="0" smtClean="0"/>
              <a:t>Obr. 17 </a:t>
            </a:r>
            <a:r>
              <a:rPr lang="cs-CZ" sz="1200" dirty="0" smtClean="0"/>
              <a:t>- </a:t>
            </a:r>
            <a:r>
              <a:rPr lang="cs-CZ" sz="1200" i="1" dirty="0"/>
              <a:t>Iabrno.cz</a:t>
            </a:r>
            <a:r>
              <a:rPr lang="cs-CZ" sz="1200" dirty="0"/>
              <a:t> [online]. 2011 [cit. 2011-10-14]. Latén - mladší doba železná. Dostupné z WWW: &lt;http://www.iabrno.cz/~</a:t>
            </a:r>
            <a:r>
              <a:rPr lang="cs-CZ" sz="1200" dirty="0" err="1"/>
              <a:t>skrdla</a:t>
            </a:r>
            <a:r>
              <a:rPr lang="cs-CZ" sz="1200" dirty="0"/>
              <a:t>/</a:t>
            </a:r>
            <a:r>
              <a:rPr lang="cs-CZ" sz="1200" dirty="0" err="1"/>
              <a:t>agalerie</a:t>
            </a:r>
            <a:r>
              <a:rPr lang="cs-CZ" sz="1200" dirty="0"/>
              <a:t>/holoceb.htm</a:t>
            </a:r>
            <a:r>
              <a:rPr lang="cs-CZ" sz="1200" dirty="0" smtClean="0"/>
              <a:t>&gt;.</a:t>
            </a:r>
          </a:p>
          <a:p>
            <a:r>
              <a:rPr lang="cs-CZ" sz="1400" b="1" dirty="0" smtClean="0"/>
              <a:t>Obr. 18 </a:t>
            </a:r>
            <a:r>
              <a:rPr lang="cs-CZ" sz="1200" dirty="0" smtClean="0"/>
              <a:t>- </a:t>
            </a:r>
            <a:r>
              <a:rPr lang="cs-CZ" sz="1200" i="1" dirty="0"/>
              <a:t>Stastnezeny.cz</a:t>
            </a:r>
            <a:r>
              <a:rPr lang="cs-CZ" sz="1200" dirty="0"/>
              <a:t> [online]. 2011 [cit. 2011-10-14]. Keltové jim zřejmě přisuzovali magické schopnosti. Dostupné z WWW: &lt;http://www.stastnezeny.cz/</a:t>
            </a:r>
            <a:r>
              <a:rPr lang="cs-CZ" sz="1200" dirty="0" err="1"/>
              <a:t>index.asp?menu</a:t>
            </a:r>
            <a:r>
              <a:rPr lang="cs-CZ" sz="1200" dirty="0"/>
              <a:t>=1004&amp;record=7892</a:t>
            </a:r>
            <a:r>
              <a:rPr lang="cs-CZ" sz="1200" dirty="0" smtClean="0"/>
              <a:t>&gt;.</a:t>
            </a:r>
          </a:p>
          <a:p>
            <a:r>
              <a:rPr lang="cs-CZ" sz="1400" b="1" dirty="0" smtClean="0"/>
              <a:t>Obr. 19 </a:t>
            </a:r>
            <a:r>
              <a:rPr lang="cs-CZ" sz="1200" dirty="0" smtClean="0"/>
              <a:t>- </a:t>
            </a:r>
            <a:r>
              <a:rPr lang="cs-CZ" sz="1200" i="1" dirty="0"/>
              <a:t>Keltoman.sweb.cz</a:t>
            </a:r>
            <a:r>
              <a:rPr lang="cs-CZ" sz="1200" dirty="0"/>
              <a:t> [online]. 2011 [cit. 2011-10-14]. Mapa keltské expanze v Evropě. Dostupné z WWW: &lt;http://keltoman.sweb.cz</a:t>
            </a:r>
            <a:r>
              <a:rPr lang="cs-CZ" sz="1200" dirty="0" smtClean="0"/>
              <a:t>/&gt;.</a:t>
            </a:r>
          </a:p>
          <a:p>
            <a:r>
              <a:rPr lang="cs-CZ" sz="1200" dirty="0" smtClean="0"/>
              <a:t>Klipart-</a:t>
            </a:r>
            <a:r>
              <a:rPr lang="it-IT" sz="1200" dirty="0"/>
              <a:t>Smajlici. [online]. [cit. 2012-11-25]. </a:t>
            </a:r>
            <a:r>
              <a:rPr lang="it-IT" sz="1200"/>
              <a:t>Dostupné z: http://www.celysvet.cz/smajlici-ke-stazeni-smajlik?pg=1</a:t>
            </a:r>
            <a:endParaRPr lang="cs-CZ" sz="1200" dirty="0"/>
          </a:p>
          <a:p>
            <a:r>
              <a:rPr lang="cs-CZ" sz="1200" dirty="0"/>
              <a:t>Wikipedia.cz [online]. 2011 [cit. 2011-10-14]. Pravěk. Dostupné z WWW: &lt;http://cs.wikipedia.org/wiki/Prav%C4%9Bk&gt;.</a:t>
            </a:r>
          </a:p>
          <a:p>
            <a:endParaRPr lang="cs-CZ" sz="1200" dirty="0"/>
          </a:p>
          <a:p>
            <a:r>
              <a:rPr lang="cs-CZ" b="1" dirty="0" smtClean="0"/>
              <a:t>Literatura:</a:t>
            </a:r>
          </a:p>
          <a:p>
            <a:r>
              <a:rPr lang="cs-CZ" sz="1400" dirty="0"/>
              <a:t>Vlastivěda 4. Brno :Autor: PaeDr. Iva Stříbrná a </a:t>
            </a:r>
            <a:r>
              <a:rPr lang="cs-CZ" sz="1400" dirty="0" smtClean="0"/>
              <a:t>kolektiv, </a:t>
            </a:r>
            <a:r>
              <a:rPr lang="cs-CZ" sz="1400" dirty="0"/>
              <a:t>NOVÁ ŠKOLA, s.r.o., 2009. </a:t>
            </a:r>
            <a:r>
              <a:rPr lang="cs-CZ" sz="1400" dirty="0" smtClean="0"/>
              <a:t>České země v pravěku, s</a:t>
            </a:r>
            <a:r>
              <a:rPr lang="cs-CZ" sz="1400" dirty="0"/>
              <a:t>. 47.</a:t>
            </a:r>
          </a:p>
          <a:p>
            <a:endParaRPr lang="cs-CZ" b="1" dirty="0" smtClean="0"/>
          </a:p>
          <a:p>
            <a:r>
              <a:rPr lang="cs-CZ" sz="1200" b="1" dirty="0"/>
              <a:t/>
            </a:r>
            <a:br>
              <a:rPr lang="cs-CZ" sz="1200" b="1" dirty="0"/>
            </a:br>
            <a:endParaRPr lang="cs-CZ" sz="1200" b="1" dirty="0"/>
          </a:p>
          <a:p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r>
              <a:rPr lang="cs-CZ" sz="1200" dirty="0"/>
              <a:t/>
            </a:r>
            <a:br>
              <a:rPr lang="cs-CZ" sz="1200" dirty="0"/>
            </a:br>
            <a:endParaRPr lang="cs-CZ" sz="1200" dirty="0"/>
          </a:p>
          <a:p>
            <a:r>
              <a:rPr lang="cs-CZ" sz="1200" dirty="0"/>
              <a:t/>
            </a:r>
            <a:br>
              <a:rPr lang="cs-CZ" sz="1200" dirty="0"/>
            </a:br>
            <a:endParaRPr lang="cs-CZ" sz="1200" dirty="0"/>
          </a:p>
          <a:p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pt-BR" sz="1200" dirty="0"/>
              <a:t/>
            </a:r>
            <a:br>
              <a:rPr lang="pt-BR" sz="1200" dirty="0"/>
            </a:br>
            <a:endParaRPr lang="cs-CZ" sz="1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8837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224</TotalTime>
  <Words>344</Words>
  <Application>Microsoft Office PowerPoint</Application>
  <PresentationFormat>Předvádění na obrazovce (4:3)</PresentationFormat>
  <Paragraphs>92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PRAVĚK</vt:lpstr>
      <vt:lpstr>ČESKÉ ZEMĚ V PRAVĚKU</vt:lpstr>
      <vt:lpstr>DĚLENÍ OBDOBÍ</vt:lpstr>
      <vt:lpstr>STARŠÍ DOBA KAMENNÁ</vt:lpstr>
      <vt:lpstr>STARŠÍ DOBA KAMENNÁ</vt:lpstr>
      <vt:lpstr>STARŠÍ DOBA KAMENNÁ</vt:lpstr>
      <vt:lpstr>Prezentace aplikace PowerPoint</vt:lpstr>
      <vt:lpstr>NÁDOBY MLADŠÍ DOBY KAMENNÉ</vt:lpstr>
      <vt:lpstr>DOBA BRONZOVÁ</vt:lpstr>
      <vt:lpstr>DOBA ŽELEZNÁ</vt:lpstr>
      <vt:lpstr>KELTOVÉ NA NAŠEM ÚZEMÍ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ČESKÉ ZEMĚ V PRAVĚKU</dc:title>
  <dc:creator>Uživatel</dc:creator>
  <cp:lastModifiedBy>Uživatel</cp:lastModifiedBy>
  <cp:revision>30</cp:revision>
  <dcterms:created xsi:type="dcterms:W3CDTF">2011-10-12T09:14:47Z</dcterms:created>
  <dcterms:modified xsi:type="dcterms:W3CDTF">2012-11-25T10:44:43Z</dcterms:modified>
</cp:coreProperties>
</file>