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442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288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40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22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772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674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576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971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150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465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678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1C448-F846-4095-9CCD-F3F5FFCFEBF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F3586-D0A4-476A-A593-62BE37D81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073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STAŘÍ SLOVANÉ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6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602" y="4384767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životem starých Slovanů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899592" y="2924524"/>
            <a:ext cx="540026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VY_32_inovace_03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237965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DOBA STARÝCH SLOVANŮ</a:t>
            </a:r>
            <a:endParaRPr lang="cs-CZ" b="1" dirty="0">
              <a:solidFill>
                <a:srgbClr val="FF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83568" y="2564904"/>
            <a:ext cx="108012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3568" y="2255525"/>
            <a:ext cx="0" cy="6480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63688" y="2255525"/>
            <a:ext cx="0" cy="648072"/>
          </a:xfrm>
          <a:prstGeom prst="line">
            <a:avLst/>
          </a:prstGeom>
          <a:ln w="254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63688" y="2564904"/>
            <a:ext cx="864096" cy="0"/>
          </a:xfrm>
          <a:prstGeom prst="line">
            <a:avLst/>
          </a:prstGeom>
          <a:ln w="254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627784" y="2255525"/>
            <a:ext cx="0" cy="648072"/>
          </a:xfrm>
          <a:prstGeom prst="line">
            <a:avLst/>
          </a:prstGeom>
          <a:ln w="254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627784" y="2564904"/>
            <a:ext cx="93610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563888" y="2255525"/>
            <a:ext cx="0" cy="6480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563888" y="2564904"/>
            <a:ext cx="2232248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2255525"/>
            <a:ext cx="0" cy="648072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4987" y="5474841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PŘÍCHOD SLOVANŮ (5.stol. </a:t>
            </a: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.l.)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421650" y="3850957"/>
            <a:ext cx="2412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Počátek Sámovy říše (rok 623 n.l.)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89085" y="5844173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Rozpad Sámovy říše (rok 659 n.l.) 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932040" y="465313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Počátek Velkomoravské říše (průběh 9.stol. </a:t>
            </a:r>
            <a:r>
              <a:rPr lang="cs-CZ" b="1" dirty="0">
                <a:solidFill>
                  <a:srgbClr val="00B05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.l.)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823311" y="3068961"/>
            <a:ext cx="3276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Rozpad Velkomoravské říše (počátek 10. stol. </a:t>
            </a:r>
            <a:r>
              <a:rPr lang="cs-CZ" b="1" dirty="0">
                <a:solidFill>
                  <a:srgbClr val="00B05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.l.)</a:t>
            </a:r>
            <a:endParaRPr lang="cs-CZ" b="1" dirty="0">
              <a:solidFill>
                <a:srgbClr val="00B050"/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 flipH="1" flipV="1">
            <a:off x="683568" y="3068961"/>
            <a:ext cx="738082" cy="230425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 flipV="1">
            <a:off x="1753994" y="2918446"/>
            <a:ext cx="774085" cy="947360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 flipV="1">
            <a:off x="2699792" y="2918446"/>
            <a:ext cx="2448272" cy="2925727"/>
          </a:xfrm>
          <a:prstGeom prst="straightConnector1">
            <a:avLst/>
          </a:prstGeom>
          <a:ln w="254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 flipV="1">
            <a:off x="3635896" y="2903597"/>
            <a:ext cx="2160240" cy="1749539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 flipV="1">
            <a:off x="5823311" y="2564904"/>
            <a:ext cx="1124953" cy="504057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64987" y="1886193"/>
            <a:ext cx="1242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500 n.l.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508104" y="188619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1000 n.l.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99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PŘÍCHOD SLOVANŮ NA NAŠE ÚZEMÍ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Slované na našem území byli </a:t>
            </a:r>
            <a:r>
              <a:rPr lang="cs-CZ" dirty="0" smtClean="0">
                <a:solidFill>
                  <a:srgbClr val="0070C0"/>
                </a:solidFill>
              </a:rPr>
              <a:t>pastevci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70C0"/>
                </a:solidFill>
              </a:rPr>
              <a:t>zemědělci</a:t>
            </a:r>
          </a:p>
          <a:p>
            <a:r>
              <a:rPr lang="cs-CZ" dirty="0" smtClean="0"/>
              <a:t>Provozovali výměnný obchod</a:t>
            </a:r>
          </a:p>
          <a:p>
            <a:r>
              <a:rPr lang="cs-CZ" dirty="0" smtClean="0"/>
              <a:t>Hovořili jazykem praslovanština</a:t>
            </a:r>
          </a:p>
          <a:p>
            <a:r>
              <a:rPr lang="cs-CZ" dirty="0" smtClean="0"/>
              <a:t>Vyznávali pohanské náboženství – měli mnoho bohů (</a:t>
            </a:r>
            <a:r>
              <a:rPr lang="cs-CZ" dirty="0" smtClean="0">
                <a:solidFill>
                  <a:srgbClr val="0070C0"/>
                </a:solidFill>
              </a:rPr>
              <a:t>Perun</a:t>
            </a:r>
            <a:r>
              <a:rPr lang="cs-CZ" dirty="0" smtClean="0"/>
              <a:t> – bůh války, </a:t>
            </a:r>
            <a:r>
              <a:rPr lang="cs-CZ" dirty="0" err="1" smtClean="0">
                <a:solidFill>
                  <a:srgbClr val="0070C0"/>
                </a:solidFill>
              </a:rPr>
              <a:t>Veles</a:t>
            </a:r>
            <a:r>
              <a:rPr lang="cs-CZ" dirty="0" smtClean="0"/>
              <a:t> – bůh úrody)</a:t>
            </a:r>
            <a:endParaRPr lang="cs-CZ" dirty="0"/>
          </a:p>
        </p:txBody>
      </p:sp>
      <p:pic>
        <p:nvPicPr>
          <p:cNvPr id="1027" name="Picture 3" descr="C:\Users\Uživatel\AppData\Local\Microsoft\Windows\Temporary Internet Files\Content.IE5\AG9E3B0S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6916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34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2657475" cy="318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908720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Perun – bůh války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34879"/>
            <a:ext cx="2133600" cy="325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916895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Veles</a:t>
            </a:r>
            <a:r>
              <a:rPr lang="cs-CZ" sz="2400" b="1" dirty="0" smtClean="0"/>
              <a:t> – bůh úrody</a:t>
            </a:r>
            <a:endParaRPr lang="cs-CZ" sz="24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35857"/>
            <a:ext cx="1314450" cy="343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80080" y="916895"/>
            <a:ext cx="28564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Svantovít – bůh slunce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228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39129"/>
            <a:ext cx="7056784" cy="5233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1"/>
            <a:ext cx="8229600" cy="3240360"/>
          </a:xfrm>
        </p:spPr>
        <p:txBody>
          <a:bodyPr/>
          <a:lstStyle/>
          <a:p>
            <a:r>
              <a:rPr lang="cs-CZ" dirty="0" smtClean="0"/>
              <a:t>Staří Slované žili na hradištích</a:t>
            </a:r>
          </a:p>
          <a:p>
            <a:r>
              <a:rPr lang="cs-CZ" dirty="0" smtClean="0"/>
              <a:t>Vůdce jednotlivých kmenů se jmenovali </a:t>
            </a:r>
            <a:r>
              <a:rPr lang="cs-CZ" dirty="0" smtClean="0">
                <a:solidFill>
                  <a:srgbClr val="00B0F0"/>
                </a:solidFill>
              </a:rPr>
              <a:t>náčelníci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06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76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849694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Obr. 1 – </a:t>
            </a:r>
            <a:r>
              <a:rPr lang="cs-CZ" sz="1200" dirty="0" smtClean="0"/>
              <a:t>klipart-</a:t>
            </a:r>
            <a:r>
              <a:rPr lang="it-IT" sz="1200" dirty="0"/>
              <a:t>Smajlici. [online]. [cit. 2012-11-25]. </a:t>
            </a:r>
            <a:r>
              <a:rPr lang="it-IT" sz="1200"/>
              <a:t>Dostupné z: http://www.celysvet.cz/smajlici-ke-stazeni-smajlik?pg=1</a:t>
            </a:r>
            <a:endParaRPr lang="cs-CZ" sz="1200" dirty="0" smtClean="0"/>
          </a:p>
          <a:p>
            <a:r>
              <a:rPr lang="cs-CZ" sz="1400" b="1" dirty="0" smtClean="0"/>
              <a:t>Obr. 2 - </a:t>
            </a:r>
            <a:r>
              <a:rPr lang="cs-CZ" sz="1200" i="1" dirty="0"/>
              <a:t>Slovanstvo.wz.cz</a:t>
            </a:r>
            <a:r>
              <a:rPr lang="cs-CZ" sz="1200" dirty="0"/>
              <a:t> [online]. 2011 [cit. 2011-10-14]. Perun. Dostupné z WWW: &lt;http://slovanstvo.wz.cz/</a:t>
            </a:r>
            <a:r>
              <a:rPr lang="cs-CZ" sz="1200" dirty="0" err="1"/>
              <a:t>bohove</a:t>
            </a:r>
            <a:r>
              <a:rPr lang="cs-CZ" sz="1200" dirty="0"/>
              <a:t>/perun.htm&gt;.</a:t>
            </a:r>
          </a:p>
          <a:p>
            <a:r>
              <a:rPr lang="cs-CZ" sz="1400" b="1" dirty="0" smtClean="0"/>
              <a:t>Obr. 3 </a:t>
            </a:r>
            <a:r>
              <a:rPr lang="cs-CZ" dirty="0" smtClean="0"/>
              <a:t>- </a:t>
            </a:r>
            <a:r>
              <a:rPr lang="cs-CZ" sz="1200" i="1" dirty="0"/>
              <a:t>Http://saranet.blog.cz</a:t>
            </a:r>
            <a:r>
              <a:rPr lang="cs-CZ" sz="1200" dirty="0"/>
              <a:t> [online]. 2011 [cit. 2011-10-14]. </a:t>
            </a:r>
            <a:r>
              <a:rPr lang="cs-CZ" sz="1200" dirty="0" err="1"/>
              <a:t>Veles</a:t>
            </a:r>
            <a:r>
              <a:rPr lang="cs-CZ" sz="1200" dirty="0"/>
              <a:t>. Dostupné z WWW: &lt;http://saranet.blog.cz/0703/</a:t>
            </a:r>
            <a:r>
              <a:rPr lang="cs-CZ" sz="1200" dirty="0" err="1"/>
              <a:t>veles</a:t>
            </a:r>
            <a:r>
              <a:rPr lang="cs-CZ" sz="1200" dirty="0" smtClean="0"/>
              <a:t>&gt;.</a:t>
            </a:r>
          </a:p>
          <a:p>
            <a:r>
              <a:rPr lang="cs-CZ" sz="1400" b="1" dirty="0" smtClean="0"/>
              <a:t>Obr. 4 </a:t>
            </a:r>
            <a:r>
              <a:rPr lang="cs-CZ" sz="1200" dirty="0" smtClean="0"/>
              <a:t>- Http://leccos.com [online]. 2011 [cit. 2011-10-14]. </a:t>
            </a:r>
            <a:r>
              <a:rPr lang="cs-CZ" sz="1200" dirty="0" err="1" smtClean="0"/>
              <a:t>Ducové</a:t>
            </a:r>
            <a:r>
              <a:rPr lang="cs-CZ" sz="1200" dirty="0" smtClean="0"/>
              <a:t>. Dostupné z WWW: http://leccos.com/</a:t>
            </a:r>
            <a:r>
              <a:rPr lang="cs-CZ" sz="1200" dirty="0" err="1" smtClean="0"/>
              <a:t>index.php</a:t>
            </a:r>
            <a:r>
              <a:rPr lang="cs-CZ" sz="1200" dirty="0" smtClean="0"/>
              <a:t>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</a:t>
            </a:r>
            <a:r>
              <a:rPr lang="cs-CZ" sz="1200" dirty="0" err="1" smtClean="0"/>
              <a:t>ducove</a:t>
            </a:r>
            <a:r>
              <a:rPr lang="cs-CZ" sz="1200" dirty="0" smtClean="0"/>
              <a:t>&gt;.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162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Literatura: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275" y="3861048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Autor</a:t>
            </a:r>
            <a:r>
              <a:rPr lang="cs-CZ" dirty="0"/>
              <a:t>: PaeDr. Iva Stříbrná a kolektiv,  </a:t>
            </a:r>
            <a:r>
              <a:rPr lang="cs-CZ" dirty="0" smtClean="0"/>
              <a:t>NOVÁ ŠKOLA, s.r.o., 2009. Příchod </a:t>
            </a:r>
            <a:r>
              <a:rPr lang="cs-CZ" dirty="0"/>
              <a:t>S</a:t>
            </a:r>
            <a:r>
              <a:rPr lang="cs-CZ" dirty="0" smtClean="0"/>
              <a:t>lovanů, s. 47.</a:t>
            </a:r>
          </a:p>
          <a:p>
            <a:r>
              <a:rPr lang="cs-CZ" dirty="0" smtClean="0"/>
              <a:t>Dějepis2. Praha : Pedagogické nakladatelství, 2004. Autor </a:t>
            </a:r>
            <a:r>
              <a:rPr lang="cs-CZ" err="1" smtClean="0"/>
              <a:t>prof</a:t>
            </a:r>
            <a:r>
              <a:rPr lang="cs-CZ" smtClean="0"/>
              <a:t>. PhDr</a:t>
            </a:r>
            <a:r>
              <a:rPr lang="cs-CZ" dirty="0" smtClean="0"/>
              <a:t>. Petr </a:t>
            </a:r>
            <a:r>
              <a:rPr lang="cs-CZ" dirty="0" err="1" smtClean="0"/>
              <a:t>Čornej</a:t>
            </a:r>
            <a:r>
              <a:rPr lang="cs-CZ" dirty="0" smtClean="0"/>
              <a:t>, CSc., Slované v temných staletích,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251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STAŘÍ SLOVANÉ</vt:lpstr>
      <vt:lpstr>DOBA STARÝCH SLOVANŮ</vt:lpstr>
      <vt:lpstr>PŘÍCHOD SLOVANŮ NA NAŠE ÚZEMÍ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STARÝCH SLOVANŮ</dc:title>
  <dc:creator>Uživatel</dc:creator>
  <cp:lastModifiedBy>Uživatel</cp:lastModifiedBy>
  <cp:revision>31</cp:revision>
  <dcterms:created xsi:type="dcterms:W3CDTF">2011-10-14T10:19:36Z</dcterms:created>
  <dcterms:modified xsi:type="dcterms:W3CDTF">2012-11-25T11:22:33Z</dcterms:modified>
</cp:coreProperties>
</file>