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69" r:id="rId13"/>
    <p:sldId id="270" r:id="rId14"/>
    <p:sldId id="265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33D7-DF83-4A8B-B993-93A5B89611E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E93D0-79E7-4055-AE0D-296DD79E03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45223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33D7-DF83-4A8B-B993-93A5B89611E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E93D0-79E7-4055-AE0D-296DD79E03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3647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33D7-DF83-4A8B-B993-93A5B89611E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E93D0-79E7-4055-AE0D-296DD79E03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373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33D7-DF83-4A8B-B993-93A5B89611E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E93D0-79E7-4055-AE0D-296DD79E03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6113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33D7-DF83-4A8B-B993-93A5B89611E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E93D0-79E7-4055-AE0D-296DD79E03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771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33D7-DF83-4A8B-B993-93A5B89611E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E93D0-79E7-4055-AE0D-296DD79E03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41201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33D7-DF83-4A8B-B993-93A5B89611E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E93D0-79E7-4055-AE0D-296DD79E03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045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33D7-DF83-4A8B-B993-93A5B89611E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E93D0-79E7-4055-AE0D-296DD79E03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399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33D7-DF83-4A8B-B993-93A5B89611E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E93D0-79E7-4055-AE0D-296DD79E03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344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33D7-DF83-4A8B-B993-93A5B89611E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E93D0-79E7-4055-AE0D-296DD79E03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126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C33D7-DF83-4A8B-B993-93A5B89611E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E93D0-79E7-4055-AE0D-296DD79E03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7142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AC33D7-DF83-4A8B-B993-93A5B89611E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E93D0-79E7-4055-AE0D-296DD79E03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711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628800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VZINIK ČESKÉHO STÁTU A VLÁDA PRVNÍCH PŘEMYSLOVSKÝCH KNÍŽAT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491479" y="6419086"/>
            <a:ext cx="1847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Základní škola a Mateřská škola, Liberec, Barvířská 38/6, příspěvková organizace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5556" y="4611562"/>
            <a:ext cx="81729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Anotace: Seznámení se s dobou vzniku českého státu a vládou prvních Přemyslovců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698135" y="3134234"/>
            <a:ext cx="669674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Název: </a:t>
            </a:r>
            <a:r>
              <a:rPr lang="cs-CZ" dirty="0" smtClean="0"/>
              <a:t>VY_32_inovace_07 Vlastivěda-starší </a:t>
            </a:r>
            <a:r>
              <a:rPr lang="cs-CZ" dirty="0"/>
              <a:t>české dějiny</a:t>
            </a:r>
          </a:p>
          <a:p>
            <a:r>
              <a:rPr lang="cs-CZ" dirty="0"/>
              <a:t>Autor: Mgr. Martina Šímová</a:t>
            </a:r>
          </a:p>
          <a:p>
            <a:r>
              <a:rPr lang="cs-CZ" dirty="0"/>
              <a:t>Období: Leden 2012</a:t>
            </a:r>
          </a:p>
          <a:p>
            <a:r>
              <a:rPr lang="cs-CZ" dirty="0"/>
              <a:t>Věková skupina: 4.ročník</a:t>
            </a:r>
          </a:p>
          <a:p>
            <a:r>
              <a:rPr lang="cs-CZ" dirty="0"/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val="2262147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solidFill>
            <a:schemeClr val="accent5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VZNIK ČESKÉHO STÁTU A VLÁDA PRVNÍCH PŘEMYSLOVCŮ</a:t>
            </a:r>
            <a:endParaRPr lang="cs-CZ" b="1" dirty="0">
              <a:solidFill>
                <a:schemeClr val="bg1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827584" y="3573016"/>
            <a:ext cx="7128792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827584" y="3320988"/>
            <a:ext cx="0" cy="504056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763340" y="3320988"/>
            <a:ext cx="0" cy="504056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956376" y="3319531"/>
            <a:ext cx="0" cy="504056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1835696" y="3823588"/>
            <a:ext cx="927644" cy="1333604"/>
          </a:xfrm>
          <a:prstGeom prst="straightConnector1">
            <a:avLst/>
          </a:prstGeom>
          <a:ln w="254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827584" y="2798930"/>
            <a:ext cx="6948772" cy="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817694" y="2132856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Panování Přemyslovců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0342" y="3945276"/>
            <a:ext cx="1980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</a:rPr>
              <a:t>K</a:t>
            </a:r>
            <a:r>
              <a:rPr lang="cs-CZ" b="1" dirty="0" smtClean="0">
                <a:solidFill>
                  <a:srgbClr val="0070C0"/>
                </a:solidFill>
              </a:rPr>
              <a:t>onec 9. stol.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39552" y="5229200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Období prvních Přemyslovců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763340" y="4129942"/>
            <a:ext cx="25287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Počátek 11. stol.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300192" y="4129942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Rok 1306 – vymření Přemyslovců po meči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Uživatel\AppData\Local\Microsoft\Windows\Temporary Internet Files\Content.IE5\LMPN2MD2\MC90044042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6246" y="5157192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580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VZNIK ČESKÉHO STÁTU A VLÁDA PRVNÍCH PŘEMYSLOVCŮ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Počátkem 10. století se na našem území projevuje jako nejsilnější, kmen </a:t>
            </a:r>
            <a:r>
              <a:rPr lang="cs-CZ" b="1" dirty="0" smtClean="0">
                <a:solidFill>
                  <a:schemeClr val="accent5"/>
                </a:solidFill>
              </a:rPr>
              <a:t>Čechů </a:t>
            </a:r>
            <a:r>
              <a:rPr lang="cs-CZ" dirty="0" smtClean="0"/>
              <a:t>s vládnoucím rodem </a:t>
            </a:r>
            <a:r>
              <a:rPr lang="cs-CZ" b="1" dirty="0" smtClean="0">
                <a:solidFill>
                  <a:schemeClr val="accent5"/>
                </a:solidFill>
              </a:rPr>
              <a:t>Přemyslovců.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První Přemyslovec, o kterém se dochovali písemné zprávy, byl kníže </a:t>
            </a:r>
            <a:r>
              <a:rPr lang="cs-CZ" b="1" dirty="0" smtClean="0">
                <a:solidFill>
                  <a:schemeClr val="accent5"/>
                </a:solidFill>
              </a:rPr>
              <a:t>Bořivoj</a:t>
            </a:r>
            <a:r>
              <a:rPr lang="cs-CZ" dirty="0" smtClean="0"/>
              <a:t>.</a:t>
            </a:r>
            <a:endParaRPr lang="cs-CZ" dirty="0"/>
          </a:p>
          <a:p>
            <a:endParaRPr lang="cs-CZ" b="1" dirty="0" smtClean="0">
              <a:solidFill>
                <a:schemeClr val="accent5"/>
              </a:solidFill>
            </a:endParaRPr>
          </a:p>
        </p:txBody>
      </p:sp>
      <p:pic>
        <p:nvPicPr>
          <p:cNvPr id="4" name="Picture 3" descr="C:\Users\Uživatel\AppData\Local\Microsoft\Windows\Temporary Internet Files\Content.IE5\AG9E3B0S\MC90044042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581128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8612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KNÍŽATA ČESKÉHO STÁTU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Kníže Bořivoj</a:t>
            </a:r>
          </a:p>
          <a:p>
            <a:r>
              <a:rPr lang="cs-CZ" dirty="0"/>
              <a:t>Kníže Svatopluk</a:t>
            </a:r>
          </a:p>
          <a:p>
            <a:r>
              <a:rPr lang="cs-CZ" dirty="0"/>
              <a:t>Kníže Mojmír II.</a:t>
            </a:r>
          </a:p>
          <a:p>
            <a:r>
              <a:rPr lang="cs-CZ" dirty="0"/>
              <a:t>Kníže Spytihněv I</a:t>
            </a:r>
            <a:r>
              <a:rPr lang="cs-CZ" dirty="0" smtClean="0"/>
              <a:t>.</a:t>
            </a:r>
          </a:p>
          <a:p>
            <a:r>
              <a:rPr lang="cs-CZ" dirty="0" smtClean="0"/>
              <a:t>Kníže Vratislav</a:t>
            </a:r>
          </a:p>
          <a:p>
            <a:r>
              <a:rPr lang="cs-CZ" dirty="0" smtClean="0"/>
              <a:t>Kníže Václav</a:t>
            </a:r>
          </a:p>
          <a:p>
            <a:r>
              <a:rPr lang="cs-CZ" dirty="0" smtClean="0"/>
              <a:t>Kníže Boleslav</a:t>
            </a:r>
          </a:p>
          <a:p>
            <a:r>
              <a:rPr lang="cs-CZ" dirty="0" smtClean="0"/>
              <a:t>Kníže Boleslav II.</a:t>
            </a:r>
            <a:endParaRPr lang="cs-CZ" dirty="0"/>
          </a:p>
          <a:p>
            <a:endParaRPr lang="cs-CZ" dirty="0"/>
          </a:p>
        </p:txBody>
      </p:sp>
      <p:pic>
        <p:nvPicPr>
          <p:cNvPr id="5122" name="Picture 2" descr="C:\Users\Uživatel\AppData\Local\Microsoft\Windows\Temporary Internet Files\Content.IE5\SLO2JL7N\MC90043800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478" y="2564904"/>
            <a:ext cx="2833954" cy="1931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1939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212976"/>
            <a:ext cx="2950641" cy="3487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KNÍŽE BOŘIVOJ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První historicky doložený člen rodu Přemyslovců</a:t>
            </a:r>
          </a:p>
          <a:p>
            <a:r>
              <a:rPr lang="cs-CZ" dirty="0" smtClean="0"/>
              <a:t>Měl za manželku Ludmilu, která je chronologicky první českou svatou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002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748236"/>
            <a:ext cx="2520280" cy="2936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KNÍŽE SVATOPLUK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6"/>
          </a:xfrm>
        </p:spPr>
        <p:txBody>
          <a:bodyPr/>
          <a:lstStyle/>
          <a:p>
            <a:r>
              <a:rPr lang="cs-CZ" dirty="0" smtClean="0"/>
              <a:t>Nejmocnější velkomoravský kníže</a:t>
            </a:r>
          </a:p>
          <a:p>
            <a:r>
              <a:rPr lang="cs-CZ" dirty="0" smtClean="0"/>
              <a:t>Za jeho panování zahrnovala Velká Morava i oblast Slovenska, část dnešního Maďarska i Rakouska a nejspíš také </a:t>
            </a:r>
            <a:r>
              <a:rPr lang="cs-CZ" dirty="0" err="1" smtClean="0"/>
              <a:t>Krakovska</a:t>
            </a:r>
            <a:r>
              <a:rPr lang="cs-CZ" dirty="0" smtClean="0"/>
              <a:t>, Lužice a </a:t>
            </a:r>
            <a:r>
              <a:rPr lang="cs-CZ" dirty="0" err="1" smtClean="0"/>
              <a:t>Slezka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041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KNÍŽE MOJMÍR II.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772816"/>
            <a:ext cx="4343400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1790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469966"/>
            <a:ext cx="3312368" cy="3828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KNÍŽE SPYTIHNĚV I.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324744"/>
          </a:xfrm>
        </p:spPr>
        <p:txBody>
          <a:bodyPr/>
          <a:lstStyle/>
          <a:p>
            <a:r>
              <a:rPr lang="cs-CZ" dirty="0" smtClean="0"/>
              <a:t>Přiznal nadřazenost východofrancké říši a tak se Velká Morava rozpadla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0717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panovnici.estranky.cz/img/mid/224/vratislav-i.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76872"/>
            <a:ext cx="3404948" cy="438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KNÍŽE VRATISLAV I.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6059016" cy="2415850"/>
          </a:xfrm>
        </p:spPr>
        <p:txBody>
          <a:bodyPr/>
          <a:lstStyle/>
          <a:p>
            <a:r>
              <a:rPr lang="cs-CZ" dirty="0" smtClean="0"/>
              <a:t>Spytihněvův bratr</a:t>
            </a:r>
          </a:p>
          <a:p>
            <a:r>
              <a:rPr lang="cs-CZ" dirty="0" smtClean="0"/>
              <a:t>S manželkou Drahomírou</a:t>
            </a:r>
            <a:r>
              <a:rPr lang="cs-CZ" dirty="0"/>
              <a:t> </a:t>
            </a:r>
            <a:r>
              <a:rPr lang="cs-CZ" dirty="0" smtClean="0"/>
              <a:t>zplodil syny </a:t>
            </a:r>
            <a:r>
              <a:rPr lang="cs-CZ" b="1" dirty="0" smtClean="0">
                <a:solidFill>
                  <a:srgbClr val="0070C0"/>
                </a:solidFill>
              </a:rPr>
              <a:t>Václava</a:t>
            </a:r>
            <a:r>
              <a:rPr lang="cs-CZ" dirty="0" smtClean="0"/>
              <a:t> a </a:t>
            </a:r>
            <a:r>
              <a:rPr lang="cs-CZ" b="1" dirty="0" smtClean="0">
                <a:solidFill>
                  <a:srgbClr val="0070C0"/>
                </a:solidFill>
              </a:rPr>
              <a:t>Boleslava</a:t>
            </a:r>
          </a:p>
          <a:p>
            <a:r>
              <a:rPr lang="cs-CZ" dirty="0" smtClean="0"/>
              <a:t>Drahomíra nechala zabít </a:t>
            </a:r>
            <a:r>
              <a:rPr lang="cs-CZ" b="1" dirty="0" smtClean="0">
                <a:solidFill>
                  <a:srgbClr val="0070C0"/>
                </a:solidFill>
              </a:rPr>
              <a:t>Ludmilu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34159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KNÍŽE VÁCLAV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332037"/>
            <a:ext cx="8229600" cy="4525963"/>
          </a:xfrm>
        </p:spPr>
        <p:txBody>
          <a:bodyPr/>
          <a:lstStyle/>
          <a:p>
            <a:r>
              <a:rPr lang="cs-CZ" dirty="0" smtClean="0"/>
              <a:t>Vychováván babičkou Ludmilou</a:t>
            </a:r>
          </a:p>
          <a:p>
            <a:r>
              <a:rPr lang="cs-CZ" dirty="0" smtClean="0"/>
              <a:t>Byl velmi vzdělaný</a:t>
            </a:r>
          </a:p>
          <a:p>
            <a:r>
              <a:rPr lang="cs-CZ" dirty="0" smtClean="0"/>
              <a:t>Platil poplatek německému králi, aby udržel pro české království mír.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28. září </a:t>
            </a:r>
            <a:r>
              <a:rPr lang="cs-CZ" b="1" dirty="0" smtClean="0"/>
              <a:t>935</a:t>
            </a:r>
            <a:r>
              <a:rPr lang="cs-CZ" dirty="0" smtClean="0"/>
              <a:t> zabit svým bratrem Boleslavem</a:t>
            </a:r>
            <a:endParaRPr lang="cs-CZ" dirty="0"/>
          </a:p>
        </p:txBody>
      </p:sp>
      <p:pic>
        <p:nvPicPr>
          <p:cNvPr id="2050" name="Picture 2" descr="http://letistecr.cz/data/pictures/article/svaty-vaclav-28-zari-332449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0072" y="1484784"/>
            <a:ext cx="2665477" cy="1999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živatel\AppData\Local\Microsoft\Windows\Temporary Internet Files\Content.IE5\RZ9OQJ32\MC900440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476" y="5018112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6531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http://xtree.cz/foto/42004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140968"/>
            <a:ext cx="2791197" cy="3349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KNÍŽE BOLESLAV I.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 jeho vlády vznikl </a:t>
            </a:r>
            <a:r>
              <a:rPr lang="cs-CZ" b="1" dirty="0" smtClean="0">
                <a:solidFill>
                  <a:srgbClr val="0070C0"/>
                </a:solidFill>
              </a:rPr>
              <a:t>Vyšehrad</a:t>
            </a:r>
          </a:p>
          <a:p>
            <a:r>
              <a:rPr lang="cs-CZ" dirty="0" smtClean="0"/>
              <a:t>Také začali být raženy první české mince – stříbrné </a:t>
            </a:r>
            <a:r>
              <a:rPr lang="cs-CZ" b="1" dirty="0" smtClean="0">
                <a:solidFill>
                  <a:srgbClr val="0070C0"/>
                </a:solidFill>
              </a:rPr>
              <a:t>Denáry </a:t>
            </a:r>
            <a:r>
              <a:rPr lang="cs-CZ" dirty="0" smtClean="0"/>
              <a:t>(možná už za Václavovi vlády)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5009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xtree.cz/foto/42004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140968"/>
            <a:ext cx="2447925" cy="2571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KNÍŽE BOLESLAV II.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Rozšířil území na oblast Moravy, Slezska, Slovenska a Malopolska</a:t>
            </a:r>
          </a:p>
          <a:p>
            <a:r>
              <a:rPr lang="cs-CZ" dirty="0" smtClean="0"/>
              <a:t>Vznik pražského arcibiskupství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9120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 descr="C:\Users\Uživatel\AppData\Local\Microsoft\Windows\Temporary Internet Files\Content.IE5\AG9E3B0S\MC90044042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661729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SLAVNÍKOVCI A BISKUP VOJTĚCH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Slavníkovci byli jediným rodem v 2. pol. 10. stol., který Přemyslovce mocensky ohrožoval</a:t>
            </a:r>
          </a:p>
          <a:p>
            <a:r>
              <a:rPr lang="cs-CZ" dirty="0" smtClean="0"/>
              <a:t>Aby si Přemyslovci upevnili svou vládu nechali Slavníkovce roku </a:t>
            </a:r>
            <a:r>
              <a:rPr lang="cs-CZ" b="1" dirty="0" smtClean="0">
                <a:solidFill>
                  <a:srgbClr val="0070C0"/>
                </a:solidFill>
              </a:rPr>
              <a:t>995</a:t>
            </a:r>
            <a:r>
              <a:rPr lang="cs-CZ" dirty="0" smtClean="0"/>
              <a:t> vyvraždit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Biskup Vojtěch </a:t>
            </a:r>
            <a:r>
              <a:rPr lang="cs-CZ" dirty="0" smtClean="0"/>
              <a:t>jako jediný zůstal naživu</a:t>
            </a:r>
          </a:p>
          <a:p>
            <a:pPr marL="0" indent="0">
              <a:buNone/>
            </a:pPr>
            <a:r>
              <a:rPr lang="cs-CZ" dirty="0" smtClean="0"/>
              <a:t> 		odešel do Pruska, kde byl zabit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7452320" y="4077072"/>
            <a:ext cx="1008112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971600" y="4653136"/>
            <a:ext cx="1224136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0918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61886" y="476671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Použité prameny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26876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Dostupné z internetu: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1656851"/>
            <a:ext cx="7488832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1 </a:t>
            </a:r>
            <a:r>
              <a:rPr lang="cs-CZ" sz="1200" dirty="0" smtClean="0"/>
              <a:t>– klipart-</a:t>
            </a:r>
            <a:r>
              <a:rPr lang="it-IT" sz="1200" dirty="0"/>
              <a:t>Smajlici. [online]. [cit. 2012-11-25]. Dostupné z: http://www.celysvet.cz/smajlici-ke-stazeni-smajlik?pg=1</a:t>
            </a:r>
            <a:endParaRPr lang="cs-CZ" sz="1200" dirty="0" smtClean="0"/>
          </a:p>
          <a:p>
            <a:r>
              <a:rPr lang="cs-CZ" sz="1200" b="1" dirty="0" smtClean="0"/>
              <a:t>Obr. 2 </a:t>
            </a:r>
            <a:r>
              <a:rPr lang="cs-CZ" sz="1200" dirty="0" smtClean="0"/>
              <a:t>– klipart</a:t>
            </a:r>
            <a:r>
              <a:rPr lang="it-IT" sz="1200" dirty="0"/>
              <a:t>Smajlici. [online]. [cit. 2012-11-25]. Dostupné z: http://www.celysvet.cz/smajlici-ke-stazeni-smajlik?pg=1</a:t>
            </a:r>
            <a:endParaRPr lang="cs-CZ" sz="1200" dirty="0" smtClean="0"/>
          </a:p>
          <a:p>
            <a:r>
              <a:rPr lang="cs-CZ" sz="1200" b="1" dirty="0" smtClean="0"/>
              <a:t>Obr. 3 - </a:t>
            </a:r>
            <a:r>
              <a:rPr lang="cs-CZ" sz="1200" dirty="0" smtClean="0"/>
              <a:t>klipart</a:t>
            </a:r>
            <a:r>
              <a:rPr lang="it-IT" sz="1200" dirty="0"/>
              <a:t>Smajlici. [online]. [cit. 2012-11-25]. Dostupné z: http://www.celysvet.cz/smajlici-ke-stazeni-smajlik?pg=1</a:t>
            </a:r>
            <a:endParaRPr lang="cs-CZ" sz="1200" dirty="0" smtClean="0"/>
          </a:p>
          <a:p>
            <a:r>
              <a:rPr lang="cs-CZ" sz="1200" b="1" dirty="0" smtClean="0"/>
              <a:t>Obr. 4 </a:t>
            </a:r>
            <a:r>
              <a:rPr lang="cs-CZ" sz="1200" dirty="0"/>
              <a:t>- Http://prazskychytrak.cz [online]. 2011 [cit. 2011-10-14]. Historie Prahy krok za krokem (rozcestník. Dostupné z WWW: &lt;http://prazskychytrak.cz/?p=443&gt;.</a:t>
            </a:r>
          </a:p>
          <a:p>
            <a:r>
              <a:rPr lang="cs-CZ" sz="1200" b="1" dirty="0"/>
              <a:t>Obr. 5</a:t>
            </a:r>
            <a:r>
              <a:rPr lang="cs-CZ" sz="1200" b="1" dirty="0" smtClean="0"/>
              <a:t> </a:t>
            </a:r>
            <a:r>
              <a:rPr lang="cs-CZ" sz="1200" dirty="0"/>
              <a:t>- Http://www.facebook.com [online]. 2011 [cit. 2011-10-14]. Svatopluk byl kníže Velké Moravy, ne král Slováků!. Dostupné z WWW: &lt;http://www.facebook.com/</a:t>
            </a:r>
            <a:r>
              <a:rPr lang="cs-CZ" sz="1200" dirty="0" err="1"/>
              <a:t>group.php?gid</a:t>
            </a:r>
            <a:r>
              <a:rPr lang="cs-CZ" sz="1200" dirty="0"/>
              <a:t>=123550707683027&gt;.</a:t>
            </a:r>
          </a:p>
          <a:p>
            <a:r>
              <a:rPr lang="cs-CZ" sz="1200" b="1" dirty="0"/>
              <a:t>Obr. </a:t>
            </a:r>
            <a:r>
              <a:rPr lang="cs-CZ" sz="1200" b="1" dirty="0" smtClean="0"/>
              <a:t>6 </a:t>
            </a:r>
            <a:r>
              <a:rPr lang="cs-CZ" sz="1200" dirty="0"/>
              <a:t>- </a:t>
            </a:r>
            <a:r>
              <a:rPr lang="cs-CZ" sz="1200" i="1" dirty="0"/>
              <a:t>Http://promoravia.blog.cz</a:t>
            </a:r>
            <a:r>
              <a:rPr lang="cs-CZ" sz="1200" dirty="0"/>
              <a:t> [online]. 2011 [cit. 2011-10-14]. </a:t>
            </a:r>
            <a:r>
              <a:rPr lang="cs-CZ" sz="1200" dirty="0" err="1"/>
              <a:t>Mojímr</a:t>
            </a:r>
            <a:r>
              <a:rPr lang="cs-CZ" sz="1200" dirty="0"/>
              <a:t> II. Dostupné z WWW: &lt;http://promoravia.blog.cz/1004/</a:t>
            </a:r>
            <a:r>
              <a:rPr lang="cs-CZ" sz="1200" dirty="0" err="1"/>
              <a:t>mojmir-ii</a:t>
            </a:r>
            <a:r>
              <a:rPr lang="cs-CZ" sz="1200" dirty="0"/>
              <a:t>&gt;.</a:t>
            </a:r>
          </a:p>
          <a:p>
            <a:r>
              <a:rPr lang="cs-CZ" sz="1200" b="1" dirty="0"/>
              <a:t>Obr. 7</a:t>
            </a:r>
            <a:r>
              <a:rPr lang="cs-CZ" sz="1200" b="1" dirty="0" smtClean="0"/>
              <a:t> </a:t>
            </a:r>
            <a:r>
              <a:rPr lang="cs-CZ" sz="1200" i="1" dirty="0"/>
              <a:t>- Http://www.panovnici.estranky.cz</a:t>
            </a:r>
            <a:r>
              <a:rPr lang="cs-CZ" sz="1200" dirty="0"/>
              <a:t> [online]. 2011 [cit. 2011-10-14]. Spytihněv I. Dostupné z WWW: &lt;http://www.panovnici.estranky.cz/fotoalbum/</a:t>
            </a:r>
            <a:r>
              <a:rPr lang="cs-CZ" sz="1200" dirty="0" err="1"/>
              <a:t>premyslovci</a:t>
            </a:r>
            <a:r>
              <a:rPr lang="cs-CZ" sz="1200" dirty="0"/>
              <a:t>/</a:t>
            </a:r>
            <a:r>
              <a:rPr lang="cs-CZ" sz="1200" dirty="0" err="1"/>
              <a:t>premyslovci</a:t>
            </a:r>
            <a:r>
              <a:rPr lang="cs-CZ" sz="1200" dirty="0"/>
              <a:t>/</a:t>
            </a:r>
            <a:r>
              <a:rPr lang="cs-CZ" sz="1200" dirty="0" err="1"/>
              <a:t>spytihnev</a:t>
            </a:r>
            <a:r>
              <a:rPr lang="cs-CZ" sz="1200" dirty="0"/>
              <a:t>-</a:t>
            </a:r>
            <a:r>
              <a:rPr lang="cs-CZ" sz="1200" dirty="0" err="1"/>
              <a:t>i..jpg.html</a:t>
            </a:r>
            <a:r>
              <a:rPr lang="cs-CZ" sz="1200" dirty="0"/>
              <a:t>&gt;.</a:t>
            </a:r>
          </a:p>
          <a:p>
            <a:r>
              <a:rPr lang="cs-CZ" sz="1200" b="1" dirty="0"/>
              <a:t>Obr. </a:t>
            </a:r>
            <a:r>
              <a:rPr lang="cs-CZ" sz="1200" b="1" dirty="0" smtClean="0"/>
              <a:t>8 </a:t>
            </a:r>
            <a:r>
              <a:rPr lang="cs-CZ" sz="1200" dirty="0"/>
              <a:t>- </a:t>
            </a:r>
            <a:r>
              <a:rPr lang="cs-CZ" sz="1200" i="1" dirty="0"/>
              <a:t>Http://www.ceskyduchodce.cz</a:t>
            </a:r>
            <a:r>
              <a:rPr lang="cs-CZ" sz="1200" dirty="0"/>
              <a:t> [online]. 2011 [cit. 2011-10-14]. Svatí Cyril a Metoděj, </a:t>
            </a:r>
            <a:r>
              <a:rPr lang="cs-CZ" sz="1200" dirty="0" err="1"/>
              <a:t>apoštolé</a:t>
            </a:r>
            <a:r>
              <a:rPr lang="cs-CZ" sz="1200" dirty="0"/>
              <a:t> a učitelé Slovanů. Dostupné z WWW: &lt;http://www.ceskyduchodce.cz/pro-seniory/</a:t>
            </a:r>
            <a:r>
              <a:rPr lang="cs-CZ" sz="1200" dirty="0" err="1"/>
              <a:t>svati</a:t>
            </a:r>
            <a:r>
              <a:rPr lang="cs-CZ" sz="1200" dirty="0"/>
              <a:t>-</a:t>
            </a:r>
            <a:r>
              <a:rPr lang="cs-CZ" sz="1200" dirty="0" err="1"/>
              <a:t>cyril</a:t>
            </a:r>
            <a:r>
              <a:rPr lang="cs-CZ" sz="1200" dirty="0"/>
              <a:t>-a-</a:t>
            </a:r>
            <a:r>
              <a:rPr lang="cs-CZ" sz="1200" dirty="0" err="1"/>
              <a:t>metodej</a:t>
            </a:r>
            <a:r>
              <a:rPr lang="cs-CZ" sz="1200" dirty="0"/>
              <a:t>-</a:t>
            </a:r>
            <a:r>
              <a:rPr lang="cs-CZ" sz="1200" dirty="0" err="1"/>
              <a:t>apostole</a:t>
            </a:r>
            <a:r>
              <a:rPr lang="cs-CZ" sz="1200" dirty="0"/>
              <a:t>-a-</a:t>
            </a:r>
            <a:r>
              <a:rPr lang="cs-CZ" sz="1200" dirty="0" err="1"/>
              <a:t>ucitele</a:t>
            </a:r>
            <a:r>
              <a:rPr lang="cs-CZ" sz="1200" dirty="0"/>
              <a:t>-</a:t>
            </a:r>
            <a:r>
              <a:rPr lang="cs-CZ" sz="1200" dirty="0" err="1"/>
              <a:t>slovanu</a:t>
            </a:r>
            <a:r>
              <a:rPr lang="cs-CZ" sz="1200" dirty="0"/>
              <a:t>/&gt;.</a:t>
            </a:r>
          </a:p>
          <a:p>
            <a:r>
              <a:rPr lang="cs-CZ" sz="1200" b="1" dirty="0" smtClean="0"/>
              <a:t>Obr. 9 </a:t>
            </a:r>
            <a:r>
              <a:rPr lang="cs-CZ" sz="1200" dirty="0" smtClean="0"/>
              <a:t>- </a:t>
            </a:r>
            <a:r>
              <a:rPr lang="cs-CZ" sz="1200" i="1" dirty="0"/>
              <a:t>Panovnici.estranky.cz</a:t>
            </a:r>
            <a:r>
              <a:rPr lang="cs-CZ" sz="1200" dirty="0"/>
              <a:t> [online]. 2011 [cit. 2011-11-17]. Přemyslovci knížata. Dostupné z WWW: &lt;http://www.panovnici.estranky.cz/fotoalbum/</a:t>
            </a:r>
            <a:r>
              <a:rPr lang="cs-CZ" sz="1200" dirty="0" err="1"/>
              <a:t>premyslovci</a:t>
            </a:r>
            <a:r>
              <a:rPr lang="cs-CZ" sz="1200" dirty="0"/>
              <a:t>/</a:t>
            </a:r>
            <a:r>
              <a:rPr lang="cs-CZ" sz="1200" dirty="0" err="1"/>
              <a:t>premyslovci</a:t>
            </a:r>
            <a:r>
              <a:rPr lang="cs-CZ" sz="1200" dirty="0"/>
              <a:t>/</a:t>
            </a:r>
            <a:r>
              <a:rPr lang="cs-CZ" sz="1200" dirty="0" err="1"/>
              <a:t>vratislav</a:t>
            </a:r>
            <a:r>
              <a:rPr lang="cs-CZ" sz="1200" dirty="0"/>
              <a:t>-</a:t>
            </a:r>
            <a:r>
              <a:rPr lang="cs-CZ" sz="1200" dirty="0" err="1"/>
              <a:t>i..jpg.html</a:t>
            </a:r>
            <a:r>
              <a:rPr lang="cs-CZ" sz="1200" dirty="0" smtClean="0"/>
              <a:t>&gt;.</a:t>
            </a:r>
          </a:p>
          <a:p>
            <a:r>
              <a:rPr lang="cs-CZ" sz="1200" b="1" dirty="0" smtClean="0"/>
              <a:t>Obr. 10 </a:t>
            </a:r>
            <a:r>
              <a:rPr lang="cs-CZ" sz="1200" dirty="0" smtClean="0"/>
              <a:t>- </a:t>
            </a:r>
            <a:r>
              <a:rPr lang="cs-CZ" sz="1200" i="1" dirty="0"/>
              <a:t>Letistecr.cz</a:t>
            </a:r>
            <a:r>
              <a:rPr lang="cs-CZ" sz="1200" dirty="0"/>
              <a:t> [online]. 2011 [cit. 2011-11-17]. Svatý Václav 28. září. Dostupné z WWW: &lt;http://letistecr.cz/aktuality/svaty-vaclav-28-zari.aspx&gt;.</a:t>
            </a:r>
          </a:p>
          <a:p>
            <a:r>
              <a:rPr lang="cs-CZ" sz="1200" b="1" dirty="0" smtClean="0"/>
              <a:t>Obr. 11 </a:t>
            </a:r>
            <a:r>
              <a:rPr lang="cs-CZ" sz="1200" dirty="0" smtClean="0"/>
              <a:t>– klipart-</a:t>
            </a:r>
            <a:r>
              <a:rPr lang="it-IT" sz="1200" dirty="0"/>
              <a:t>Smajlici. [online]. [cit. 2012-11-25]. Dostupné z: http://www.celysvet.cz/smajlici-ke-stazeni-smajlik?pg=1</a:t>
            </a:r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446843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Použitá literatura: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7903" y="1484784"/>
            <a:ext cx="806489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Vlastivěda 4. Brno : NOVÁ ŠKOLA, s.r.o., </a:t>
            </a:r>
            <a:r>
              <a:rPr lang="cs-CZ" dirty="0"/>
              <a:t>Autor: PaeDr. Iva Stříbrná a kolektiv, 2009</a:t>
            </a:r>
            <a:r>
              <a:rPr lang="cs-CZ" dirty="0" smtClean="0"/>
              <a:t>. Vznik Českého státu, vláda </a:t>
            </a:r>
            <a:r>
              <a:rPr lang="cs-CZ" dirty="0"/>
              <a:t>P</a:t>
            </a:r>
            <a:r>
              <a:rPr lang="cs-CZ" dirty="0" smtClean="0"/>
              <a:t>řemyslovských knížat, s. 47.</a:t>
            </a:r>
          </a:p>
          <a:p>
            <a:r>
              <a:rPr lang="cs-CZ" dirty="0" smtClean="0"/>
              <a:t>Dějepis2. Praha : Pedagogické nakladatelství, 2004</a:t>
            </a:r>
            <a:r>
              <a:rPr lang="cs-CZ" dirty="0"/>
              <a:t>. Autor: </a:t>
            </a:r>
            <a:r>
              <a:rPr lang="cs-CZ" dirty="0" err="1"/>
              <a:t>prof.PhDr</a:t>
            </a:r>
            <a:r>
              <a:rPr lang="cs-CZ" dirty="0"/>
              <a:t>. Petr </a:t>
            </a:r>
            <a:r>
              <a:rPr lang="cs-CZ" dirty="0" err="1"/>
              <a:t>Čornej</a:t>
            </a:r>
            <a:r>
              <a:rPr lang="cs-CZ"/>
              <a:t>, Počátky </a:t>
            </a:r>
            <a:r>
              <a:rPr lang="cs-CZ" dirty="0" smtClean="0"/>
              <a:t>Českého státu, s. 160.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/>
              <a:t>Obr. 12 </a:t>
            </a:r>
            <a:r>
              <a:rPr lang="cs-CZ" dirty="0"/>
              <a:t>- </a:t>
            </a:r>
            <a:r>
              <a:rPr lang="cs-CZ" i="1" dirty="0"/>
              <a:t>Xtree.cz</a:t>
            </a:r>
            <a:r>
              <a:rPr lang="cs-CZ" dirty="0"/>
              <a:t> [online]. 2011 [cit. 2011-11-17]. Boleslav I. Přemyslovec. Dostupné z WWW: &lt;http://xtree.cz/</a:t>
            </a:r>
            <a:r>
              <a:rPr lang="cs-CZ" dirty="0" err="1"/>
              <a:t>se_vizitka.php?osoba</a:t>
            </a:r>
            <a:r>
              <a:rPr lang="cs-CZ" dirty="0"/>
              <a:t>=420044&gt;.</a:t>
            </a:r>
          </a:p>
          <a:p>
            <a:r>
              <a:rPr lang="cs-CZ" b="1" dirty="0"/>
              <a:t>Obr. 13 </a:t>
            </a:r>
            <a:r>
              <a:rPr lang="cs-CZ" dirty="0"/>
              <a:t>- </a:t>
            </a:r>
            <a:r>
              <a:rPr lang="cs-CZ" i="1" dirty="0"/>
              <a:t>Xtree.cz</a:t>
            </a:r>
            <a:r>
              <a:rPr lang="cs-CZ" dirty="0"/>
              <a:t> [online]. 2011 [cit. 2011-11-17]. Boleslav II. Přemyslovec. Dostupné z WWW: &lt;http://xtree.cz/</a:t>
            </a:r>
            <a:r>
              <a:rPr lang="cs-CZ" dirty="0" err="1"/>
              <a:t>se_vizitka.php?osoba</a:t>
            </a:r>
            <a:r>
              <a:rPr lang="cs-CZ" dirty="0"/>
              <a:t>=420043&gt;.</a:t>
            </a:r>
          </a:p>
          <a:p>
            <a:r>
              <a:rPr lang="cs-CZ" b="1" dirty="0"/>
              <a:t>Obr. 14 </a:t>
            </a:r>
            <a:r>
              <a:rPr lang="cs-CZ" dirty="0"/>
              <a:t>– klipart-</a:t>
            </a:r>
            <a:r>
              <a:rPr lang="it-IT" dirty="0"/>
              <a:t>Smajlici. [online]. [cit. 2012-11-25]. Dostupné z: http://www.celysvet.cz/smajlici-ke-stazeni-smajlik?pg=1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1411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303</TotalTime>
  <Words>558</Words>
  <Application>Microsoft Office PowerPoint</Application>
  <PresentationFormat>Předvádění na obrazovce (4:3)</PresentationFormat>
  <Paragraphs>82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VZINIK ČESKÉHO STÁTU A VLÁDA PRVNÍCH PŘEMYSLOVSKÝCH KNÍŽAT</vt:lpstr>
      <vt:lpstr>VZNIK ČESKÉHO STÁTU A VLÁDA PRVNÍCH PŘEMYSLOVCŮ</vt:lpstr>
      <vt:lpstr>VZNIK ČESKÉHO STÁTU A VLÁDA PRVNÍCH PŘEMYSLOVCŮ</vt:lpstr>
      <vt:lpstr>KNÍŽATA ČESKÉHO STÁTU</vt:lpstr>
      <vt:lpstr>KNÍŽE BOŘIVOJ</vt:lpstr>
      <vt:lpstr>KNÍŽE SVATOPLUK</vt:lpstr>
      <vt:lpstr>KNÍŽE MOJMÍR II.</vt:lpstr>
      <vt:lpstr>KNÍŽE SPYTIHNĚV I. </vt:lpstr>
      <vt:lpstr>KNÍŽE VRATISLAV I.</vt:lpstr>
      <vt:lpstr>KNÍŽE VÁCLAV</vt:lpstr>
      <vt:lpstr>KNÍŽE BOLESLAV I.</vt:lpstr>
      <vt:lpstr>KNÍŽE BOLESLAV II.</vt:lpstr>
      <vt:lpstr>SLAVNÍKOVCI A BISKUP VOJTĚCH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VZINIK ČESKÉHO STÁTU A VLÁDA PRVNÍCH PŘEMYSLOVSKÝCH KNÍŽAT</dc:title>
  <dc:creator>Uživatel</dc:creator>
  <cp:lastModifiedBy>Uživatel</cp:lastModifiedBy>
  <cp:revision>26</cp:revision>
  <dcterms:created xsi:type="dcterms:W3CDTF">2011-11-16T16:44:13Z</dcterms:created>
  <dcterms:modified xsi:type="dcterms:W3CDTF">2012-11-25T11:17:58Z</dcterms:modified>
</cp:coreProperties>
</file>