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0"/>
  </p:notesMasterIdLst>
  <p:sldIdLst>
    <p:sldId id="272" r:id="rId2"/>
    <p:sldId id="273" r:id="rId3"/>
    <p:sldId id="256" r:id="rId4"/>
    <p:sldId id="257" r:id="rId5"/>
    <p:sldId id="258" r:id="rId6"/>
    <p:sldId id="279" r:id="rId7"/>
    <p:sldId id="274" r:id="rId8"/>
    <p:sldId id="278" r:id="rId9"/>
    <p:sldId id="277" r:id="rId10"/>
    <p:sldId id="276" r:id="rId11"/>
    <p:sldId id="275" r:id="rId12"/>
    <p:sldId id="282" r:id="rId13"/>
    <p:sldId id="281" r:id="rId14"/>
    <p:sldId id="280" r:id="rId15"/>
    <p:sldId id="284" r:id="rId16"/>
    <p:sldId id="283" r:id="rId17"/>
    <p:sldId id="263" r:id="rId18"/>
    <p:sldId id="259" r:id="rId19"/>
    <p:sldId id="260" r:id="rId20"/>
    <p:sldId id="285" r:id="rId21"/>
    <p:sldId id="264" r:id="rId22"/>
    <p:sldId id="287" r:id="rId23"/>
    <p:sldId id="286" r:id="rId24"/>
    <p:sldId id="288" r:id="rId25"/>
    <p:sldId id="289" r:id="rId26"/>
    <p:sldId id="265" r:id="rId27"/>
    <p:sldId id="295" r:id="rId28"/>
    <p:sldId id="294" r:id="rId29"/>
    <p:sldId id="298" r:id="rId30"/>
    <p:sldId id="292" r:id="rId31"/>
    <p:sldId id="291" r:id="rId32"/>
    <p:sldId id="299" r:id="rId33"/>
    <p:sldId id="262" r:id="rId34"/>
    <p:sldId id="300" r:id="rId35"/>
    <p:sldId id="271" r:id="rId36"/>
    <p:sldId id="301" r:id="rId37"/>
    <p:sldId id="267" r:id="rId38"/>
    <p:sldId id="270" r:id="rId39"/>
    <p:sldId id="269" r:id="rId40"/>
    <p:sldId id="268" r:id="rId41"/>
    <p:sldId id="293" r:id="rId42"/>
    <p:sldId id="261" r:id="rId43"/>
    <p:sldId id="305" r:id="rId44"/>
    <p:sldId id="304" r:id="rId45"/>
    <p:sldId id="303" r:id="rId46"/>
    <p:sldId id="302" r:id="rId47"/>
    <p:sldId id="296" r:id="rId48"/>
    <p:sldId id="297" r:id="rId4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3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14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14.wmf"/></Relationships>
</file>

<file path=ppt/drawings/_rels/vmlDrawing1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5.w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5.wmf"/></Relationships>
</file>

<file path=ppt/drawings/_rels/vmlDrawing1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5.wmf"/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14D663-346F-4842-9247-6237F0A345B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29A2B1-7928-4007-9172-A8D797D13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33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77486-2DEF-4A4A-94A1-A9F3F56BB780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B1AA8DDB-EACF-491B-86AA-43FA627326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5DBF5A-F5A3-4179-B6DD-3626F60103E6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02E6EC86-CA34-4D0C-8E37-4F8D40AB31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D2F4CE-3B9B-4479-BF94-1986B2681A74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B8BDF6-01CC-429F-93FC-E0428E32118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FFC70E-02A1-4F43-90A0-42BB1D518C9E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0AF2AB-9173-401E-8F61-8F5E5543893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DC41E4-F151-4C88-AC38-BD57E9BD0B28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2D588C9B-B7F8-486A-AE31-367FF0B671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09BFE4-5C2B-4F39-A396-F227EC5DF4BD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3D9BA5-6BAB-4B95-90F6-819E7574EF9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CE21FD4-C487-4000-A002-933CBBD3194C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3B51F0-DF6F-4938-95F2-9F6CA06A2CB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BE1FC7-5E77-44A2-8DA0-E800C46AB0F2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EE39F0-528F-4351-8F61-2A5C58C1A2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30403E9-C80F-4004-845E-2466775AEBF4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DCD0AF-2B06-4738-9F1E-A527EB777F5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A573B8D-88E0-44A1-87A6-83084CE23416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8CD4EF-DA1F-445C-9200-7D1E0B12217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30D27FC-C2E9-4A86-BFE4-4E4E97664DE2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EAF20E-E7E8-44B0-AF97-BF7459A8F3D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BD2AE97-B32D-494D-A200-AE1AF44F8666}" type="datetimeFigureOut">
              <a:rPr lang="cs-CZ" smtClean="0"/>
              <a:pPr>
                <a:defRPr/>
              </a:pPr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115A79A-CAC3-48FE-BE55-0B58B0F456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w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7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7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8.w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9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9.bin"/><Relationship Id="rId4" Type="http://schemas.openxmlformats.org/officeDocument/2006/relationships/image" Target="../media/image9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1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1.w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12.wmf"/><Relationship Id="rId5" Type="http://schemas.openxmlformats.org/officeDocument/2006/relationships/oleObject" Target="../embeddings/oleObject13.bin"/><Relationship Id="rId4" Type="http://schemas.openxmlformats.org/officeDocument/2006/relationships/image" Target="../media/image11.w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1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16.bin"/><Relationship Id="rId4" Type="http://schemas.openxmlformats.org/officeDocument/2006/relationships/image" Target="../media/image13.wm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5.w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19.bin"/><Relationship Id="rId4" Type="http://schemas.openxmlformats.org/officeDocument/2006/relationships/image" Target="../media/image14.w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15.wmf"/><Relationship Id="rId5" Type="http://schemas.openxmlformats.org/officeDocument/2006/relationships/oleObject" Target="../embeddings/oleObject21.bin"/><Relationship Id="rId4" Type="http://schemas.openxmlformats.org/officeDocument/2006/relationships/image" Target="../media/image5.wm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oleObject" Target="../embeddings/oleObject22.bin"/><Relationship Id="rId7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15.wmf"/><Relationship Id="rId5" Type="http://schemas.openxmlformats.org/officeDocument/2006/relationships/oleObject" Target="../embeddings/oleObject23.bin"/><Relationship Id="rId4" Type="http://schemas.openxmlformats.org/officeDocument/2006/relationships/image" Target="../media/image5.wm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oleObject" Target="../embeddings/oleObject25.bin"/><Relationship Id="rId7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15.wmf"/><Relationship Id="rId5" Type="http://schemas.openxmlformats.org/officeDocument/2006/relationships/oleObject" Target="../embeddings/oleObject26.bin"/><Relationship Id="rId4" Type="http://schemas.openxmlformats.org/officeDocument/2006/relationships/image" Target="../media/image5.wmf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139229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M.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Knoblochová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VY_62_INOVACE_01A_08 Složené úročení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matematika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Pojmy žáci vyhledávají na internetu ve </a:t>
            </a:r>
          </a:p>
          <a:p>
            <a:pPr>
              <a:buNone/>
            </a:pPr>
            <a:r>
              <a:rPr lang="cs-CZ" dirty="0" smtClean="0"/>
              <a:t>skupinách. Rozhodují odlišnostech</a:t>
            </a:r>
          </a:p>
          <a:p>
            <a:pPr>
              <a:buNone/>
            </a:pPr>
            <a:r>
              <a:rPr lang="cs-CZ" dirty="0" smtClean="0"/>
              <a:t> jednoduchého a složeného úrokování, odvozují</a:t>
            </a:r>
          </a:p>
          <a:p>
            <a:pPr>
              <a:buNone/>
            </a:pPr>
            <a:r>
              <a:rPr lang="cs-CZ" dirty="0" smtClean="0"/>
              <a:t>vztahy složeného úročení. Doplňují na tabuli</a:t>
            </a:r>
          </a:p>
          <a:p>
            <a:pPr>
              <a:buNone/>
            </a:pPr>
            <a:r>
              <a:rPr lang="cs-CZ" dirty="0" smtClean="0"/>
              <a:t>elektronickým perem nebo </a:t>
            </a:r>
            <a:r>
              <a:rPr lang="cs-CZ" dirty="0" err="1" smtClean="0"/>
              <a:t>fixou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Materiál je používán v semináři z finanční </a:t>
            </a:r>
          </a:p>
          <a:p>
            <a:pPr>
              <a:buNone/>
            </a:pPr>
            <a:r>
              <a:rPr lang="cs-CZ" dirty="0" smtClean="0"/>
              <a:t>matematiky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Finanční matematika 8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Složené úročení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Úrok se na konci každého úrokovacího období přičítá k již dosažené hodnotě kapitálu a spolu s ním se dále úročí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Klient získal na začátku roku úvěr na tři roky ve</a:t>
            </a:r>
          </a:p>
          <a:p>
            <a:pPr>
              <a:buFont typeface="Arial" charset="0"/>
              <a:buNone/>
            </a:pPr>
            <a:r>
              <a:rPr lang="cs-CZ" dirty="0" smtClean="0"/>
              <a:t>výši 150 000Kč s úrokovou mírou 13%. Dluh</a:t>
            </a:r>
          </a:p>
          <a:p>
            <a:pPr>
              <a:buFont typeface="Arial" charset="0"/>
              <a:buNone/>
            </a:pPr>
            <a:r>
              <a:rPr lang="cs-CZ" dirty="0" smtClean="0"/>
              <a:t>splatí spolu s úrokem po čtyřech letech i s úroky.</a:t>
            </a:r>
          </a:p>
          <a:p>
            <a:pPr>
              <a:buFont typeface="Arial" charset="0"/>
              <a:buNone/>
            </a:pPr>
            <a:r>
              <a:rPr lang="cs-CZ" dirty="0" smtClean="0"/>
              <a:t>Banka úročí jednou ročně, vždy na konci roku.</a:t>
            </a:r>
          </a:p>
          <a:p>
            <a:pPr>
              <a:buFont typeface="Arial" charset="0"/>
              <a:buNone/>
            </a:pPr>
            <a:r>
              <a:rPr lang="cs-CZ" dirty="0" smtClean="0"/>
              <a:t>Kolik klient splatí na konci čtvrtého roku.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150 000.( 1 + 0,13)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150 000.( 1 + 0,13) = 169 500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150 000.( 1 + 0,13) = 169 500</a:t>
            </a:r>
          </a:p>
          <a:p>
            <a:r>
              <a:rPr lang="cs-CZ" dirty="0" smtClean="0">
                <a:latin typeface="Calibri"/>
              </a:rPr>
              <a:t>K₂ = 169 500.( 1 + 0,13)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150 000.( 1 + 0,13) = 169 500</a:t>
            </a:r>
          </a:p>
          <a:p>
            <a:r>
              <a:rPr lang="cs-CZ" dirty="0" smtClean="0">
                <a:latin typeface="Calibri"/>
              </a:rPr>
              <a:t>K₂ = 169 500.( 1 + 0,13) = 150 000.( 1 + 0,13)²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                        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150 000.( 1 + 0,13) = 169 500</a:t>
            </a:r>
          </a:p>
          <a:p>
            <a:r>
              <a:rPr lang="cs-CZ" dirty="0" smtClean="0">
                <a:latin typeface="Calibri"/>
              </a:rPr>
              <a:t>K₂ = 169 500.( 1 + 0,13) = 150 000.( 1 + 0,13)² =   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                                                 191 535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150 000.( 1 + 0,13) = 169 500</a:t>
            </a:r>
          </a:p>
          <a:p>
            <a:r>
              <a:rPr lang="cs-CZ" dirty="0" smtClean="0">
                <a:latin typeface="Calibri"/>
              </a:rPr>
              <a:t>K₂ = 169 500.( 1 + 0,13) = 150 000.( 1 + 0,13)² =   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                                                 191 535</a:t>
            </a:r>
          </a:p>
          <a:p>
            <a:r>
              <a:rPr lang="cs-CZ" dirty="0" smtClean="0">
                <a:latin typeface="Calibri"/>
              </a:rPr>
              <a:t>K₃ = 191 535.( 1 + 0,13)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150 000.( 1 + 0,13) = 169 500</a:t>
            </a:r>
          </a:p>
          <a:p>
            <a:r>
              <a:rPr lang="cs-CZ" dirty="0" smtClean="0">
                <a:latin typeface="Calibri"/>
              </a:rPr>
              <a:t>K₂ = 169 500.( 1 + 0,13) = 150 000.( 1 + 0,13)² =   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                                                 191 535</a:t>
            </a:r>
          </a:p>
          <a:p>
            <a:r>
              <a:rPr lang="cs-CZ" dirty="0" smtClean="0">
                <a:latin typeface="Calibri"/>
              </a:rPr>
              <a:t>K₃ = 191 535.( 1 + 0,13) = 150 000.( 1 + 0,13)³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150 000.( 1 + 0,13) = 169 500</a:t>
            </a:r>
          </a:p>
          <a:p>
            <a:r>
              <a:rPr lang="cs-CZ" dirty="0" smtClean="0">
                <a:latin typeface="Calibri"/>
              </a:rPr>
              <a:t>K₂ = 169 500.( 1 + 0,13) = 150 000.( 1 + 0,13)² =   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                                                 191 535</a:t>
            </a:r>
          </a:p>
          <a:p>
            <a:r>
              <a:rPr lang="cs-CZ" dirty="0" smtClean="0">
                <a:latin typeface="Calibri"/>
              </a:rPr>
              <a:t>K₃ = 191 535.( 1 + 0,13) = 150 000.( 1 + 0,13)³  =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                                                  216 434,55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150 000.( 1 + 0,13) = 169 500</a:t>
            </a:r>
          </a:p>
          <a:p>
            <a:r>
              <a:rPr lang="cs-CZ" dirty="0" smtClean="0">
                <a:latin typeface="Calibri"/>
              </a:rPr>
              <a:t>K₂ = 169 500.( 1 + 0,13) = 150 000.( 1 + 0,13)² =   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                                                 191 535</a:t>
            </a:r>
          </a:p>
          <a:p>
            <a:r>
              <a:rPr lang="cs-CZ" dirty="0" smtClean="0">
                <a:latin typeface="Calibri"/>
              </a:rPr>
              <a:t>K₃ = 191 535.( 1 + 0,13) = 150 000.( 1 + 0,13)³  =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                                                  216 434,55</a:t>
            </a:r>
          </a:p>
          <a:p>
            <a:r>
              <a:rPr lang="cs-CZ" dirty="0" smtClean="0">
                <a:latin typeface="Calibri"/>
              </a:rPr>
              <a:t>K₄ = 216 434,55.( 1 + 0,13)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150 000.( 1 + 0,13) = 169 500</a:t>
            </a:r>
          </a:p>
          <a:p>
            <a:r>
              <a:rPr lang="cs-CZ" dirty="0" smtClean="0">
                <a:latin typeface="Calibri"/>
              </a:rPr>
              <a:t>K₂ = 169 500.( 1 + 0,13) = 150 000.( 1 + 0,13)² =   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                                                 191 535</a:t>
            </a:r>
          </a:p>
          <a:p>
            <a:r>
              <a:rPr lang="cs-CZ" dirty="0" smtClean="0">
                <a:latin typeface="Calibri"/>
              </a:rPr>
              <a:t>K₃ = 191 535.( 1 + 0,13) = 150 000.( 1 + 0,13)³  =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                                                  216 434,55</a:t>
            </a:r>
          </a:p>
          <a:p>
            <a:r>
              <a:rPr lang="cs-CZ" dirty="0" smtClean="0">
                <a:latin typeface="Calibri"/>
              </a:rPr>
              <a:t>K₄ = 216 434,55.( 1 + 0,13)= 150 000.( 1 + 0,13)⁴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150 000.( 1 + 0,13) = 169 500</a:t>
            </a:r>
          </a:p>
          <a:p>
            <a:r>
              <a:rPr lang="cs-CZ" dirty="0" smtClean="0">
                <a:latin typeface="Calibri"/>
              </a:rPr>
              <a:t>K₂ = 169 500.( 1 + 0,13) = 150 000.( 1 + 0,13)² =   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                                                 191 535</a:t>
            </a:r>
          </a:p>
          <a:p>
            <a:r>
              <a:rPr lang="cs-CZ" dirty="0" smtClean="0">
                <a:latin typeface="Calibri"/>
              </a:rPr>
              <a:t>K₃ = 191 535.( 1 + 0,13) = 150 000.( 1 + 0,13)³  =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                                                  216 434,55</a:t>
            </a:r>
          </a:p>
          <a:p>
            <a:r>
              <a:rPr lang="cs-CZ" dirty="0" smtClean="0">
                <a:latin typeface="Calibri"/>
              </a:rPr>
              <a:t>K₄ = 216 434,55.( 1 + 0,13)= 150 000.( 1 + 0,13)⁴= 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                                                  244 571,00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539750" y="1844675"/>
          <a:ext cx="2879725" cy="811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Equation" r:id="rId3" imgW="901440" imgH="253800" progId="Equation.3">
                  <p:embed/>
                </p:oleObj>
              </mc:Choice>
              <mc:Fallback>
                <p:oleObj name="Equation" r:id="rId3" imgW="901440" imgH="25380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750" y="1844675"/>
                        <a:ext cx="2879725" cy="811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Termínovaný účet s revolvingem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Pokud ani jeden ze smluvních účastníků </a:t>
            </a:r>
          </a:p>
          <a:p>
            <a:pPr>
              <a:buFont typeface="Arial" charset="0"/>
              <a:buNone/>
            </a:pPr>
            <a:r>
              <a:rPr lang="cs-CZ" smtClean="0"/>
              <a:t>nejpozději dva dny před splatností </a:t>
            </a:r>
          </a:p>
          <a:p>
            <a:pPr>
              <a:buFont typeface="Arial" charset="0"/>
              <a:buNone/>
            </a:pPr>
            <a:r>
              <a:rPr lang="cs-CZ" smtClean="0"/>
              <a:t>termínovaného účtu nepožádá o jeho ukončení,</a:t>
            </a:r>
          </a:p>
          <a:p>
            <a:pPr>
              <a:buFont typeface="Arial" charset="0"/>
              <a:buNone/>
            </a:pPr>
            <a:r>
              <a:rPr lang="cs-CZ" smtClean="0"/>
              <a:t>je termínovaný účet automaticky obnoven na </a:t>
            </a:r>
          </a:p>
          <a:p>
            <a:pPr>
              <a:buFont typeface="Arial" charset="0"/>
              <a:buNone/>
            </a:pPr>
            <a:r>
              <a:rPr lang="cs-CZ" smtClean="0"/>
              <a:t>dalších období. Vyúčtovaný úrok je snížený o</a:t>
            </a:r>
          </a:p>
          <a:p>
            <a:pPr>
              <a:buFont typeface="Arial" charset="0"/>
              <a:buNone/>
            </a:pPr>
            <a:r>
              <a:rPr lang="cs-CZ" smtClean="0"/>
              <a:t>daň 15% a je připsán k termínovanému účtu a </a:t>
            </a:r>
          </a:p>
          <a:p>
            <a:pPr>
              <a:buFont typeface="Arial" charset="0"/>
              <a:buNone/>
            </a:pPr>
            <a:r>
              <a:rPr lang="cs-CZ" smtClean="0"/>
              <a:t>úročen spolu s ním.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dirty="0" smtClean="0"/>
              <a:t>Uložili jsme do banky na termínovaný účet na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dirty="0" smtClean="0"/>
              <a:t>14 dní 200 000Kč. Úrokovací období je 14 dní.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dirty="0" smtClean="0"/>
              <a:t>Úroková míra je 2,5%. Kolik budeme mít na účtu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dirty="0" smtClean="0"/>
              <a:t>po </a:t>
            </a:r>
            <a:r>
              <a:rPr lang="cs-CZ" dirty="0" smtClean="0">
                <a:latin typeface="Arial" charset="0"/>
              </a:rPr>
              <a:t>   </a:t>
            </a:r>
            <a:r>
              <a:rPr lang="cs-CZ" dirty="0" smtClean="0"/>
              <a:t>a) jednom období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         b) třech </a:t>
            </a:r>
            <a:r>
              <a:rPr lang="cs-CZ" dirty="0" err="1" smtClean="0"/>
              <a:t>revol</a:t>
            </a:r>
            <a:r>
              <a:rPr lang="cs-CZ" dirty="0" err="1" smtClean="0">
                <a:latin typeface="Arial" charset="0"/>
              </a:rPr>
              <a:t>vováních</a:t>
            </a:r>
            <a:endParaRPr lang="cs-CZ" dirty="0" smtClean="0"/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a)</a:t>
            </a:r>
          </a:p>
          <a:p>
            <a:endParaRPr lang="cs-CZ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434975" y="2276475"/>
          <a:ext cx="2808288" cy="1008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Equation" r:id="rId3" imgW="1346040" imgH="482400" progId="Equation.3">
                  <p:embed/>
                </p:oleObj>
              </mc:Choice>
              <mc:Fallback>
                <p:oleObj name="Equation" r:id="rId3" imgW="1346040" imgH="482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4975" y="2276475"/>
                        <a:ext cx="2808288" cy="1008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200 000.(1+ 0,85.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200 000.(1+ 0,85. 0,025.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200 000.(1+ 0,85. 0,025.      )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436096" y="1340768"/>
          <a:ext cx="641104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40" name="Equation" r:id="rId3" imgW="291960" imgH="393480" progId="Equation.3">
                  <p:embed/>
                </p:oleObj>
              </mc:Choice>
              <mc:Fallback>
                <p:oleObj name="Equation" r:id="rId3" imgW="29196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6096" y="1340768"/>
                        <a:ext cx="641104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₁ = 200 000.(1+ 0,85. 0,025.      ) = 200 165,28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436096" y="1340768"/>
          <a:ext cx="641104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4" name="Equation" r:id="rId3" imgW="291960" imgH="393480" progId="Equation.3">
                  <p:embed/>
                </p:oleObj>
              </mc:Choice>
              <mc:Fallback>
                <p:oleObj name="Equation" r:id="rId3" imgW="29196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6096" y="1340768"/>
                        <a:ext cx="641104" cy="8640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b)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323528" y="2060848"/>
          <a:ext cx="3646488" cy="158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0" name="Equation" r:id="rId3" imgW="1574640" imgH="685800" progId="Equation.3">
                  <p:embed/>
                </p:oleObj>
              </mc:Choice>
              <mc:Fallback>
                <p:oleObj name="Equation" r:id="rId3" imgW="1574640" imgH="685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2060848"/>
                        <a:ext cx="3646488" cy="1587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období + 3 </a:t>
            </a:r>
            <a:r>
              <a:rPr lang="cs-CZ" dirty="0" err="1" smtClean="0"/>
              <a:t>revolvování</a:t>
            </a:r>
            <a:endParaRPr lang="cs-CZ" dirty="0" smtClean="0"/>
          </a:p>
          <a:p>
            <a:r>
              <a:rPr lang="cs-CZ" dirty="0" smtClean="0"/>
              <a:t>n =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₄ = 200 000.( 1 + 0,85. 0,025 .      )⁴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527550" y="3308350"/>
          <a:ext cx="88900" cy="241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2" name="Equation" r:id="rId3" imgW="88560" imgH="241200" progId="Equation.3">
                  <p:embed/>
                </p:oleObj>
              </mc:Choice>
              <mc:Fallback>
                <p:oleObj name="Equation" r:id="rId3" imgW="88560" imgH="2412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27550" y="3308350"/>
                        <a:ext cx="88900" cy="241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796136" y="1412776"/>
          <a:ext cx="648072" cy="873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3" name="Equation" r:id="rId5" imgW="291960" imgH="393480" progId="Equation.3">
                  <p:embed/>
                </p:oleObj>
              </mc:Choice>
              <mc:Fallback>
                <p:oleObj name="Equation" r:id="rId5" imgW="29196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96136" y="1412776"/>
                        <a:ext cx="648072" cy="8734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₄ = 200 000.( 1 + 0,85. 0,025 .      )⁴ = 200 661,90 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527550" y="3308350"/>
          <a:ext cx="88900" cy="241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6" name="Equation" r:id="rId3" imgW="88560" imgH="241200" progId="Equation.3">
                  <p:embed/>
                </p:oleObj>
              </mc:Choice>
              <mc:Fallback>
                <p:oleObj name="Equation" r:id="rId3" imgW="88560" imgH="2412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27550" y="3308350"/>
                        <a:ext cx="88900" cy="241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796136" y="1412776"/>
          <a:ext cx="648072" cy="873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7" name="Equation" r:id="rId5" imgW="291960" imgH="393480" progId="Equation.3">
                  <p:embed/>
                </p:oleObj>
              </mc:Choice>
              <mc:Fallback>
                <p:oleObj name="Equation" r:id="rId5" imgW="29196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96136" y="1412776"/>
                        <a:ext cx="648072" cy="8734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jiný tvar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395536" y="1988840"/>
          <a:ext cx="3339475" cy="12961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6" name="Equation" r:id="rId3" imgW="1244520" imgH="482400" progId="Equation.3">
                  <p:embed/>
                </p:oleObj>
              </mc:Choice>
              <mc:Fallback>
                <p:oleObj name="Equation" r:id="rId3" imgW="1244520" imgH="482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1988840"/>
                        <a:ext cx="3339475" cy="129614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 - počet úrokových období za rok, četnost </a:t>
            </a:r>
          </a:p>
          <a:p>
            <a:pPr>
              <a:buNone/>
            </a:pPr>
            <a:r>
              <a:rPr lang="cs-CZ" dirty="0" smtClean="0"/>
              <a:t>      připisování úroků, frekvence úročení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  </a:t>
            </a:r>
          </a:p>
          <a:p>
            <a:endParaRPr lang="cs-CZ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323528" y="1484784"/>
          <a:ext cx="2880320" cy="11179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2" name="Equation" r:id="rId3" imgW="1244520" imgH="482400" progId="Equation.3">
                  <p:embed/>
                </p:oleObj>
              </mc:Choice>
              <mc:Fallback>
                <p:oleObj name="Equation" r:id="rId3" imgW="1244520" imgH="482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484784"/>
                        <a:ext cx="2880320" cy="111793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 - počet úrokových období za rok, četnost </a:t>
            </a:r>
          </a:p>
          <a:p>
            <a:pPr>
              <a:buNone/>
            </a:pPr>
            <a:r>
              <a:rPr lang="cs-CZ" dirty="0" smtClean="0"/>
              <a:t>      připisování úroků, frekvence úročení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  - úroková sazba za 1 m-</a:t>
            </a:r>
            <a:r>
              <a:rPr lang="cs-CZ" dirty="0" err="1" smtClean="0"/>
              <a:t>tinu</a:t>
            </a:r>
            <a:r>
              <a:rPr lang="cs-CZ" dirty="0" smtClean="0"/>
              <a:t> roku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323528" y="1484784"/>
          <a:ext cx="2880320" cy="11179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0" name="Equation" r:id="rId3" imgW="1244520" imgH="482400" progId="Equation.3">
                  <p:embed/>
                </p:oleObj>
              </mc:Choice>
              <mc:Fallback>
                <p:oleObj name="Equation" r:id="rId3" imgW="1244520" imgH="482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484784"/>
                        <a:ext cx="2880320" cy="111793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95536" y="4365104"/>
          <a:ext cx="432048" cy="8928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1" name="Equation" r:id="rId5" imgW="190440" imgH="393480" progId="Equation.3">
                  <p:embed/>
                </p:oleObj>
              </mc:Choice>
              <mc:Fallback>
                <p:oleObj name="Equation" r:id="rId5" imgW="19044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4365104"/>
                        <a:ext cx="432048" cy="89289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1945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1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3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5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7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611560" y="1988840"/>
          <a:ext cx="2664296" cy="10330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Equation" r:id="rId3" imgW="1244520" imgH="482400" progId="Equation.3">
                  <p:embed/>
                </p:oleObj>
              </mc:Choice>
              <mc:Fallback>
                <p:oleObj name="Equation" r:id="rId3" imgW="1244520" imgH="4824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1988840"/>
                        <a:ext cx="2664296" cy="103309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1945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1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3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5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7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539750" y="2757488"/>
          <a:ext cx="3024138" cy="13859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4" name="Equation" r:id="rId3" imgW="1498320" imgH="685800" progId="Equation.3">
                  <p:embed/>
                </p:oleObj>
              </mc:Choice>
              <mc:Fallback>
                <p:oleObj name="Equation" r:id="rId3" imgW="1498320" imgH="685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750" y="2757488"/>
                        <a:ext cx="3024138" cy="138592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611560" y="1988840"/>
          <a:ext cx="2664296" cy="10330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5" name="Equation" r:id="rId5" imgW="1244520" imgH="482400" progId="Equation.3">
                  <p:embed/>
                </p:oleObj>
              </mc:Choice>
              <mc:Fallback>
                <p:oleObj name="Equation" r:id="rId5" imgW="1244520" imgH="4824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1988840"/>
                        <a:ext cx="2664296" cy="103309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</a:t>
            </a:r>
            <a:endParaRPr lang="cs-CZ" dirty="0"/>
          </a:p>
        </p:txBody>
      </p:sp>
      <p:graphicFrame>
        <p:nvGraphicFramePr>
          <p:cNvPr id="10242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539750" y="1700213"/>
          <a:ext cx="1976438" cy="557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56" name="Equation" r:id="rId3" imgW="901440" imgH="253800" progId="Equation.3">
                  <p:embed/>
                </p:oleObj>
              </mc:Choice>
              <mc:Fallback>
                <p:oleObj name="Equation" r:id="rId3" imgW="901440" imgH="25380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750" y="1700213"/>
                        <a:ext cx="1976438" cy="5572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945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1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3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5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7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539553" y="2132857"/>
          <a:ext cx="3024335" cy="11738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1" name="Equation" r:id="rId3" imgW="1244520" imgH="482400" progId="Equation.3">
                  <p:embed/>
                </p:oleObj>
              </mc:Choice>
              <mc:Fallback>
                <p:oleObj name="Equation" r:id="rId3" imgW="1244520" imgH="4824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3" y="2132857"/>
                        <a:ext cx="3024335" cy="11738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8" name="Zástupný symbol pro obsah 3"/>
          <p:cNvGraphicFramePr>
            <a:graphicFrameLocks noChangeAspect="1"/>
          </p:cNvGraphicFramePr>
          <p:nvPr/>
        </p:nvGraphicFramePr>
        <p:xfrm>
          <a:off x="539553" y="1484784"/>
          <a:ext cx="2232247" cy="6288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2" name="Equation" r:id="rId5" imgW="901440" imgH="253800" progId="Equation.3">
                  <p:embed/>
                </p:oleObj>
              </mc:Choice>
              <mc:Fallback>
                <p:oleObj name="Equation" r:id="rId5" imgW="901440" imgH="25380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3" y="1484784"/>
                        <a:ext cx="2232247" cy="62882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</a:t>
            </a:r>
          </a:p>
        </p:txBody>
      </p:sp>
      <p:graphicFrame>
        <p:nvGraphicFramePr>
          <p:cNvPr id="9220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539750" y="1628775"/>
          <a:ext cx="1944688" cy="547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" name="Equation" r:id="rId3" imgW="901440" imgH="253800" progId="Equation.3">
                  <p:embed/>
                </p:oleObj>
              </mc:Choice>
              <mc:Fallback>
                <p:oleObj name="Equation" r:id="rId3" imgW="901440" imgH="25380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750" y="1628775"/>
                        <a:ext cx="1944688" cy="5476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5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1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3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5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7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539552" y="2348880"/>
          <a:ext cx="3168353" cy="15573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4" name="Equation" r:id="rId5" imgW="1498320" imgH="736560" progId="Equation.3">
                  <p:embed/>
                </p:oleObj>
              </mc:Choice>
              <mc:Fallback>
                <p:oleObj name="Equation" r:id="rId5" imgW="1498320" imgH="73656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2348880"/>
                        <a:ext cx="3168353" cy="155732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</a:t>
            </a:r>
          </a:p>
        </p:txBody>
      </p:sp>
      <p:graphicFrame>
        <p:nvGraphicFramePr>
          <p:cNvPr id="8196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539750" y="1484313"/>
          <a:ext cx="1874838" cy="528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0" name="Equation" r:id="rId3" imgW="901440" imgH="253800" progId="Equation.3">
                  <p:embed/>
                </p:oleObj>
              </mc:Choice>
              <mc:Fallback>
                <p:oleObj name="Equation" r:id="rId3" imgW="901440" imgH="25380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750" y="1484313"/>
                        <a:ext cx="1874838" cy="528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5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1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3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5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7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467544" y="2132856"/>
          <a:ext cx="2929981" cy="14401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1" name="Equation" r:id="rId5" imgW="1498320" imgH="736560" progId="Equation.3">
                  <p:embed/>
                </p:oleObj>
              </mc:Choice>
              <mc:Fallback>
                <p:oleObj name="Equation" r:id="rId5" imgW="1498320" imgH="73656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2132856"/>
                        <a:ext cx="2929981" cy="144016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539552" y="3573016"/>
          <a:ext cx="1724025" cy="925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2" name="Equation" r:id="rId7" imgW="850680" imgH="457200" progId="Equation.3">
                  <p:embed/>
                </p:oleObj>
              </mc:Choice>
              <mc:Fallback>
                <p:oleObj name="Equation" r:id="rId7" imgW="850680" imgH="4572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3573016"/>
                        <a:ext cx="1724025" cy="925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</a:t>
            </a:r>
          </a:p>
        </p:txBody>
      </p:sp>
      <p:graphicFrame>
        <p:nvGraphicFramePr>
          <p:cNvPr id="7172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539750" y="1196975"/>
          <a:ext cx="2130425" cy="600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6" name="Equation" r:id="rId3" imgW="901440" imgH="253800" progId="Equation.3">
                  <p:embed/>
                </p:oleObj>
              </mc:Choice>
              <mc:Fallback>
                <p:oleObj name="Equation" r:id="rId3" imgW="901440" imgH="25380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750" y="1196975"/>
                        <a:ext cx="2130425" cy="600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5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1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3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5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7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539551" y="1916832"/>
          <a:ext cx="2929981" cy="14401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7" name="Equation" r:id="rId5" imgW="1498320" imgH="736560" progId="Equation.3">
                  <p:embed/>
                </p:oleObj>
              </mc:Choice>
              <mc:Fallback>
                <p:oleObj name="Equation" r:id="rId5" imgW="1498320" imgH="73656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1" y="1916832"/>
                        <a:ext cx="2929981" cy="144016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539552" y="3429000"/>
          <a:ext cx="3651599" cy="14401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8" name="Equation" r:id="rId7" imgW="1803240" imgH="711000" progId="Equation.3">
                  <p:embed/>
                </p:oleObj>
              </mc:Choice>
              <mc:Fallback>
                <p:oleObj name="Equation" r:id="rId7" imgW="1803240" imgH="7110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3429000"/>
                        <a:ext cx="3651599" cy="144016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Srovnejte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Jaká je budoucí hodnota z 50 000Kč za 3roky, pokud banka úročila           a) jednou za rok</a:t>
            </a:r>
          </a:p>
          <a:p>
            <a:pPr>
              <a:buNone/>
            </a:pPr>
            <a:r>
              <a:rPr lang="cs-CZ" dirty="0" smtClean="0"/>
              <a:t>                                                 b) čtyřikrát za rok </a:t>
            </a:r>
          </a:p>
          <a:p>
            <a:pPr>
              <a:buNone/>
            </a:pPr>
            <a:r>
              <a:rPr lang="cs-CZ" dirty="0" smtClean="0"/>
              <a:t>    s úrokovou mírou </a:t>
            </a:r>
            <a:r>
              <a:rPr lang="cs-CZ" dirty="0" smtClean="0">
                <a:latin typeface="Calibri"/>
              </a:rPr>
              <a:t>2,1%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Budoucí hodnota kapitálu 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23528" y="620688"/>
            <a:ext cx="4248472" cy="6858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při ročním připisování úroků 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 = 50 000Kč   i = 2,1%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4008" y="620688"/>
            <a:ext cx="4292241" cy="63976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při pololetním připisování úroků</a:t>
            </a:r>
          </a:p>
          <a:p>
            <a:r>
              <a:rPr lang="cs-CZ" dirty="0" smtClean="0"/>
              <a:t> K</a:t>
            </a:r>
            <a:r>
              <a:rPr lang="cs-CZ" dirty="0" smtClean="0">
                <a:latin typeface="Calibri"/>
              </a:rPr>
              <a:t>₀ = 50 000Kč  i = 2,1%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2"/>
          </p:nvPr>
        </p:nvSpPr>
        <p:spPr>
          <a:xfrm>
            <a:off x="179512" y="1340767"/>
            <a:ext cx="4464496" cy="4032449"/>
          </a:xfrm>
        </p:spPr>
        <p:txBody>
          <a:bodyPr>
            <a:normAutofit/>
          </a:bodyPr>
          <a:lstStyle/>
          <a:p>
            <a:endParaRPr lang="cs-CZ" sz="2800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16016" y="1412776"/>
            <a:ext cx="4104456" cy="38884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843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Budoucí hodnota kapitálu 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23528" y="620688"/>
            <a:ext cx="4248472" cy="6858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při ročním připisování úroků 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 = 50 000Kč   i = 2,1%</a:t>
            </a:r>
            <a:r>
              <a:rPr lang="cs-CZ" dirty="0" smtClean="0"/>
              <a:t>  m=1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4008" y="620688"/>
            <a:ext cx="4292241" cy="63976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při pololetním připisování úroků</a:t>
            </a:r>
          </a:p>
          <a:p>
            <a:r>
              <a:rPr lang="cs-CZ" dirty="0" smtClean="0"/>
              <a:t> K</a:t>
            </a:r>
            <a:r>
              <a:rPr lang="cs-CZ" dirty="0" smtClean="0">
                <a:latin typeface="Calibri"/>
              </a:rPr>
              <a:t>₀ = 50 000Kč  i = 2,1%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2"/>
          </p:nvPr>
        </p:nvSpPr>
        <p:spPr>
          <a:xfrm>
            <a:off x="179512" y="1340767"/>
            <a:ext cx="4464496" cy="4032449"/>
          </a:xfrm>
        </p:spPr>
        <p:txBody>
          <a:bodyPr>
            <a:normAutofit/>
          </a:bodyPr>
          <a:lstStyle/>
          <a:p>
            <a:endParaRPr lang="cs-CZ" sz="2800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16016" y="1412776"/>
            <a:ext cx="4104456" cy="38884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843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solidFill>
                <a:prstClr val="black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346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Budoucí hodnota kapitálu 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23528" y="620688"/>
            <a:ext cx="4248472" cy="6858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při ročním připisování úroků 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 = 50 000Kč   i = 2,1%</a:t>
            </a:r>
            <a:r>
              <a:rPr lang="cs-CZ" dirty="0" smtClean="0"/>
              <a:t>  m=1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4008" y="620688"/>
            <a:ext cx="4292241" cy="63976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při pololetním připisování úroků</a:t>
            </a:r>
          </a:p>
          <a:p>
            <a:r>
              <a:rPr lang="cs-CZ" dirty="0" smtClean="0"/>
              <a:t> K</a:t>
            </a:r>
            <a:r>
              <a:rPr lang="cs-CZ" dirty="0" smtClean="0">
                <a:latin typeface="Calibri"/>
              </a:rPr>
              <a:t>₀ = 50 000Kč  i = 2,1%</a:t>
            </a:r>
            <a:r>
              <a:rPr lang="cs-CZ" dirty="0" smtClean="0"/>
              <a:t>  m=4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2"/>
          </p:nvPr>
        </p:nvSpPr>
        <p:spPr>
          <a:xfrm>
            <a:off x="179512" y="1340767"/>
            <a:ext cx="4464496" cy="4032449"/>
          </a:xfrm>
        </p:spPr>
        <p:txBody>
          <a:bodyPr>
            <a:normAutofit/>
          </a:bodyPr>
          <a:lstStyle/>
          <a:p>
            <a:endParaRPr lang="cs-CZ" sz="2800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16016" y="1412776"/>
            <a:ext cx="4104456" cy="38884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843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solidFill>
                <a:prstClr val="black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346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Budoucí hodnota kapitálu 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23528" y="620688"/>
            <a:ext cx="4248472" cy="6858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při ročním připisování úroků 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 = 50 000Kč   i = 2,1%</a:t>
            </a:r>
            <a:r>
              <a:rPr lang="cs-CZ" dirty="0" smtClean="0"/>
              <a:t>  m=1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4008" y="620688"/>
            <a:ext cx="4292241" cy="63976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při pololetním připisování úroků</a:t>
            </a:r>
          </a:p>
          <a:p>
            <a:r>
              <a:rPr lang="cs-CZ" dirty="0" smtClean="0"/>
              <a:t> K</a:t>
            </a:r>
            <a:r>
              <a:rPr lang="cs-CZ" dirty="0" smtClean="0">
                <a:latin typeface="Calibri"/>
              </a:rPr>
              <a:t>₀ = 50 000Kč  i = 2,1%</a:t>
            </a:r>
            <a:r>
              <a:rPr lang="cs-CZ" dirty="0" smtClean="0"/>
              <a:t>  m=4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2"/>
          </p:nvPr>
        </p:nvSpPr>
        <p:spPr>
          <a:xfrm>
            <a:off x="179512" y="1340767"/>
            <a:ext cx="4464496" cy="403244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</a:t>
            </a:r>
            <a:r>
              <a:rPr lang="cs-CZ" sz="2800" dirty="0" smtClean="0">
                <a:latin typeface="Calibri"/>
              </a:rPr>
              <a:t>₃ = 52 725,58</a:t>
            </a:r>
            <a:endParaRPr lang="cs-CZ" sz="2800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16016" y="1412776"/>
            <a:ext cx="4104456" cy="38884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843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solidFill>
                <a:prstClr val="black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7523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Budoucí hodnota kapitálu 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23528" y="620688"/>
            <a:ext cx="4248472" cy="6858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při ročním připisování úroků </a:t>
            </a:r>
          </a:p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₀ = 50 000Kč   i = 2,1%</a:t>
            </a:r>
            <a:r>
              <a:rPr lang="cs-CZ" dirty="0" smtClean="0"/>
              <a:t>  m=1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4008" y="620688"/>
            <a:ext cx="4292241" cy="63976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při pololetním připisování úroků</a:t>
            </a:r>
          </a:p>
          <a:p>
            <a:r>
              <a:rPr lang="cs-CZ" dirty="0" smtClean="0"/>
              <a:t> K</a:t>
            </a:r>
            <a:r>
              <a:rPr lang="cs-CZ" dirty="0" smtClean="0">
                <a:latin typeface="Calibri"/>
              </a:rPr>
              <a:t>₀ = 50 000Kč  i = 2,1%</a:t>
            </a:r>
            <a:r>
              <a:rPr lang="cs-CZ" dirty="0" smtClean="0"/>
              <a:t>  m=4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2"/>
          </p:nvPr>
        </p:nvSpPr>
        <p:spPr>
          <a:xfrm>
            <a:off x="179512" y="1340767"/>
            <a:ext cx="4464496" cy="403244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</a:t>
            </a:r>
            <a:r>
              <a:rPr lang="cs-CZ" sz="2800" dirty="0" smtClean="0">
                <a:latin typeface="Calibri"/>
              </a:rPr>
              <a:t>₃ = 52 725,58</a:t>
            </a:r>
            <a:endParaRPr lang="cs-CZ" sz="2800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16016" y="1412776"/>
            <a:ext cx="4104456" cy="3888432"/>
          </a:xfrm>
        </p:spPr>
        <p:txBody>
          <a:bodyPr/>
          <a:lstStyle/>
          <a:p>
            <a:r>
              <a:rPr lang="cs-CZ" dirty="0" smtClean="0"/>
              <a:t>K</a:t>
            </a:r>
            <a:r>
              <a:rPr lang="cs-CZ" dirty="0" smtClean="0">
                <a:latin typeface="Calibri"/>
              </a:rPr>
              <a:t>₃ =</a:t>
            </a:r>
            <a:r>
              <a:rPr lang="cs-CZ" dirty="0" smtClean="0"/>
              <a:t> 52 744,20</a:t>
            </a:r>
            <a:endParaRPr lang="cs-CZ" dirty="0"/>
          </a:p>
        </p:txBody>
      </p:sp>
      <p:sp>
        <p:nvSpPr>
          <p:cNvPr id="1843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solidFill>
                <a:prstClr val="black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7523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ODVÁRKO, Oldřich. </a:t>
            </a:r>
            <a:r>
              <a:rPr lang="cs-CZ" i="1" dirty="0" smtClean="0"/>
              <a:t>Úlohy z finanční matematiky pro střední školy</a:t>
            </a:r>
            <a:r>
              <a:rPr lang="cs-CZ" dirty="0" smtClean="0"/>
              <a:t>. Praha: Prometheus, 2005, ISBN 80-7196-303-8</a:t>
            </a:r>
            <a:r>
              <a:rPr lang="cs-CZ" dirty="0"/>
              <a:t>. </a:t>
            </a:r>
            <a:r>
              <a:rPr lang="cs-CZ"/>
              <a:t>– se svolením autora</a:t>
            </a:r>
            <a:endParaRPr lang="cs-CZ" dirty="0" smtClean="0"/>
          </a:p>
          <a:p>
            <a:r>
              <a:rPr lang="cs-CZ" dirty="0" smtClean="0"/>
              <a:t>RADOVÁ, Jarmila; DVOŘÁK, Petr; MÁLEK, Jiří. </a:t>
            </a:r>
            <a:r>
              <a:rPr lang="cs-CZ" i="1" dirty="0" smtClean="0"/>
              <a:t>Finanční matematika pro každého 7. aktualizované vydání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ISBN 978-80-247-3291-6.</a:t>
            </a:r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je určený pro interaktivní výuku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311</TotalTime>
  <Words>1128</Words>
  <Application>Microsoft Office PowerPoint</Application>
  <PresentationFormat>Předvádění na obrazovce (4:3)</PresentationFormat>
  <Paragraphs>162</Paragraphs>
  <Slides>48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48</vt:i4>
      </vt:variant>
    </vt:vector>
  </HeadingPairs>
  <TitlesOfParts>
    <vt:vector size="50" baseType="lpstr">
      <vt:lpstr>Cesta</vt:lpstr>
      <vt:lpstr>Equation</vt:lpstr>
      <vt:lpstr>Prezentace aplikace PowerPoint</vt:lpstr>
      <vt:lpstr>Anotace</vt:lpstr>
      <vt:lpstr>Finanční matematika 8</vt:lpstr>
      <vt:lpstr>Složené úročení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Termínovaný účet s revolvingem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Přehled</vt:lpstr>
      <vt:lpstr>Přehled</vt:lpstr>
      <vt:lpstr>Přehled</vt:lpstr>
      <vt:lpstr>Přehled</vt:lpstr>
      <vt:lpstr>Přehled</vt:lpstr>
      <vt:lpstr>Přehled</vt:lpstr>
      <vt:lpstr>Srovnejte</vt:lpstr>
      <vt:lpstr>Budoucí hodnota kapitálu  </vt:lpstr>
      <vt:lpstr>Budoucí hodnota kapitálu  </vt:lpstr>
      <vt:lpstr>Budoucí hodnota kapitálu  </vt:lpstr>
      <vt:lpstr>Budoucí hodnota kapitálu  </vt:lpstr>
      <vt:lpstr>Budoucí hodnota kapitálu  </vt:lpstr>
      <vt:lpstr>Literatura</vt:lpstr>
      <vt:lpstr>Prezentace aplikace PowerPoint</vt:lpstr>
    </vt:vector>
  </TitlesOfParts>
  <Company>gymnázium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</dc:title>
  <dc:creator>Mirka Knoblochová</dc:creator>
  <cp:lastModifiedBy>Miroslava Knoblochová</cp:lastModifiedBy>
  <cp:revision>38</cp:revision>
  <dcterms:created xsi:type="dcterms:W3CDTF">2012-10-21T15:58:57Z</dcterms:created>
  <dcterms:modified xsi:type="dcterms:W3CDTF">2013-05-02T06:00:50Z</dcterms:modified>
</cp:coreProperties>
</file>