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  <p:sldId id="262" r:id="rId6"/>
    <p:sldId id="263" r:id="rId7"/>
    <p:sldId id="264" r:id="rId8"/>
    <p:sldId id="265" r:id="rId9"/>
    <p:sldId id="260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761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A9133-CC91-4ADB-9762-97C1535873FB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C1470-7C83-42CB-85DD-9395C3A66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5173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A9133-CC91-4ADB-9762-97C1535873FB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C1470-7C83-42CB-85DD-9395C3A66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63804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A9133-CC91-4ADB-9762-97C1535873FB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C1470-7C83-42CB-85DD-9395C3A66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07524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A9133-CC91-4ADB-9762-97C1535873FB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C1470-7C83-42CB-85DD-9395C3A66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69433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A9133-CC91-4ADB-9762-97C1535873FB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C1470-7C83-42CB-85DD-9395C3A66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35261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A9133-CC91-4ADB-9762-97C1535873FB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C1470-7C83-42CB-85DD-9395C3A66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05813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A9133-CC91-4ADB-9762-97C1535873FB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C1470-7C83-42CB-85DD-9395C3A66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0694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A9133-CC91-4ADB-9762-97C1535873FB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C1470-7C83-42CB-85DD-9395C3A66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98284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A9133-CC91-4ADB-9762-97C1535873FB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C1470-7C83-42CB-85DD-9395C3A66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0987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A9133-CC91-4ADB-9762-97C1535873FB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C1470-7C83-42CB-85DD-9395C3A66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45377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A9133-CC91-4ADB-9762-97C1535873FB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C1470-7C83-42CB-85DD-9395C3A66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28170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1A9133-CC91-4ADB-9762-97C1535873FB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3C1470-7C83-42CB-85DD-9395C3A66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497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628800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ŽIVOT ZA VLÁDY PRVNÍCH PŘEMYSLOVCŮ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6021288"/>
            <a:ext cx="8568952" cy="406896"/>
          </a:xfrm>
        </p:spPr>
        <p:txBody>
          <a:bodyPr>
            <a:normAutofit/>
          </a:bodyPr>
          <a:lstStyle/>
          <a:p>
            <a:endParaRPr lang="cs-CZ" sz="1000" dirty="0"/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8391" y="5050175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491479" y="6419086"/>
            <a:ext cx="18473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620688"/>
            <a:ext cx="71287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/>
              <a:t>Základní škola a Mateřská škola, Liberec, Barvířská 38/6, příspěvková organizace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7071" y="4600098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Anotace: Seznámení se s životem za vlády prvních Přemyslovských panovníků</a:t>
            </a:r>
            <a:r>
              <a:rPr lang="cs-CZ" sz="1600" dirty="0" smtClean="0"/>
              <a:t>.</a:t>
            </a:r>
            <a:endParaRPr lang="cs-CZ" sz="1600" dirty="0"/>
          </a:p>
        </p:txBody>
      </p:sp>
      <p:sp>
        <p:nvSpPr>
          <p:cNvPr id="4" name="Obdélník 3"/>
          <p:cNvSpPr/>
          <p:nvPr/>
        </p:nvSpPr>
        <p:spPr>
          <a:xfrm>
            <a:off x="577071" y="3142020"/>
            <a:ext cx="7094303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Název: </a:t>
            </a:r>
            <a:r>
              <a:rPr lang="cs-CZ" dirty="0" smtClean="0"/>
              <a:t>VY_32_inovace_09Vlastivěda-starší </a:t>
            </a:r>
            <a:r>
              <a:rPr lang="cs-CZ" dirty="0"/>
              <a:t>české dějiny</a:t>
            </a:r>
          </a:p>
          <a:p>
            <a:r>
              <a:rPr lang="cs-CZ" dirty="0"/>
              <a:t>Autor: Mgr. Martina Šímová</a:t>
            </a:r>
          </a:p>
          <a:p>
            <a:r>
              <a:rPr lang="cs-CZ" dirty="0"/>
              <a:t>Období: Leden 2012</a:t>
            </a:r>
          </a:p>
          <a:p>
            <a:r>
              <a:rPr lang="cs-CZ" dirty="0"/>
              <a:t>Věková skupina: 4.ročník</a:t>
            </a:r>
          </a:p>
          <a:p>
            <a:r>
              <a:rPr lang="cs-CZ" dirty="0"/>
              <a:t>Tematická oblast: Vlastivěda</a:t>
            </a:r>
          </a:p>
        </p:txBody>
      </p:sp>
    </p:spTree>
    <p:extLst>
      <p:ext uri="{BB962C8B-B14F-4D97-AF65-F5344CB8AC3E}">
        <p14:creationId xmlns:p14="http://schemas.microsoft.com/office/powerpoint/2010/main" val="2236260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ED7613"/>
                </a:solidFill>
              </a:rPr>
              <a:t>ŽIVOT ZA VLÁDY PRVNÍCH PŘEMYSLOVCŮ</a:t>
            </a:r>
            <a:endParaRPr lang="cs-CZ" b="1" dirty="0">
              <a:solidFill>
                <a:srgbClr val="ED761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ŽIVOT PROSTÝCH LIDÍ</a:t>
            </a:r>
          </a:p>
          <a:p>
            <a:endParaRPr lang="cs-CZ" b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SÍDLA VZDĚLANOSTI</a:t>
            </a:r>
          </a:p>
          <a:p>
            <a:endParaRPr lang="cs-CZ" b="1" dirty="0" smtClean="0">
              <a:solidFill>
                <a:srgbClr val="00B050"/>
              </a:solidFill>
            </a:endParaRPr>
          </a:p>
          <a:p>
            <a:r>
              <a:rPr lang="cs-CZ" b="1" dirty="0" smtClean="0">
                <a:solidFill>
                  <a:srgbClr val="00B050"/>
                </a:solidFill>
              </a:rPr>
              <a:t>ROMÁNSKÝ SLOH</a:t>
            </a:r>
          </a:p>
          <a:p>
            <a:endParaRPr lang="cs-CZ" b="1" dirty="0" smtClean="0">
              <a:solidFill>
                <a:srgbClr val="FFC000"/>
              </a:solidFill>
            </a:endParaRPr>
          </a:p>
          <a:p>
            <a:r>
              <a:rPr lang="cs-CZ" b="1" dirty="0" smtClean="0">
                <a:solidFill>
                  <a:srgbClr val="FFC000"/>
                </a:solidFill>
              </a:rPr>
              <a:t>PRVNÍ KRONIKY</a:t>
            </a:r>
            <a:endParaRPr lang="cs-CZ" b="1" dirty="0">
              <a:solidFill>
                <a:srgbClr val="FFC000"/>
              </a:solidFill>
            </a:endParaRPr>
          </a:p>
        </p:txBody>
      </p:sp>
      <p:pic>
        <p:nvPicPr>
          <p:cNvPr id="1027" name="Picture 3" descr="C:\Users\Uživatel\AppData\Local\Microsoft\Windows\Temporary Internet Files\Content.IE5\LMPN2MD2\MC9004404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202001"/>
            <a:ext cx="1658722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živatel\AppData\Local\Microsoft\Windows\Temporary Internet Files\Content.IE5\AG9E3B0S\MC9004404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3023" y="2420888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živatel\AppData\Local\Microsoft\Windows\Temporary Internet Files\Content.IE5\SLO2JL7N\MC9004404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4611" y="5127839"/>
            <a:ext cx="1478412" cy="1556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živatel\AppData\Local\Microsoft\Windows\Temporary Internet Files\Content.IE5\RZ9OQJ32\MC9004380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58695">
            <a:off x="4086402" y="3715426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4287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ŽIVOT PROSTÝCH LIDÍ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Život v tehdejší době byl velmi </a:t>
            </a:r>
            <a:r>
              <a:rPr lang="cs-CZ" b="1" dirty="0" smtClean="0">
                <a:solidFill>
                  <a:srgbClr val="FF0000"/>
                </a:solidFill>
              </a:rPr>
              <a:t>drsný</a:t>
            </a:r>
          </a:p>
          <a:p>
            <a:r>
              <a:rPr lang="cs-CZ" dirty="0" smtClean="0"/>
              <a:t>Lidé žili hlavně kolem </a:t>
            </a:r>
            <a:r>
              <a:rPr lang="cs-CZ" b="1" dirty="0" smtClean="0">
                <a:solidFill>
                  <a:srgbClr val="FF0000"/>
                </a:solidFill>
              </a:rPr>
              <a:t>řek</a:t>
            </a:r>
          </a:p>
          <a:p>
            <a:r>
              <a:rPr lang="cs-CZ" dirty="0" smtClean="0"/>
              <a:t>Chudáci bydleli v chatrčích a bohatí v kamenných domech; panovníci potom ve vznikajících hradech</a:t>
            </a:r>
          </a:p>
          <a:p>
            <a:r>
              <a:rPr lang="cs-CZ" dirty="0" smtClean="0"/>
              <a:t>Vznikali první </a:t>
            </a:r>
            <a:r>
              <a:rPr lang="cs-CZ" b="1" dirty="0" smtClean="0">
                <a:solidFill>
                  <a:srgbClr val="FF0000"/>
                </a:solidFill>
              </a:rPr>
              <a:t>osady</a:t>
            </a:r>
          </a:p>
          <a:p>
            <a:r>
              <a:rPr lang="cs-CZ" dirty="0" smtClean="0"/>
              <a:t>Rozvoj </a:t>
            </a:r>
            <a:r>
              <a:rPr lang="cs-CZ" b="1" dirty="0" smtClean="0">
                <a:solidFill>
                  <a:srgbClr val="FF0000"/>
                </a:solidFill>
              </a:rPr>
              <a:t>řemesel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" name="Picture 3" descr="C:\Users\Uživatel\AppData\Local\Microsoft\Windows\Temporary Internet Files\Content.IE5\LMPN2MD2\MC9004404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653136"/>
            <a:ext cx="1658722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5689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SÍDLA VZDĚLANOSTI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Jako první začala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církev</a:t>
            </a:r>
            <a:r>
              <a:rPr lang="cs-CZ" dirty="0" smtClean="0"/>
              <a:t> prosazovat školy</a:t>
            </a:r>
          </a:p>
          <a:p>
            <a:r>
              <a:rPr lang="cs-CZ" dirty="0" smtClean="0"/>
              <a:t>Škola vždy při kostelu nebo klášteru</a:t>
            </a:r>
          </a:p>
          <a:p>
            <a:r>
              <a:rPr lang="cs-CZ" dirty="0" smtClean="0"/>
              <a:t>Mniši psali většinu knih </a:t>
            </a:r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ručně!!</a:t>
            </a:r>
          </a:p>
          <a:p>
            <a:r>
              <a:rPr lang="cs-CZ" dirty="0" smtClean="0"/>
              <a:t>Většina knih měla náboženskou tématiku</a:t>
            </a:r>
            <a:endParaRPr lang="cs-CZ" dirty="0"/>
          </a:p>
        </p:txBody>
      </p:sp>
      <p:pic>
        <p:nvPicPr>
          <p:cNvPr id="2050" name="Picture 2" descr="C:\Users\Uživatel\AppData\Local\Microsoft\Windows\Temporary Internet Files\Content.IE5\AG9E3B0S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437112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7166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ROMÁNSKÝ SLOH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Charakteristika: tlusté zdi z kamene, malá okna</a:t>
            </a:r>
          </a:p>
          <a:p>
            <a:r>
              <a:rPr lang="cs-CZ" dirty="0" smtClean="0"/>
              <a:t>Například: </a:t>
            </a:r>
            <a:r>
              <a:rPr lang="cs-CZ" b="1" dirty="0" smtClean="0">
                <a:solidFill>
                  <a:srgbClr val="00B050"/>
                </a:solidFill>
              </a:rPr>
              <a:t>rotundy</a:t>
            </a:r>
            <a:r>
              <a:rPr lang="cs-CZ" dirty="0" smtClean="0"/>
              <a:t> nebo </a:t>
            </a:r>
            <a:r>
              <a:rPr lang="cs-CZ" b="1" dirty="0" smtClean="0">
                <a:solidFill>
                  <a:srgbClr val="00B050"/>
                </a:solidFill>
              </a:rPr>
              <a:t>baziliky</a:t>
            </a:r>
          </a:p>
          <a:p>
            <a:r>
              <a:rPr lang="cs-CZ" dirty="0" smtClean="0"/>
              <a:t>Součástí byly také sochy a nástěnné malby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5427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ww.boheminium.cz/images/%C5%98%C3%ADp/ripOr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268760"/>
            <a:ext cx="4392488" cy="5257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35696" y="260648"/>
            <a:ext cx="56886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00B050"/>
                </a:solidFill>
              </a:rPr>
              <a:t>Rotunda sv. Jiří na hoře Říp</a:t>
            </a:r>
            <a:endParaRPr lang="cs-CZ" sz="36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6930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www.guide-pruvodce-praha.cz/uploads/images/bazilika-sv-jiri-691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039" y="1333717"/>
            <a:ext cx="7620000" cy="507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259632" y="260648"/>
            <a:ext cx="67687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00B050"/>
                </a:solidFill>
              </a:rPr>
              <a:t>Bazilika sv. Jiří na Pražském hradě</a:t>
            </a:r>
            <a:endParaRPr lang="cs-CZ" sz="36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518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>
                <a:solidFill>
                  <a:srgbClr val="ED7613"/>
                </a:solidFill>
              </a:rPr>
              <a:t>PRVNÍ KRONIKY</a:t>
            </a:r>
            <a:endParaRPr lang="cs-CZ" b="1" dirty="0">
              <a:solidFill>
                <a:srgbClr val="ED761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ED7613"/>
                </a:solidFill>
              </a:rPr>
              <a:t>Kosmas</a:t>
            </a:r>
            <a:r>
              <a:rPr lang="cs-CZ" dirty="0" smtClean="0"/>
              <a:t> – děkan a kněz v Praze</a:t>
            </a:r>
          </a:p>
          <a:p>
            <a:r>
              <a:rPr lang="cs-CZ" sz="3600" b="1" dirty="0" smtClean="0">
                <a:solidFill>
                  <a:srgbClr val="ED7613"/>
                </a:solidFill>
              </a:rPr>
              <a:t>KRONIKA ČESKÁ </a:t>
            </a:r>
            <a:r>
              <a:rPr lang="cs-CZ" dirty="0" smtClean="0"/>
              <a:t>– psána latinsky</a:t>
            </a:r>
          </a:p>
          <a:p>
            <a:r>
              <a:rPr lang="cs-CZ" dirty="0" smtClean="0"/>
              <a:t>Dozvíme se z ní pověsti od příchodu praotce Čecha až do roku 1125, kdy Kosmas zemřel </a:t>
            </a:r>
            <a:endParaRPr lang="cs-CZ" dirty="0"/>
          </a:p>
        </p:txBody>
      </p:sp>
      <p:pic>
        <p:nvPicPr>
          <p:cNvPr id="6146" name="Picture 2" descr="http://img.ahaonline.cz/img/18/article/816495_kosmova-kronik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052623"/>
            <a:ext cx="3807718" cy="2532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www.moje-nazory.estranky.cz/img/picture/384/kosmas---kronikar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844702"/>
            <a:ext cx="1952625" cy="2743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7566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461886" y="476671"/>
            <a:ext cx="4680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Použité prameny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1268760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Dostupné z internetu: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2015805"/>
            <a:ext cx="705678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Obr. 1-6 </a:t>
            </a:r>
            <a:r>
              <a:rPr lang="cs-CZ" sz="1200" dirty="0" smtClean="0"/>
              <a:t>– klipart-</a:t>
            </a:r>
            <a:r>
              <a:rPr lang="it-IT" sz="1200" dirty="0"/>
              <a:t>Smajlici. [online]. [cit. 2012-11-25]. Dostupné z: http://www.celysvet.cz/smajlici-ke-stazeni-smajlik?pg=1</a:t>
            </a:r>
            <a:endParaRPr lang="cs-CZ" sz="1200" dirty="0"/>
          </a:p>
          <a:p>
            <a:r>
              <a:rPr lang="cs-CZ" sz="1200" b="1" smtClean="0"/>
              <a:t>Obr</a:t>
            </a:r>
            <a:r>
              <a:rPr lang="cs-CZ" sz="1200" b="1" dirty="0" smtClean="0"/>
              <a:t>. </a:t>
            </a:r>
            <a:r>
              <a:rPr lang="cs-CZ" sz="1200" b="1" dirty="0"/>
              <a:t>7</a:t>
            </a:r>
            <a:r>
              <a:rPr lang="cs-CZ" sz="1200" b="1" dirty="0" smtClean="0"/>
              <a:t> - </a:t>
            </a:r>
            <a:r>
              <a:rPr lang="cs-CZ" sz="1200" i="1" dirty="0"/>
              <a:t>Boheminium.cz</a:t>
            </a:r>
            <a:r>
              <a:rPr lang="cs-CZ" sz="1200" dirty="0"/>
              <a:t> [online]. 2011 [cit. 2011-11-17]. Architektura v srdci Evropy. Dostupné z WWW: &lt;http://www.boheminium.cz/</a:t>
            </a:r>
            <a:r>
              <a:rPr lang="cs-CZ" sz="1200" dirty="0" err="1"/>
              <a:t>cz</a:t>
            </a:r>
            <a:r>
              <a:rPr lang="cs-CZ" sz="1200" dirty="0"/>
              <a:t>/objekt/1474_hora-rip--rotunda-</a:t>
            </a:r>
            <a:r>
              <a:rPr lang="cs-CZ" sz="1200" dirty="0" err="1"/>
              <a:t>sv</a:t>
            </a:r>
            <a:r>
              <a:rPr lang="cs-CZ" sz="1200" dirty="0"/>
              <a:t>-</a:t>
            </a:r>
            <a:r>
              <a:rPr lang="cs-CZ" sz="1200" dirty="0" err="1"/>
              <a:t>jiri</a:t>
            </a:r>
            <a:r>
              <a:rPr lang="cs-CZ" sz="1200" dirty="0"/>
              <a:t>--ustecky-kraj.aspx&gt;.</a:t>
            </a:r>
          </a:p>
          <a:p>
            <a:r>
              <a:rPr lang="cs-CZ" sz="1200" b="1" dirty="0" smtClean="0"/>
              <a:t>Obr. 8 </a:t>
            </a:r>
            <a:r>
              <a:rPr lang="cs-CZ" sz="1200" dirty="0" smtClean="0"/>
              <a:t>- </a:t>
            </a:r>
            <a:r>
              <a:rPr lang="cs-CZ" sz="1200" i="1" dirty="0"/>
              <a:t>Guide-pruvodce-praha.cz</a:t>
            </a:r>
            <a:r>
              <a:rPr lang="cs-CZ" sz="1200" dirty="0"/>
              <a:t> [online]. 2011 [cit. 2011-11-17]. Okruhy a památky. Dostupné z WWW: &lt;http://www.guide-pruvodce-praha.cz/</a:t>
            </a:r>
            <a:r>
              <a:rPr lang="cs-CZ" sz="1200" dirty="0" err="1"/>
              <a:t>cs</a:t>
            </a:r>
            <a:r>
              <a:rPr lang="cs-CZ" sz="1200" dirty="0"/>
              <a:t>/okruhy-a-</a:t>
            </a:r>
            <a:r>
              <a:rPr lang="cs-CZ" sz="1200" dirty="0" err="1"/>
              <a:t>pamatky</a:t>
            </a:r>
            <a:r>
              <a:rPr lang="cs-CZ" sz="1200" dirty="0" smtClean="0"/>
              <a:t>/&gt;.</a:t>
            </a:r>
          </a:p>
          <a:p>
            <a:r>
              <a:rPr lang="cs-CZ" sz="1200" b="1" dirty="0" smtClean="0"/>
              <a:t>Obr. 9 </a:t>
            </a:r>
            <a:r>
              <a:rPr lang="cs-CZ" sz="1200" dirty="0" smtClean="0"/>
              <a:t>- </a:t>
            </a:r>
            <a:r>
              <a:rPr lang="cs-CZ" sz="1200" i="1" dirty="0"/>
              <a:t>Ahaonline.cz</a:t>
            </a:r>
            <a:r>
              <a:rPr lang="cs-CZ" sz="1200" dirty="0"/>
              <a:t> [online]. 2011 [cit. 2011-11-17]. Vystavili Kosmovu kroniku: Je pojištěna na miliony. Dostupné z WWW: &lt;http://www.ahaonline.cz/</a:t>
            </a:r>
            <a:r>
              <a:rPr lang="cs-CZ" sz="1200" dirty="0" err="1"/>
              <a:t>clanek</a:t>
            </a:r>
            <a:r>
              <a:rPr lang="cs-CZ" sz="1200" dirty="0"/>
              <a:t>/</a:t>
            </a:r>
            <a:r>
              <a:rPr lang="cs-CZ" sz="1200" dirty="0" err="1"/>
              <a:t>musite</a:t>
            </a:r>
            <a:r>
              <a:rPr lang="cs-CZ" sz="1200" dirty="0"/>
              <a:t>-vedet/55260/vystavili-kosmovu-kroniku-je-pojistena-na-miliony.html</a:t>
            </a:r>
            <a:r>
              <a:rPr lang="cs-CZ" sz="1200" dirty="0" smtClean="0"/>
              <a:t>&gt;.</a:t>
            </a:r>
          </a:p>
          <a:p>
            <a:r>
              <a:rPr lang="cs-CZ" sz="1200" b="1" dirty="0" smtClean="0"/>
              <a:t>Obr. 10 </a:t>
            </a:r>
            <a:r>
              <a:rPr lang="cs-CZ" sz="1200" dirty="0" smtClean="0"/>
              <a:t>- </a:t>
            </a:r>
            <a:r>
              <a:rPr lang="cs-CZ" sz="1200" i="1" dirty="0"/>
              <a:t>Moje-nazory.estranky.cz</a:t>
            </a:r>
            <a:r>
              <a:rPr lang="cs-CZ" sz="1200" dirty="0"/>
              <a:t> [online]. 2011 [cit. 2011-11-17]. ZAKLADATEL NAŠEHO KRONIKÁŘSTVÍ: Kosmas - nejstarší kronikář zemí českých zemřel roku 1125. Dostupné z WWW: &lt;http://www.moje-nazory.estranky.cz/</a:t>
            </a:r>
            <a:r>
              <a:rPr lang="cs-CZ" sz="1200" dirty="0" err="1"/>
              <a:t>clanky</a:t>
            </a:r>
            <a:r>
              <a:rPr lang="cs-CZ" sz="1200" dirty="0"/>
              <a:t>/osobnosti/zakladatel-</a:t>
            </a:r>
            <a:r>
              <a:rPr lang="cs-CZ" sz="1200" dirty="0" err="1"/>
              <a:t>naseho</a:t>
            </a:r>
            <a:r>
              <a:rPr lang="cs-CZ" sz="1200" dirty="0"/>
              <a:t>-</a:t>
            </a:r>
            <a:r>
              <a:rPr lang="cs-CZ" sz="1200" dirty="0" err="1"/>
              <a:t>kronikarstvi</a:t>
            </a:r>
            <a:r>
              <a:rPr lang="cs-CZ" sz="1200" dirty="0"/>
              <a:t>_-</a:t>
            </a:r>
            <a:r>
              <a:rPr lang="cs-CZ" sz="1200" dirty="0" err="1"/>
              <a:t>kosmas</a:t>
            </a:r>
            <a:r>
              <a:rPr lang="cs-CZ" sz="1200" dirty="0"/>
              <a:t>---nejstarsi-kronikar-zemi-ceskych-zemrel-roku-1125.html&gt;.</a:t>
            </a:r>
          </a:p>
          <a:p>
            <a:r>
              <a:rPr lang="cs-CZ" sz="1200" dirty="0"/>
              <a:t/>
            </a:r>
            <a:br>
              <a:rPr lang="cs-CZ" sz="1200" dirty="0"/>
            </a:br>
            <a:endParaRPr lang="cs-CZ" sz="1200" dirty="0"/>
          </a:p>
          <a:p>
            <a:r>
              <a:rPr lang="cs-CZ" sz="1200" dirty="0"/>
              <a:t/>
            </a:r>
            <a:br>
              <a:rPr lang="cs-CZ" sz="1200" dirty="0"/>
            </a:br>
            <a:endParaRPr lang="cs-CZ" sz="1200" dirty="0"/>
          </a:p>
          <a:p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846086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Použitá literatura: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07903" y="1484784"/>
            <a:ext cx="80648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Vlastivěda 4. Brno : NOVÁ ŠKOLA, s.r.o., 2009. </a:t>
            </a:r>
            <a:r>
              <a:rPr lang="cs-CZ" dirty="0"/>
              <a:t>Autor: PaeDr. Iva Stříbrná a kolektiv, Život </a:t>
            </a:r>
            <a:r>
              <a:rPr lang="cs-CZ" dirty="0" smtClean="0"/>
              <a:t>za vlády prvních Přemyslovců, s. 47.</a:t>
            </a:r>
          </a:p>
          <a:p>
            <a:r>
              <a:rPr lang="cs-CZ" dirty="0" smtClean="0"/>
              <a:t>Dějepis2. Praha : Pedagogické nakladatelství, 2004</a:t>
            </a:r>
            <a:r>
              <a:rPr lang="cs-CZ" dirty="0"/>
              <a:t>, Autor: </a:t>
            </a:r>
            <a:r>
              <a:rPr lang="cs-CZ" dirty="0" err="1"/>
              <a:t>prof.PhDr</a:t>
            </a:r>
            <a:r>
              <a:rPr lang="cs-CZ" dirty="0"/>
              <a:t>. Petr </a:t>
            </a:r>
            <a:r>
              <a:rPr lang="cs-CZ" dirty="0" err="1"/>
              <a:t>Čornej</a:t>
            </a:r>
            <a:r>
              <a:rPr lang="cs-CZ" dirty="0"/>
              <a:t>, Vzdělanost </a:t>
            </a:r>
            <a:r>
              <a:rPr lang="cs-CZ" dirty="0" smtClean="0"/>
              <a:t>a umění v </a:t>
            </a:r>
            <a:r>
              <a:rPr lang="cs-CZ" dirty="0" smtClean="0"/>
              <a:t>raně středověké </a:t>
            </a:r>
            <a:r>
              <a:rPr lang="cs-CZ" dirty="0" smtClean="0"/>
              <a:t>Evropě, s. 160.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700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289</Words>
  <Application>Microsoft Office PowerPoint</Application>
  <PresentationFormat>Předvádění na obrazovce (4:3)</PresentationFormat>
  <Paragraphs>53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ŽIVOT ZA VLÁDY PRVNÍCH PŘEMYSLOVCŮ</vt:lpstr>
      <vt:lpstr>ŽIVOT ZA VLÁDY PRVNÍCH PŘEMYSLOVCŮ</vt:lpstr>
      <vt:lpstr>ŽIVOT PROSTÝCH LIDÍ</vt:lpstr>
      <vt:lpstr>SÍDLA VZDĚLANOSTI</vt:lpstr>
      <vt:lpstr>ROMÁNSKÝ SLOH</vt:lpstr>
      <vt:lpstr>Prezentace aplikace PowerPoint</vt:lpstr>
      <vt:lpstr>Prezentace aplikace PowerPoint</vt:lpstr>
      <vt:lpstr>PRVNÍ KRONIKY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ŽIVOT ZA VLÁDY PRVNÍCH PŘEMYSLOVCŮ</dc:title>
  <dc:creator>Uživatel</dc:creator>
  <cp:lastModifiedBy>Uživatel</cp:lastModifiedBy>
  <cp:revision>16</cp:revision>
  <dcterms:created xsi:type="dcterms:W3CDTF">2011-11-17T14:31:18Z</dcterms:created>
  <dcterms:modified xsi:type="dcterms:W3CDTF">2012-11-25T11:18:45Z</dcterms:modified>
</cp:coreProperties>
</file>