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3"/>
  </p:notesMasterIdLst>
  <p:sldIdLst>
    <p:sldId id="319" r:id="rId2"/>
    <p:sldId id="320" r:id="rId3"/>
    <p:sldId id="256" r:id="rId4"/>
    <p:sldId id="257" r:id="rId5"/>
    <p:sldId id="264" r:id="rId6"/>
    <p:sldId id="268" r:id="rId7"/>
    <p:sldId id="269" r:id="rId8"/>
    <p:sldId id="270" r:id="rId9"/>
    <p:sldId id="271" r:id="rId10"/>
    <p:sldId id="272" r:id="rId11"/>
    <p:sldId id="273" r:id="rId12"/>
    <p:sldId id="278" r:id="rId13"/>
    <p:sldId id="277" r:id="rId14"/>
    <p:sldId id="284" r:id="rId15"/>
    <p:sldId id="283" r:id="rId16"/>
    <p:sldId id="282" r:id="rId17"/>
    <p:sldId id="281" r:id="rId18"/>
    <p:sldId id="289" r:id="rId19"/>
    <p:sldId id="288" r:id="rId20"/>
    <p:sldId id="287" r:id="rId21"/>
    <p:sldId id="286" r:id="rId22"/>
    <p:sldId id="285" r:id="rId23"/>
    <p:sldId id="260" r:id="rId24"/>
    <p:sldId id="259" r:id="rId25"/>
    <p:sldId id="290" r:id="rId26"/>
    <p:sldId id="291" r:id="rId27"/>
    <p:sldId id="295" r:id="rId28"/>
    <p:sldId id="294" r:id="rId29"/>
    <p:sldId id="293" r:id="rId30"/>
    <p:sldId id="292" r:id="rId31"/>
    <p:sldId id="296" r:id="rId32"/>
    <p:sldId id="302" r:id="rId33"/>
    <p:sldId id="301" r:id="rId34"/>
    <p:sldId id="300" r:id="rId35"/>
    <p:sldId id="305" r:id="rId36"/>
    <p:sldId id="304" r:id="rId37"/>
    <p:sldId id="308" r:id="rId38"/>
    <p:sldId id="309" r:id="rId39"/>
    <p:sldId id="310" r:id="rId40"/>
    <p:sldId id="311" r:id="rId41"/>
    <p:sldId id="312" r:id="rId42"/>
    <p:sldId id="314" r:id="rId43"/>
    <p:sldId id="317" r:id="rId44"/>
    <p:sldId id="316" r:id="rId45"/>
    <p:sldId id="315" r:id="rId46"/>
    <p:sldId id="318" r:id="rId47"/>
    <p:sldId id="258" r:id="rId48"/>
    <p:sldId id="297" r:id="rId49"/>
    <p:sldId id="334" r:id="rId50"/>
    <p:sldId id="331" r:id="rId51"/>
    <p:sldId id="338" r:id="rId52"/>
    <p:sldId id="337" r:id="rId53"/>
    <p:sldId id="323" r:id="rId54"/>
    <p:sldId id="330" r:id="rId55"/>
    <p:sldId id="329" r:id="rId56"/>
    <p:sldId id="328" r:id="rId57"/>
    <p:sldId id="327" r:id="rId58"/>
    <p:sldId id="324" r:id="rId59"/>
    <p:sldId id="335" r:id="rId60"/>
    <p:sldId id="321" r:id="rId61"/>
    <p:sldId id="322" r:id="rId6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7.wmf"/><Relationship Id="rId1" Type="http://schemas.openxmlformats.org/officeDocument/2006/relationships/image" Target="../media/image14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7.wmf"/><Relationship Id="rId1" Type="http://schemas.openxmlformats.org/officeDocument/2006/relationships/image" Target="../media/image14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66C189-8213-410D-BAAD-303C407E5576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6F23CD-B664-4594-987A-BF99371313E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5827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1EB4B-A672-489B-AED8-289CF7101D1F}" type="slidenum">
              <a:rPr lang="cs-CZ" smtClean="0"/>
              <a:pPr/>
              <a:t>60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89836-D0B8-4EB8-99FF-6670FBD85B34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B2C38A3-44CF-414B-B70D-FC21583FF0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89836-D0B8-4EB8-99FF-6670FBD85B34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B2C38A3-44CF-414B-B70D-FC21583FF0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89836-D0B8-4EB8-99FF-6670FBD85B34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C38A3-44CF-414B-B70D-FC21583FF0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89836-D0B8-4EB8-99FF-6670FBD85B34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C38A3-44CF-414B-B70D-FC21583FF0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89836-D0B8-4EB8-99FF-6670FBD85B34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B2C38A3-44CF-414B-B70D-FC21583FF0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89836-D0B8-4EB8-99FF-6670FBD85B34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C38A3-44CF-414B-B70D-FC21583FF0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89836-D0B8-4EB8-99FF-6670FBD85B34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C38A3-44CF-414B-B70D-FC21583FF0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89836-D0B8-4EB8-99FF-6670FBD85B34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C38A3-44CF-414B-B70D-FC21583FF0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89836-D0B8-4EB8-99FF-6670FBD85B34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C38A3-44CF-414B-B70D-FC21583FF0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89836-D0B8-4EB8-99FF-6670FBD85B34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C38A3-44CF-414B-B70D-FC21583FF0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89836-D0B8-4EB8-99FF-6670FBD85B34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C38A3-44CF-414B-B70D-FC21583FF0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B889836-D0B8-4EB8-99FF-6670FBD85B34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B2C38A3-44CF-414B-B70D-FC21583FF06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5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5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5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8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8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8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8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8.w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8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1.w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2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12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12.w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14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4" Type="http://schemas.openxmlformats.org/officeDocument/2006/relationships/image" Target="../media/image14.w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14.wmf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5.wmf"/><Relationship Id="rId5" Type="http://schemas.openxmlformats.org/officeDocument/2006/relationships/oleObject" Target="../embeddings/oleObject34.bin"/><Relationship Id="rId4" Type="http://schemas.openxmlformats.org/officeDocument/2006/relationships/image" Target="../media/image14.w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4" Type="http://schemas.openxmlformats.org/officeDocument/2006/relationships/image" Target="../media/image14.w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oleObject" Target="../embeddings/oleObject37.bin"/><Relationship Id="rId7" Type="http://schemas.openxmlformats.org/officeDocument/2006/relationships/oleObject" Target="../embeddings/oleObject3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14.w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oleObject" Target="../embeddings/oleObject40.bin"/><Relationship Id="rId7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7.w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14.wm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18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18.wmf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4" Type="http://schemas.openxmlformats.org/officeDocument/2006/relationships/image" Target="../media/image19.w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6.vml"/><Relationship Id="rId4" Type="http://schemas.openxmlformats.org/officeDocument/2006/relationships/image" Target="../media/image20.w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7.vml"/><Relationship Id="rId4" Type="http://schemas.openxmlformats.org/officeDocument/2006/relationships/image" Target="../media/image21.wm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8.vml"/><Relationship Id="rId4" Type="http://schemas.openxmlformats.org/officeDocument/2006/relationships/image" Target="../media/image22.w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9.vml"/><Relationship Id="rId4" Type="http://schemas.openxmlformats.org/officeDocument/2006/relationships/image" Target="../media/image23.w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0.vml"/><Relationship Id="rId4" Type="http://schemas.openxmlformats.org/officeDocument/2006/relationships/image" Target="../media/image24.w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1.vml"/><Relationship Id="rId4" Type="http://schemas.openxmlformats.org/officeDocument/2006/relationships/image" Target="../media/image25.wmf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368263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RNDr. M.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Knoblochová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VY_62_INOVACE_01A_10 Smíšené úročení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Finanční matematika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28.2.2013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Pojmy žáci aktivně pracují ve skupinách. </a:t>
            </a:r>
          </a:p>
          <a:p>
            <a:pPr>
              <a:buNone/>
            </a:pPr>
            <a:r>
              <a:rPr lang="cs-CZ" dirty="0" smtClean="0"/>
              <a:t>Rozhodují odlišnostech jednoduchého a </a:t>
            </a:r>
          </a:p>
          <a:p>
            <a:pPr>
              <a:buNone/>
            </a:pPr>
            <a:r>
              <a:rPr lang="cs-CZ" dirty="0" smtClean="0"/>
              <a:t>složeného úrokování, odvozují vztahy smíšeného </a:t>
            </a:r>
          </a:p>
          <a:p>
            <a:pPr>
              <a:buNone/>
            </a:pPr>
            <a:r>
              <a:rPr lang="cs-CZ" dirty="0" smtClean="0"/>
              <a:t>úročení. Doplňují na tabuli elektronickým perem</a:t>
            </a:r>
          </a:p>
          <a:p>
            <a:pPr>
              <a:buNone/>
            </a:pPr>
            <a:r>
              <a:rPr lang="cs-CZ" dirty="0" smtClean="0"/>
              <a:t>nebo </a:t>
            </a:r>
            <a:r>
              <a:rPr lang="cs-CZ" dirty="0" err="1" smtClean="0"/>
              <a:t>fixou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Materiál je používán v semináři z finanční </a:t>
            </a:r>
          </a:p>
          <a:p>
            <a:pPr>
              <a:buNone/>
            </a:pPr>
            <a:r>
              <a:rPr lang="cs-CZ" dirty="0" smtClean="0"/>
              <a:t>matematiky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Finanční </a:t>
            </a:r>
            <a:r>
              <a:rPr lang="cs-CZ" smtClean="0"/>
              <a:t>matematika 10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Kombinace jednoduchého a složeného úročení- smíšené úročení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Klient si uložil dne 11.3. na termínovaný vklad na </a:t>
            </a:r>
          </a:p>
          <a:p>
            <a:pPr>
              <a:buNone/>
            </a:pPr>
            <a:r>
              <a:rPr lang="cs-CZ" dirty="0" smtClean="0"/>
              <a:t>Půl roku částku 45 400Kč. Úroková míra je </a:t>
            </a:r>
          </a:p>
          <a:p>
            <a:pPr>
              <a:buNone/>
            </a:pPr>
            <a:r>
              <a:rPr lang="cs-CZ" dirty="0" smtClean="0"/>
              <a:t>3,15% a po celou dobu zůstane neměnná. Banka</a:t>
            </a:r>
          </a:p>
          <a:p>
            <a:pPr>
              <a:buNone/>
            </a:pPr>
            <a:r>
              <a:rPr lang="cs-CZ" dirty="0" smtClean="0"/>
              <a:t>úročí vklad na konci každého kalendářního </a:t>
            </a:r>
          </a:p>
          <a:p>
            <a:pPr>
              <a:buNone/>
            </a:pPr>
            <a:r>
              <a:rPr lang="cs-CZ" dirty="0" smtClean="0"/>
              <a:t>měsíce a v den splatnosti, jde o složené úročení.</a:t>
            </a:r>
          </a:p>
          <a:p>
            <a:pPr>
              <a:buNone/>
            </a:pPr>
            <a:r>
              <a:rPr lang="cs-CZ" dirty="0" smtClean="0"/>
              <a:t>Kolik korun klientovi banka vyplatí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březen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březen – 19 dní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březen – 19 dní</a:t>
            </a:r>
          </a:p>
          <a:p>
            <a:r>
              <a:rPr lang="cs-CZ" dirty="0" smtClean="0"/>
              <a:t>duben-srpen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březen – 19 dní</a:t>
            </a:r>
          </a:p>
          <a:p>
            <a:r>
              <a:rPr lang="cs-CZ" dirty="0" smtClean="0"/>
              <a:t>duben-srpen -  5 měsíců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březen – 19 dní</a:t>
            </a:r>
          </a:p>
          <a:p>
            <a:r>
              <a:rPr lang="cs-CZ" dirty="0" smtClean="0"/>
              <a:t>duben-srpen -  5 měsíců</a:t>
            </a:r>
          </a:p>
          <a:p>
            <a:r>
              <a:rPr lang="cs-CZ" dirty="0" smtClean="0"/>
              <a:t>září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březen – 19 dní</a:t>
            </a:r>
          </a:p>
          <a:p>
            <a:r>
              <a:rPr lang="cs-CZ" dirty="0" smtClean="0"/>
              <a:t>duben-srpen -  5 měsíců</a:t>
            </a:r>
          </a:p>
          <a:p>
            <a:r>
              <a:rPr lang="cs-CZ" dirty="0" smtClean="0"/>
              <a:t>září – 11 dní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₁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₁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₀.(1 + 0,85. i.      )</a:t>
            </a:r>
          </a:p>
          <a:p>
            <a:endParaRPr lang="cs-CZ" dirty="0" smtClean="0">
              <a:latin typeface="Calibri"/>
            </a:endParaRPr>
          </a:p>
          <a:p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851920" y="1484784"/>
          <a:ext cx="587678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4" name="Equation" r:id="rId3" imgW="291960" imgH="393480" progId="Equation.3">
                  <p:embed/>
                </p:oleObj>
              </mc:Choice>
              <mc:Fallback>
                <p:oleObj name="Equation" r:id="rId3" imgW="2919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920" y="1484784"/>
                        <a:ext cx="587678" cy="79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₁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₀.(1 + 0,85. i.      )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K₂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851920" y="1484784"/>
          <a:ext cx="587678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Equation" r:id="rId3" imgW="291960" imgH="393480" progId="Equation.3">
                  <p:embed/>
                </p:oleObj>
              </mc:Choice>
              <mc:Fallback>
                <p:oleObj name="Equation" r:id="rId3" imgW="2919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920" y="1484784"/>
                        <a:ext cx="587678" cy="79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₁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₀.(1 + 0,85. i.      )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K₂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₁ .(1 + 0,85.     )⁵  </a:t>
            </a:r>
          </a:p>
          <a:p>
            <a:endParaRPr lang="cs-CZ" dirty="0" smtClean="0">
              <a:latin typeface="Calibri"/>
            </a:endParaRPr>
          </a:p>
          <a:p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851920" y="1484784"/>
          <a:ext cx="587678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2" name="Equation" r:id="rId3" imgW="291960" imgH="393480" progId="Equation.3">
                  <p:embed/>
                </p:oleObj>
              </mc:Choice>
              <mc:Fallback>
                <p:oleObj name="Equation" r:id="rId3" imgW="2919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920" y="1484784"/>
                        <a:ext cx="587678" cy="79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563888" y="2708920"/>
          <a:ext cx="389632" cy="754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3" name="Equation" r:id="rId5" imgW="203040" imgH="393480" progId="Equation.3">
                  <p:embed/>
                </p:oleObj>
              </mc:Choice>
              <mc:Fallback>
                <p:oleObj name="Equation" r:id="rId5" imgW="20304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2708920"/>
                        <a:ext cx="389632" cy="754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₁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₀.(1 + 0,85. i.      )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K₂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₁ .(1 + 0,85.     )⁵  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K₃</a:t>
            </a:r>
          </a:p>
          <a:p>
            <a:endParaRPr lang="cs-CZ" dirty="0" smtClean="0">
              <a:latin typeface="Calibri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851920" y="1484784"/>
          <a:ext cx="587678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8" name="Equation" r:id="rId3" imgW="291960" imgH="393480" progId="Equation.3">
                  <p:embed/>
                </p:oleObj>
              </mc:Choice>
              <mc:Fallback>
                <p:oleObj name="Equation" r:id="rId3" imgW="2919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920" y="1484784"/>
                        <a:ext cx="587678" cy="79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563888" y="2708920"/>
          <a:ext cx="389632" cy="754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9" name="Equation" r:id="rId5" imgW="203040" imgH="393480" progId="Equation.3">
                  <p:embed/>
                </p:oleObj>
              </mc:Choice>
              <mc:Fallback>
                <p:oleObj name="Equation" r:id="rId5" imgW="20304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2708920"/>
                        <a:ext cx="389632" cy="754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₁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₀.(1 + 0,85. i.      )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K₂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₁ .(1 + 0,85.     )⁵  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K₃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₂ .(1 + 0,85. i.       )</a:t>
            </a:r>
          </a:p>
          <a:p>
            <a:endParaRPr lang="cs-CZ" dirty="0" smtClean="0">
              <a:latin typeface="Calibri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851920" y="1484784"/>
          <a:ext cx="587678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8" name="Equation" r:id="rId3" imgW="291960" imgH="393480" progId="Equation.3">
                  <p:embed/>
                </p:oleObj>
              </mc:Choice>
              <mc:Fallback>
                <p:oleObj name="Equation" r:id="rId3" imgW="2919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920" y="1484784"/>
                        <a:ext cx="587678" cy="79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563888" y="2708920"/>
          <a:ext cx="389632" cy="754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9" name="Equation" r:id="rId5" imgW="203040" imgH="393480" progId="Equation.3">
                  <p:embed/>
                </p:oleObj>
              </mc:Choice>
              <mc:Fallback>
                <p:oleObj name="Equation" r:id="rId5" imgW="20304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2708920"/>
                        <a:ext cx="389632" cy="754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3995936" y="3789040"/>
          <a:ext cx="576064" cy="7764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0" name="Equation" r:id="rId7" imgW="291960" imgH="393480" progId="Equation.3">
                  <p:embed/>
                </p:oleObj>
              </mc:Choice>
              <mc:Fallback>
                <p:oleObj name="Equation" r:id="rId7" imgW="29196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95936" y="3789040"/>
                        <a:ext cx="576064" cy="7764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₁ = 45 400.(1 + 0,85.0,0315.      )</a:t>
            </a: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5508104" y="1556792"/>
          <a:ext cx="587678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6" name="Equation" r:id="rId3" imgW="291960" imgH="393480" progId="Equation.3">
                  <p:embed/>
                </p:oleObj>
              </mc:Choice>
              <mc:Fallback>
                <p:oleObj name="Equation" r:id="rId3" imgW="2919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1556792"/>
                        <a:ext cx="587678" cy="79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₁ = 45 400.(1 + 0,85.0,0315.      )=45 464,16</a:t>
            </a:r>
          </a:p>
          <a:p>
            <a:endParaRPr lang="cs-CZ" dirty="0" smtClean="0">
              <a:latin typeface="Calibri"/>
            </a:endParaRPr>
          </a:p>
          <a:p>
            <a:endParaRPr lang="cs-CZ" dirty="0" smtClean="0">
              <a:latin typeface="Calibri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5508104" y="1556792"/>
          <a:ext cx="587678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8" name="Equation" r:id="rId3" imgW="291960" imgH="393480" progId="Equation.3">
                  <p:embed/>
                </p:oleObj>
              </mc:Choice>
              <mc:Fallback>
                <p:oleObj name="Equation" r:id="rId3" imgW="2919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1556792"/>
                        <a:ext cx="587678" cy="79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₁ = 45 400.(1 + 0,85.0,0315.      )=45 464,16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K₂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₁ .(1 + 0,85.         )⁵</a:t>
            </a: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5508104" y="1556792"/>
          <a:ext cx="587678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8" name="Equation" r:id="rId3" imgW="291960" imgH="393480" progId="Equation.3">
                  <p:embed/>
                </p:oleObj>
              </mc:Choice>
              <mc:Fallback>
                <p:oleObj name="Equation" r:id="rId3" imgW="2919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1556792"/>
                        <a:ext cx="587678" cy="79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491880" y="2708920"/>
          <a:ext cx="923925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9" name="Equation" r:id="rId5" imgW="482400" imgH="393480" progId="Equation.3">
                  <p:embed/>
                </p:oleObj>
              </mc:Choice>
              <mc:Fallback>
                <p:oleObj name="Equation" r:id="rId5" imgW="48240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1880" y="2708920"/>
                        <a:ext cx="923925" cy="755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₁ = 45 400.(1 + 0,85.0,0315.      )=45 464,16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K₂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₁ .(1 + 0,85.         )⁵ = 45 973,64 </a:t>
            </a:r>
          </a:p>
          <a:p>
            <a:endParaRPr lang="cs-CZ" dirty="0" smtClean="0">
              <a:latin typeface="Calibri"/>
            </a:endParaRPr>
          </a:p>
          <a:p>
            <a:endParaRPr lang="cs-CZ" dirty="0" smtClean="0">
              <a:latin typeface="Calibri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5508104" y="1556792"/>
          <a:ext cx="587678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4" name="Equation" r:id="rId3" imgW="291960" imgH="393480" progId="Equation.3">
                  <p:embed/>
                </p:oleObj>
              </mc:Choice>
              <mc:Fallback>
                <p:oleObj name="Equation" r:id="rId3" imgW="2919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1556792"/>
                        <a:ext cx="587678" cy="79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491880" y="2708920"/>
          <a:ext cx="923925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5" name="Equation" r:id="rId5" imgW="482400" imgH="393480" progId="Equation.3">
                  <p:embed/>
                </p:oleObj>
              </mc:Choice>
              <mc:Fallback>
                <p:oleObj name="Equation" r:id="rId5" imgW="48240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1880" y="2708920"/>
                        <a:ext cx="923925" cy="755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₁ = 45 400.(1 + 0,85.0,0315.      )=45 464,16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K₂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₁ .(1 + 0,85.         )⁵ = 45 973,64 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K₃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₂ .(1 + 0,85. 0,0315.       )       </a:t>
            </a:r>
          </a:p>
          <a:p>
            <a:endParaRPr lang="cs-CZ" dirty="0" smtClean="0">
              <a:latin typeface="Calibri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5508104" y="1556792"/>
          <a:ext cx="587678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4" name="Equation" r:id="rId3" imgW="291960" imgH="393480" progId="Equation.3">
                  <p:embed/>
                </p:oleObj>
              </mc:Choice>
              <mc:Fallback>
                <p:oleObj name="Equation" r:id="rId3" imgW="2919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1556792"/>
                        <a:ext cx="587678" cy="79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491880" y="2708920"/>
          <a:ext cx="923925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5" name="Equation" r:id="rId5" imgW="482400" imgH="393480" progId="Equation.3">
                  <p:embed/>
                </p:oleObj>
              </mc:Choice>
              <mc:Fallback>
                <p:oleObj name="Equation" r:id="rId5" imgW="48240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1880" y="2708920"/>
                        <a:ext cx="923925" cy="755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4932040" y="3861048"/>
          <a:ext cx="576064" cy="7764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6" name="Equation" r:id="rId7" imgW="291960" imgH="393480" progId="Equation.3">
                  <p:embed/>
                </p:oleObj>
              </mc:Choice>
              <mc:Fallback>
                <p:oleObj name="Equation" r:id="rId7" imgW="29196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040" y="3861048"/>
                        <a:ext cx="576064" cy="7764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₁ = 45 400.(1 + 0,85.0,0315.      )=45 464,16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K₂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₁ .(1 + 0,85.         )⁵ = 45 973,64 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K₃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₂ .(1 + 0,85. 0,0315.       )= 46 011,25</a:t>
            </a:r>
          </a:p>
          <a:p>
            <a:endParaRPr lang="cs-CZ" dirty="0" smtClean="0">
              <a:latin typeface="Calibri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5508104" y="1556792"/>
          <a:ext cx="587678" cy="792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0" name="Equation" r:id="rId3" imgW="291960" imgH="393480" progId="Equation.3">
                  <p:embed/>
                </p:oleObj>
              </mc:Choice>
              <mc:Fallback>
                <p:oleObj name="Equation" r:id="rId3" imgW="29196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1556792"/>
                        <a:ext cx="587678" cy="792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491880" y="2708920"/>
          <a:ext cx="923925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1" name="Equation" r:id="rId5" imgW="482400" imgH="393480" progId="Equation.3">
                  <p:embed/>
                </p:oleObj>
              </mc:Choice>
              <mc:Fallback>
                <p:oleObj name="Equation" r:id="rId5" imgW="48240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1880" y="2708920"/>
                        <a:ext cx="923925" cy="755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4932040" y="3861048"/>
          <a:ext cx="576064" cy="7764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2" name="Equation" r:id="rId7" imgW="291960" imgH="393480" progId="Equation.3">
                  <p:embed/>
                </p:oleObj>
              </mc:Choice>
              <mc:Fallback>
                <p:oleObj name="Equation" r:id="rId7" imgW="29196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040" y="3861048"/>
                        <a:ext cx="576064" cy="77643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7" name="Zástupný symbol pro obsah 6"/>
          <p:cNvGraphicFramePr>
            <a:graphicFrameLocks noGrp="1" noChangeAspect="1"/>
          </p:cNvGraphicFramePr>
          <p:nvPr>
            <p:ph idx="1"/>
          </p:nvPr>
        </p:nvGraphicFramePr>
        <p:xfrm>
          <a:off x="395288" y="1576388"/>
          <a:ext cx="6094412" cy="116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3" imgW="2450880" imgH="469800" progId="Equation.3">
                  <p:embed/>
                </p:oleObj>
              </mc:Choice>
              <mc:Fallback>
                <p:oleObj name="Equation" r:id="rId3" imgW="2450880" imgH="469800" progId="Equation.3">
                  <p:embed/>
                  <p:pic>
                    <p:nvPicPr>
                      <p:cNvPr id="0" name="Zástupný symbol pro obsah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576388"/>
                        <a:ext cx="6094412" cy="1168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Na kolik Kč vzroste vklad 200 000Kč, uložený </a:t>
            </a:r>
          </a:p>
          <a:p>
            <a:pPr>
              <a:buNone/>
            </a:pPr>
            <a:r>
              <a:rPr lang="cs-CZ" dirty="0" smtClean="0"/>
              <a:t>dva roky a sedm měsíců při úrokové sazbě</a:t>
            </a:r>
          </a:p>
          <a:p>
            <a:pPr>
              <a:buNone/>
            </a:pPr>
            <a:r>
              <a:rPr lang="cs-CZ" dirty="0" smtClean="0"/>
              <a:t>1,8% </a:t>
            </a:r>
            <a:r>
              <a:rPr lang="cs-CZ" dirty="0" err="1" smtClean="0"/>
              <a:t>p.a</a:t>
            </a:r>
            <a:r>
              <a:rPr lang="cs-CZ" dirty="0" smtClean="0"/>
              <a:t>. a</a:t>
            </a:r>
          </a:p>
          <a:p>
            <a:pPr marL="514350" indent="-514350">
              <a:buAutoNum type="alphaLcParenR"/>
            </a:pPr>
            <a:r>
              <a:rPr lang="cs-CZ" dirty="0" smtClean="0"/>
              <a:t>ročním</a:t>
            </a:r>
          </a:p>
          <a:p>
            <a:pPr marL="514350" indent="-514350">
              <a:buAutoNum type="alphaLcParenR"/>
            </a:pPr>
            <a:r>
              <a:rPr lang="cs-CZ" dirty="0" smtClean="0"/>
              <a:t>pololetním</a:t>
            </a:r>
          </a:p>
          <a:p>
            <a:pPr marL="514350" indent="-514350">
              <a:buAutoNum type="alphaLcParenR"/>
            </a:pPr>
            <a:r>
              <a:rPr lang="cs-CZ" dirty="0" smtClean="0"/>
              <a:t>čtvrtletním</a:t>
            </a:r>
          </a:p>
          <a:p>
            <a:pPr marL="514350" indent="-514350">
              <a:buAutoNum type="alphaLcParenR"/>
            </a:pPr>
            <a:r>
              <a:rPr lang="cs-CZ" dirty="0" smtClean="0"/>
              <a:t>měsíčním úrokování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₀ = 200 000</a:t>
            </a:r>
          </a:p>
          <a:p>
            <a:r>
              <a:rPr lang="cs-CZ" dirty="0" smtClean="0">
                <a:latin typeface="Calibri"/>
              </a:rPr>
              <a:t>i = 0,018</a:t>
            </a:r>
          </a:p>
          <a:p>
            <a:pPr marL="514350" indent="-514350">
              <a:buNone/>
            </a:pPr>
            <a:endParaRPr lang="cs-CZ" dirty="0" smtClean="0"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₀ = 200 000</a:t>
            </a:r>
          </a:p>
          <a:p>
            <a:r>
              <a:rPr lang="cs-CZ" dirty="0" smtClean="0">
                <a:latin typeface="Calibri"/>
              </a:rPr>
              <a:t>i = 0,018</a:t>
            </a:r>
          </a:p>
          <a:p>
            <a:pPr marL="514350" indent="-514350">
              <a:buAutoNum type="alphaLcParenR"/>
            </a:pPr>
            <a:r>
              <a:rPr lang="cs-CZ" dirty="0" smtClean="0">
                <a:latin typeface="Calibri"/>
              </a:rPr>
              <a:t>n = 2; </a:t>
            </a:r>
          </a:p>
          <a:p>
            <a:pPr marL="514350" indent="-514350">
              <a:buNone/>
            </a:pPr>
            <a:endParaRPr lang="cs-CZ" dirty="0" smtClean="0"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₀ = 200 000</a:t>
            </a:r>
          </a:p>
          <a:p>
            <a:r>
              <a:rPr lang="cs-CZ" dirty="0" smtClean="0">
                <a:latin typeface="Calibri"/>
              </a:rPr>
              <a:t>i = 0,018</a:t>
            </a:r>
          </a:p>
          <a:p>
            <a:pPr marL="514350" indent="-514350">
              <a:buAutoNum type="alphaLcParenR"/>
            </a:pPr>
            <a:r>
              <a:rPr lang="cs-CZ" dirty="0" smtClean="0">
                <a:latin typeface="Calibri"/>
              </a:rPr>
              <a:t>n = 2; m =1;              </a:t>
            </a:r>
          </a:p>
          <a:p>
            <a:pPr marL="514350" indent="-514350">
              <a:buNone/>
            </a:pPr>
            <a:endParaRPr lang="cs-CZ" dirty="0" smtClean="0">
              <a:latin typeface="Calibri"/>
            </a:endParaRPr>
          </a:p>
          <a:p>
            <a:pPr marL="514350" indent="-514350">
              <a:buNone/>
            </a:pPr>
            <a:endParaRPr lang="cs-CZ" dirty="0" smtClean="0">
              <a:latin typeface="Calibri"/>
            </a:endParaRPr>
          </a:p>
          <a:p>
            <a:pPr marL="514350" indent="-514350">
              <a:buNone/>
            </a:pPr>
            <a:endParaRPr lang="cs-CZ" dirty="0" smtClean="0"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₀ = 200 000</a:t>
            </a:r>
          </a:p>
          <a:p>
            <a:r>
              <a:rPr lang="cs-CZ" dirty="0" smtClean="0">
                <a:latin typeface="Calibri"/>
              </a:rPr>
              <a:t>i = 0,018</a:t>
            </a:r>
          </a:p>
          <a:p>
            <a:pPr marL="514350" indent="-514350">
              <a:buAutoNum type="alphaLcParenR"/>
            </a:pPr>
            <a:r>
              <a:rPr lang="cs-CZ" dirty="0" smtClean="0">
                <a:latin typeface="Calibri"/>
              </a:rPr>
              <a:t>n = 2; m =1;              </a:t>
            </a:r>
          </a:p>
          <a:p>
            <a:pPr marL="514350" indent="-514350">
              <a:buNone/>
            </a:pPr>
            <a:endParaRPr lang="cs-CZ" dirty="0" smtClean="0">
              <a:latin typeface="Calibri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131840" y="2780928"/>
          <a:ext cx="1080120" cy="697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6" name="Equation" r:id="rId3" imgW="609480" imgH="393480" progId="Equation.3">
                  <p:embed/>
                </p:oleObj>
              </mc:Choice>
              <mc:Fallback>
                <p:oleObj name="Equation" r:id="rId3" imgW="6094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2780928"/>
                        <a:ext cx="1080120" cy="6975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₀ = 200 000</a:t>
            </a:r>
          </a:p>
          <a:p>
            <a:r>
              <a:rPr lang="cs-CZ" dirty="0" smtClean="0">
                <a:latin typeface="Calibri"/>
              </a:rPr>
              <a:t>i = 0,018</a:t>
            </a:r>
          </a:p>
          <a:p>
            <a:pPr marL="514350" indent="-514350">
              <a:buAutoNum type="alphaLcParenR"/>
            </a:pPr>
            <a:r>
              <a:rPr lang="cs-CZ" dirty="0" smtClean="0">
                <a:latin typeface="Calibri"/>
              </a:rPr>
              <a:t>n = 2; m =1;              </a:t>
            </a:r>
          </a:p>
          <a:p>
            <a:pPr marL="514350" indent="-514350">
              <a:buNone/>
            </a:pPr>
            <a:endParaRPr lang="cs-CZ" dirty="0" smtClean="0">
              <a:latin typeface="Calibri"/>
            </a:endParaRPr>
          </a:p>
          <a:p>
            <a:pPr marL="514350" indent="-514350">
              <a:buNone/>
            </a:pPr>
            <a:r>
              <a:rPr lang="cs-CZ" dirty="0" smtClean="0">
                <a:latin typeface="Calibri"/>
              </a:rPr>
              <a:t>K =200 000.(1 + 0,018.0,85)².(1 + 0,018.   . 0,85)</a:t>
            </a:r>
          </a:p>
          <a:p>
            <a:pPr marL="514350" indent="-514350">
              <a:buNone/>
            </a:pPr>
            <a:endParaRPr lang="cs-CZ" dirty="0" smtClean="0">
              <a:latin typeface="Calibri"/>
            </a:endParaRPr>
          </a:p>
          <a:p>
            <a:pPr marL="514350" indent="-514350">
              <a:buNone/>
            </a:pPr>
            <a:r>
              <a:rPr lang="cs-CZ" dirty="0" smtClean="0">
                <a:latin typeface="Calibri"/>
              </a:rPr>
              <a:t> </a:t>
            </a: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131840" y="2780928"/>
          <a:ext cx="1080120" cy="697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6" name="Equation" r:id="rId3" imgW="609480" imgH="393480" progId="Equation.3">
                  <p:embed/>
                </p:oleObj>
              </mc:Choice>
              <mc:Fallback>
                <p:oleObj name="Equation" r:id="rId3" imgW="6094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2780928"/>
                        <a:ext cx="1080120" cy="6975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6876256" y="3933056"/>
          <a:ext cx="317624" cy="6153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7" name="Equation" r:id="rId5" imgW="203040" imgH="393480" progId="Equation.3">
                  <p:embed/>
                </p:oleObj>
              </mc:Choice>
              <mc:Fallback>
                <p:oleObj name="Equation" r:id="rId5" imgW="20304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6256" y="3933056"/>
                        <a:ext cx="317624" cy="61539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</a:t>
            </a:r>
            <a:r>
              <a:rPr lang="cs-CZ" dirty="0" smtClean="0">
                <a:latin typeface="Calibri"/>
              </a:rPr>
              <a:t>₀ = 200 000</a:t>
            </a:r>
          </a:p>
          <a:p>
            <a:r>
              <a:rPr lang="cs-CZ" dirty="0" smtClean="0">
                <a:latin typeface="Calibri"/>
              </a:rPr>
              <a:t>i = 0,018</a:t>
            </a:r>
          </a:p>
          <a:p>
            <a:pPr marL="514350" indent="-514350">
              <a:buAutoNum type="alphaLcParenR"/>
            </a:pPr>
            <a:r>
              <a:rPr lang="cs-CZ" dirty="0" smtClean="0">
                <a:latin typeface="Calibri"/>
              </a:rPr>
              <a:t>n = 2; m =1;              </a:t>
            </a:r>
          </a:p>
          <a:p>
            <a:pPr marL="514350" indent="-514350">
              <a:buNone/>
            </a:pPr>
            <a:endParaRPr lang="cs-CZ" dirty="0" smtClean="0">
              <a:latin typeface="Calibri"/>
            </a:endParaRPr>
          </a:p>
          <a:p>
            <a:pPr marL="514350" indent="-514350">
              <a:buNone/>
            </a:pPr>
            <a:r>
              <a:rPr lang="cs-CZ" dirty="0" smtClean="0">
                <a:latin typeface="Calibri"/>
              </a:rPr>
              <a:t>K =200 000.(1 + 0,018.0,85)².(1 + 0,018.   . 0,85)=</a:t>
            </a:r>
          </a:p>
          <a:p>
            <a:pPr marL="514350" indent="-514350">
              <a:buNone/>
            </a:pPr>
            <a:endParaRPr lang="cs-CZ" dirty="0" smtClean="0">
              <a:latin typeface="Calibri"/>
            </a:endParaRPr>
          </a:p>
          <a:p>
            <a:pPr marL="514350" indent="-514350">
              <a:buNone/>
            </a:pPr>
            <a:r>
              <a:rPr lang="cs-CZ" dirty="0" smtClean="0">
                <a:latin typeface="Calibri"/>
              </a:rPr>
              <a:t> =  208006,86   </a:t>
            </a:r>
          </a:p>
          <a:p>
            <a:pPr marL="514350" indent="-514350">
              <a:buNone/>
            </a:pPr>
            <a:endParaRPr lang="cs-CZ" dirty="0" smtClean="0">
              <a:latin typeface="Calibri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131840" y="2780928"/>
          <a:ext cx="1080120" cy="697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2" name="Equation" r:id="rId3" imgW="609480" imgH="393480" progId="Equation.3">
                  <p:embed/>
                </p:oleObj>
              </mc:Choice>
              <mc:Fallback>
                <p:oleObj name="Equation" r:id="rId3" imgW="6094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2780928"/>
                        <a:ext cx="1080120" cy="6975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6876256" y="3933056"/>
          <a:ext cx="317624" cy="6153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3" name="Equation" r:id="rId5" imgW="203040" imgH="393480" progId="Equation.3">
                  <p:embed/>
                </p:oleObj>
              </mc:Choice>
              <mc:Fallback>
                <p:oleObj name="Equation" r:id="rId5" imgW="20304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6256" y="3933056"/>
                        <a:ext cx="317624" cy="61539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b) n =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b) n = 2; m=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b) n = 2; m= 2;             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275856" y="2780928"/>
          <a:ext cx="1003466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74" name="Equation" r:id="rId3" imgW="609480" imgH="393480" progId="Equation.3">
                  <p:embed/>
                </p:oleObj>
              </mc:Choice>
              <mc:Fallback>
                <p:oleObj name="Equation" r:id="rId3" imgW="6094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856" y="2780928"/>
                        <a:ext cx="1003466" cy="648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b) n = 2; m= 2;               5 půlroků </a:t>
            </a:r>
          </a:p>
          <a:p>
            <a:pPr>
              <a:buNone/>
            </a:pPr>
            <a:endParaRPr lang="cs-CZ" dirty="0" smtClean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275856" y="2780928"/>
          <a:ext cx="1003466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0" name="Equation" r:id="rId3" imgW="609480" imgH="393480" progId="Equation.3">
                  <p:embed/>
                </p:oleObj>
              </mc:Choice>
              <mc:Fallback>
                <p:oleObj name="Equation" r:id="rId3" imgW="6094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856" y="2780928"/>
                        <a:ext cx="1003466" cy="648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b) n = 2; m= 2;               5 půlroků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K= 200 000.(1 +        .0,85)</a:t>
            </a:r>
            <a:r>
              <a:rPr lang="cs-CZ" dirty="0" smtClean="0">
                <a:latin typeface="Calibri"/>
              </a:rPr>
              <a:t>⁵.</a:t>
            </a:r>
            <a:r>
              <a:rPr lang="cs-CZ" dirty="0" smtClean="0"/>
              <a:t> (1 + 0,018 .     .0,85)=</a:t>
            </a:r>
          </a:p>
          <a:p>
            <a:pPr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275856" y="2780928"/>
          <a:ext cx="1003466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8" name="Equation" r:id="rId3" imgW="609480" imgH="393480" progId="Equation.3">
                  <p:embed/>
                </p:oleObj>
              </mc:Choice>
              <mc:Fallback>
                <p:oleObj name="Equation" r:id="rId3" imgW="6094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856" y="2780928"/>
                        <a:ext cx="1003466" cy="648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491880" y="3933056"/>
          <a:ext cx="720080" cy="697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79" name="Equation" r:id="rId5" imgW="406080" imgH="393480" progId="Equation.3">
                  <p:embed/>
                </p:oleObj>
              </mc:Choice>
              <mc:Fallback>
                <p:oleObj name="Equation" r:id="rId5" imgW="40608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1880" y="3933056"/>
                        <a:ext cx="720080" cy="6975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7740352" y="3861048"/>
          <a:ext cx="334488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0" name="Equation" r:id="rId7" imgW="203040" imgH="393480" progId="Equation.3">
                  <p:embed/>
                </p:oleObj>
              </mc:Choice>
              <mc:Fallback>
                <p:oleObj name="Equation" r:id="rId7" imgW="20304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40352" y="3861048"/>
                        <a:ext cx="334488" cy="648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b) n = 2; m= 2;               5 půlroků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K= 200 000.(1 +        .0,85)</a:t>
            </a:r>
            <a:r>
              <a:rPr lang="cs-CZ" dirty="0" smtClean="0">
                <a:latin typeface="Calibri"/>
              </a:rPr>
              <a:t>⁵.</a:t>
            </a:r>
            <a:r>
              <a:rPr lang="cs-CZ" dirty="0" smtClean="0"/>
              <a:t> (1 + 0,018 .     .0,85)=</a:t>
            </a:r>
          </a:p>
          <a:p>
            <a:pPr>
              <a:buNone/>
            </a:pPr>
            <a:r>
              <a:rPr lang="cs-CZ" dirty="0" smtClean="0"/>
              <a:t>  = 208 032,85       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275856" y="2780928"/>
          <a:ext cx="1003466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4" name="Equation" r:id="rId3" imgW="609480" imgH="393480" progId="Equation.3">
                  <p:embed/>
                </p:oleObj>
              </mc:Choice>
              <mc:Fallback>
                <p:oleObj name="Equation" r:id="rId3" imgW="6094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856" y="2780928"/>
                        <a:ext cx="1003466" cy="648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491880" y="3933056"/>
          <a:ext cx="720080" cy="697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5" name="Equation" r:id="rId5" imgW="406080" imgH="393480" progId="Equation.3">
                  <p:embed/>
                </p:oleObj>
              </mc:Choice>
              <mc:Fallback>
                <p:oleObj name="Equation" r:id="rId5" imgW="40608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1880" y="3933056"/>
                        <a:ext cx="720080" cy="6975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7740352" y="3861048"/>
          <a:ext cx="334488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56" name="Equation" r:id="rId7" imgW="203040" imgH="393480" progId="Equation.3">
                  <p:embed/>
                </p:oleObj>
              </mc:Choice>
              <mc:Fallback>
                <p:oleObj name="Equation" r:id="rId7" imgW="20304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40352" y="3861048"/>
                        <a:ext cx="334488" cy="648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c) n =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c) n = 2; m= 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c) n = 2; m= 4;               10 čtvrtroků </a:t>
            </a:r>
          </a:p>
          <a:p>
            <a:pPr>
              <a:buNone/>
            </a:pPr>
            <a:endParaRPr lang="cs-CZ" dirty="0" smtClean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131840" y="2780928"/>
          <a:ext cx="1003466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0" name="Equation" r:id="rId3" imgW="609480" imgH="393480" progId="Equation.3">
                  <p:embed/>
                </p:oleObj>
              </mc:Choice>
              <mc:Fallback>
                <p:oleObj name="Equation" r:id="rId3" imgW="6094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2780928"/>
                        <a:ext cx="1003466" cy="648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c) n = 2; m= 4;               10 čtvrtroků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K= 200 000.(1 +        .0,85)</a:t>
            </a:r>
            <a:r>
              <a:rPr lang="cs-CZ" dirty="0" smtClean="0">
                <a:latin typeface="Calibri"/>
              </a:rPr>
              <a:t>¹⁰.</a:t>
            </a:r>
            <a:r>
              <a:rPr lang="cs-CZ" dirty="0" smtClean="0"/>
              <a:t> (1 + 0,018 .     .0,85)</a:t>
            </a:r>
          </a:p>
          <a:p>
            <a:pPr>
              <a:buNone/>
            </a:pPr>
            <a:r>
              <a:rPr lang="cs-CZ" dirty="0" smtClean="0"/>
              <a:t>  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131840" y="2780928"/>
          <a:ext cx="1003466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2" name="Equation" r:id="rId3" imgW="609480" imgH="393480" progId="Equation.3">
                  <p:embed/>
                </p:oleObj>
              </mc:Choice>
              <mc:Fallback>
                <p:oleObj name="Equation" r:id="rId3" imgW="6094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2780928"/>
                        <a:ext cx="1003466" cy="648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635896" y="3933056"/>
          <a:ext cx="720080" cy="697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3" name="Equation" r:id="rId5" imgW="406080" imgH="393480" progId="Equation.3">
                  <p:embed/>
                </p:oleObj>
              </mc:Choice>
              <mc:Fallback>
                <p:oleObj name="Equation" r:id="rId5" imgW="40608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896" y="3933056"/>
                        <a:ext cx="720080" cy="6975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7884368" y="3933056"/>
          <a:ext cx="334488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4" name="Equation" r:id="rId7" imgW="203040" imgH="393480" progId="Equation.3">
                  <p:embed/>
                </p:oleObj>
              </mc:Choice>
              <mc:Fallback>
                <p:oleObj name="Equation" r:id="rId7" imgW="20304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84368" y="3933056"/>
                        <a:ext cx="334488" cy="648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c) n = 2; m= 4;               10 čtvrtroků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K= 200 000.(1 +        .0,85)</a:t>
            </a:r>
            <a:r>
              <a:rPr lang="cs-CZ" dirty="0" smtClean="0">
                <a:latin typeface="Calibri"/>
              </a:rPr>
              <a:t>¹⁰.</a:t>
            </a:r>
            <a:r>
              <a:rPr lang="cs-CZ" dirty="0" smtClean="0"/>
              <a:t> (1 + 0,018 .     .0,85)=</a:t>
            </a:r>
          </a:p>
          <a:p>
            <a:pPr>
              <a:buNone/>
            </a:pPr>
            <a:r>
              <a:rPr lang="cs-CZ" dirty="0" smtClean="0"/>
              <a:t>  = 208 047,95       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131840" y="2780928"/>
          <a:ext cx="1003466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6" name="Equation" r:id="rId3" imgW="609480" imgH="393480" progId="Equation.3">
                  <p:embed/>
                </p:oleObj>
              </mc:Choice>
              <mc:Fallback>
                <p:oleObj name="Equation" r:id="rId3" imgW="6094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2780928"/>
                        <a:ext cx="1003466" cy="648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635896" y="3933056"/>
          <a:ext cx="720080" cy="697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7" name="Equation" r:id="rId5" imgW="406080" imgH="393480" progId="Equation.3">
                  <p:embed/>
                </p:oleObj>
              </mc:Choice>
              <mc:Fallback>
                <p:oleObj name="Equation" r:id="rId5" imgW="406080" imgH="3934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896" y="3933056"/>
                        <a:ext cx="720080" cy="6975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7884368" y="3933056"/>
          <a:ext cx="334488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8" name="Equation" r:id="rId7" imgW="203040" imgH="393480" progId="Equation.3">
                  <p:embed/>
                </p:oleObj>
              </mc:Choice>
              <mc:Fallback>
                <p:oleObj name="Equation" r:id="rId7" imgW="203040" imgH="39348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84368" y="3933056"/>
                        <a:ext cx="334488" cy="64807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d) n =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c) n = 2; m= 12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d) n = 2; m= 12; 31 měsíců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d) n = 2; m= 12; 31 měsíců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K= 200 000.(1 +        .0,85)</a:t>
            </a:r>
            <a:r>
              <a:rPr lang="cs-CZ" dirty="0" smtClean="0">
                <a:latin typeface="Calibri"/>
              </a:rPr>
              <a:t>³¹</a:t>
            </a:r>
            <a:endParaRPr lang="cs-CZ" dirty="0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563888" y="3933056"/>
          <a:ext cx="720080" cy="697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0" name="Equation" r:id="rId3" imgW="406080" imgH="393480" progId="Equation.3">
                  <p:embed/>
                </p:oleObj>
              </mc:Choice>
              <mc:Fallback>
                <p:oleObj name="Equation" r:id="rId3" imgW="4060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3933056"/>
                        <a:ext cx="720080" cy="6975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r>
              <a:rPr lang="cs-CZ" dirty="0" smtClean="0"/>
              <a:t>K₀ = 200 000</a:t>
            </a:r>
          </a:p>
          <a:p>
            <a:r>
              <a:rPr lang="cs-CZ" dirty="0" smtClean="0"/>
              <a:t>i = 0,018</a:t>
            </a:r>
          </a:p>
          <a:p>
            <a:pPr>
              <a:buNone/>
            </a:pPr>
            <a:r>
              <a:rPr lang="cs-CZ" dirty="0" smtClean="0"/>
              <a:t>d) n = 2; m= 12; 31 měsíců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K= 200 000.(1 +        .0,85)</a:t>
            </a:r>
            <a:r>
              <a:rPr lang="cs-CZ" dirty="0" smtClean="0">
                <a:latin typeface="Calibri"/>
              </a:rPr>
              <a:t>³¹=</a:t>
            </a:r>
            <a:r>
              <a:rPr lang="cs-CZ" dirty="0" smtClean="0"/>
              <a:t> 208 058,06     </a:t>
            </a:r>
            <a:endParaRPr lang="cs-CZ" dirty="0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563888" y="3933056"/>
          <a:ext cx="720080" cy="697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2" name="Equation" r:id="rId3" imgW="406080" imgH="393480" progId="Equation.3">
                  <p:embed/>
                </p:oleObj>
              </mc:Choice>
              <mc:Fallback>
                <p:oleObj name="Equation" r:id="rId3" imgW="406080" imgH="3934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3933056"/>
                        <a:ext cx="720080" cy="6975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Pohyblivá úroková míra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Klient si uložil dne 11.5. na termínovaný vklad na </a:t>
            </a:r>
          </a:p>
          <a:p>
            <a:pPr>
              <a:buNone/>
            </a:pPr>
            <a:r>
              <a:rPr lang="cs-CZ" dirty="0" smtClean="0"/>
              <a:t>Půl roku částku 35 900Kč </a:t>
            </a:r>
          </a:p>
          <a:p>
            <a:pPr>
              <a:buNone/>
            </a:pPr>
            <a:r>
              <a:rPr lang="cs-CZ" dirty="0" smtClean="0"/>
              <a:t>úroková míra    do 30.6.  2,15%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od   1.7.   2,35%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od   1.9.  2,45%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květen – 19 dní			i = 0,0215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květen – 19 dní			i = 0,0215</a:t>
            </a:r>
          </a:p>
          <a:p>
            <a:r>
              <a:rPr lang="cs-CZ" dirty="0" smtClean="0"/>
              <a:t>červen – 1 měsíc			i = 0,0215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květen – 19 dní			i = 0,0215</a:t>
            </a:r>
          </a:p>
          <a:p>
            <a:r>
              <a:rPr lang="cs-CZ" dirty="0" smtClean="0"/>
              <a:t>červen – 1 měsíc			i = 0,0215</a:t>
            </a:r>
          </a:p>
          <a:p>
            <a:r>
              <a:rPr lang="cs-CZ" dirty="0" smtClean="0"/>
              <a:t>červenec – srpen – 2 měsíce	i = 0,0235</a:t>
            </a:r>
          </a:p>
          <a:p>
            <a:r>
              <a:rPr lang="cs-CZ" dirty="0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květen – 19 dní			i = 0,0215</a:t>
            </a:r>
          </a:p>
          <a:p>
            <a:r>
              <a:rPr lang="cs-CZ" dirty="0" smtClean="0"/>
              <a:t>červen – 1 měsíc			i = 0,0215</a:t>
            </a:r>
          </a:p>
          <a:p>
            <a:r>
              <a:rPr lang="cs-CZ" dirty="0" smtClean="0"/>
              <a:t>červenec – srpen – 2 měsíce	i = 0,0235</a:t>
            </a:r>
          </a:p>
          <a:p>
            <a:r>
              <a:rPr lang="cs-CZ" dirty="0" smtClean="0"/>
              <a:t>září -říjen – 2 měsíce		i = 0,0245</a:t>
            </a:r>
          </a:p>
          <a:p>
            <a:r>
              <a:rPr lang="cs-CZ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85040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květen – 19 dní			i = 0,0215</a:t>
            </a:r>
          </a:p>
          <a:p>
            <a:r>
              <a:rPr lang="cs-CZ" dirty="0" smtClean="0"/>
              <a:t>červen – 1 měsíc			i = 0,0215</a:t>
            </a:r>
          </a:p>
          <a:p>
            <a:r>
              <a:rPr lang="cs-CZ" dirty="0" smtClean="0"/>
              <a:t>červenec – srpen – 2 měsíce	i = 0,0235</a:t>
            </a:r>
          </a:p>
          <a:p>
            <a:r>
              <a:rPr lang="cs-CZ" dirty="0" smtClean="0"/>
              <a:t>září -říjen – 2 měsíce		i = 0,0245</a:t>
            </a:r>
          </a:p>
          <a:p>
            <a:r>
              <a:rPr lang="cs-CZ" dirty="0" smtClean="0"/>
              <a:t>listopad – 11 dní			i = 0,0245	</a:t>
            </a:r>
          </a:p>
        </p:txBody>
      </p:sp>
    </p:spTree>
    <p:extLst>
      <p:ext uri="{BB962C8B-B14F-4D97-AF65-F5344CB8AC3E}">
        <p14:creationId xmlns:p14="http://schemas.microsoft.com/office/powerpoint/2010/main" val="85040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</p:nvPr>
        </p:nvGraphicFramePr>
        <p:xfrm>
          <a:off x="334963" y="1484313"/>
          <a:ext cx="2697162" cy="115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566" name="Equation" r:id="rId3" imgW="1536480" imgH="660240" progId="Equation.3">
                  <p:embed/>
                </p:oleObj>
              </mc:Choice>
              <mc:Fallback>
                <p:oleObj name="Equation" r:id="rId3" imgW="1536480" imgH="660240" progId="Equation.3">
                  <p:embed/>
                  <p:pic>
                    <p:nvPicPr>
                      <p:cNvPr id="0" name="Zástupný symbol pro obsah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963" y="1484313"/>
                        <a:ext cx="2697162" cy="1158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</p:nvPr>
        </p:nvGraphicFramePr>
        <p:xfrm>
          <a:off x="323528" y="1484784"/>
          <a:ext cx="4122737" cy="115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34" name="Equation" r:id="rId3" imgW="2349360" imgH="660240" progId="Equation.3">
                  <p:embed/>
                </p:oleObj>
              </mc:Choice>
              <mc:Fallback>
                <p:oleObj name="Equation" r:id="rId3" imgW="2349360" imgH="660240" progId="Equation.3">
                  <p:embed/>
                  <p:pic>
                    <p:nvPicPr>
                      <p:cNvPr id="0" name="Zástupný symbol pro obsah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1484784"/>
                        <a:ext cx="4122737" cy="1158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156715"/>
              </p:ext>
            </p:extLst>
          </p:nvPr>
        </p:nvGraphicFramePr>
        <p:xfrm>
          <a:off x="323850" y="1485900"/>
          <a:ext cx="5429250" cy="1154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10" name="Rovnice" r:id="rId3" imgW="3225600" imgH="685800" progId="Equation.3">
                  <p:embed/>
                </p:oleObj>
              </mc:Choice>
              <mc:Fallback>
                <p:oleObj name="Rovnice" r:id="rId3" imgW="3225600" imgH="685800" progId="Equation.3">
                  <p:embed/>
                  <p:pic>
                    <p:nvPicPr>
                      <p:cNvPr id="0" name="Zástupný symbol pro obsah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1485900"/>
                        <a:ext cx="5429250" cy="1154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7064495"/>
              </p:ext>
            </p:extLst>
          </p:nvPr>
        </p:nvGraphicFramePr>
        <p:xfrm>
          <a:off x="323850" y="1563688"/>
          <a:ext cx="6845300" cy="1144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86" name="Rovnice" r:id="rId3" imgW="4101840" imgH="685800" progId="Equation.3">
                  <p:embed/>
                </p:oleObj>
              </mc:Choice>
              <mc:Fallback>
                <p:oleObj name="Rovnice" r:id="rId3" imgW="4101840" imgH="685800" progId="Equation.3">
                  <p:embed/>
                  <p:pic>
                    <p:nvPicPr>
                      <p:cNvPr id="0" name="Zástupný symbol pro obsah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1563688"/>
                        <a:ext cx="6845300" cy="1144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5649660"/>
              </p:ext>
            </p:extLst>
          </p:nvPr>
        </p:nvGraphicFramePr>
        <p:xfrm>
          <a:off x="323850" y="1508125"/>
          <a:ext cx="86106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62" name="Rovnice" r:id="rId3" imgW="5168880" imgH="685800" progId="Equation.3">
                  <p:embed/>
                </p:oleObj>
              </mc:Choice>
              <mc:Fallback>
                <p:oleObj name="Rovnice" r:id="rId3" imgW="5168880" imgH="685800" progId="Equation.3">
                  <p:embed/>
                  <p:pic>
                    <p:nvPicPr>
                      <p:cNvPr id="0" name="Zástupný symbol pro obsah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1508125"/>
                        <a:ext cx="8610600" cy="1143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4354913"/>
              </p:ext>
            </p:extLst>
          </p:nvPr>
        </p:nvGraphicFramePr>
        <p:xfrm>
          <a:off x="323850" y="1576388"/>
          <a:ext cx="8615363" cy="291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590" name="Rovnice" r:id="rId3" imgW="5524200" imgH="1866600" progId="Equation.3">
                  <p:embed/>
                </p:oleObj>
              </mc:Choice>
              <mc:Fallback>
                <p:oleObj name="Rovnice" r:id="rId3" imgW="5524200" imgH="1866600" progId="Equation.3">
                  <p:embed/>
                  <p:pic>
                    <p:nvPicPr>
                      <p:cNvPr id="0" name="Zástupný symbol pro obsah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1576388"/>
                        <a:ext cx="8615363" cy="2911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1179038"/>
              </p:ext>
            </p:extLst>
          </p:nvPr>
        </p:nvGraphicFramePr>
        <p:xfrm>
          <a:off x="395288" y="1509713"/>
          <a:ext cx="8485187" cy="3549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58" name="Rovnice" r:id="rId3" imgW="5524200" imgH="2311200" progId="Equation.3">
                  <p:embed/>
                </p:oleObj>
              </mc:Choice>
              <mc:Fallback>
                <p:oleObj name="Rovnice" r:id="rId3" imgW="5524200" imgH="2311200" progId="Equation.3">
                  <p:embed/>
                  <p:pic>
                    <p:nvPicPr>
                      <p:cNvPr id="0" name="Zástupný symbol pro obsah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509713"/>
                        <a:ext cx="8485187" cy="3549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ODVÁRKO, Oldřich. </a:t>
            </a:r>
            <a:r>
              <a:rPr lang="cs-CZ" i="1" dirty="0" smtClean="0"/>
              <a:t>Úlohy z finanční matematiky pro střední školy</a:t>
            </a:r>
            <a:r>
              <a:rPr lang="cs-CZ" dirty="0" smtClean="0"/>
              <a:t>. Praha: Prometheus, 2005, ISBN 80-7196-303-8</a:t>
            </a:r>
            <a:r>
              <a:rPr lang="cs-CZ" dirty="0"/>
              <a:t>. </a:t>
            </a:r>
            <a:r>
              <a:rPr lang="cs-CZ"/>
              <a:t>– se svolením autora</a:t>
            </a:r>
            <a:endParaRPr lang="cs-CZ" dirty="0" smtClean="0"/>
          </a:p>
          <a:p>
            <a:r>
              <a:rPr lang="cs-CZ" dirty="0" smtClean="0"/>
              <a:t>RADOVÁ, Jarmila; DVOŘÁK, Petr; MÁLEK, Jiří. </a:t>
            </a:r>
            <a:r>
              <a:rPr lang="cs-CZ" i="1" dirty="0" smtClean="0"/>
              <a:t>Finanční matematika pro každého 7. aktualizované vydání</a:t>
            </a:r>
            <a:r>
              <a:rPr lang="cs-CZ" dirty="0" smtClean="0"/>
              <a:t>. Praha: </a:t>
            </a:r>
            <a:r>
              <a:rPr lang="cs-CZ" dirty="0" err="1" smtClean="0"/>
              <a:t>Grada</a:t>
            </a:r>
            <a:r>
              <a:rPr lang="cs-CZ" dirty="0" smtClean="0"/>
              <a:t>, 2009, ISBN 978-80-247-3291-6.</a:t>
            </a:r>
          </a:p>
          <a:p>
            <a:r>
              <a:rPr lang="cs-CZ" dirty="0" smtClean="0"/>
              <a:t>Archiv autora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Materiál je určený pro interaktivní výuku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427</TotalTime>
  <Words>1120</Words>
  <Application>Microsoft Office PowerPoint</Application>
  <PresentationFormat>Předvádění na obrazovce (4:3)</PresentationFormat>
  <Paragraphs>206</Paragraphs>
  <Slides>61</Slides>
  <Notes>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61</vt:i4>
      </vt:variant>
    </vt:vector>
  </HeadingPairs>
  <TitlesOfParts>
    <vt:vector size="64" baseType="lpstr">
      <vt:lpstr>Cesta</vt:lpstr>
      <vt:lpstr>Equation</vt:lpstr>
      <vt:lpstr>Rovnice</vt:lpstr>
      <vt:lpstr>Prezentace aplikace PowerPoint</vt:lpstr>
      <vt:lpstr>Anotace</vt:lpstr>
      <vt:lpstr>Finanční matematika 10</vt:lpstr>
      <vt:lpstr>Kombinace jednoduchého a složeného úročení- smíšené úročení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Pohyblivá úroková míra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Literatura</vt:lpstr>
      <vt:lpstr>Prezentace aplikace PowerPoint</vt:lpstr>
    </vt:vector>
  </TitlesOfParts>
  <Company>gymnázium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matematika 10</dc:title>
  <dc:creator>Mirka Knoblochová</dc:creator>
  <cp:lastModifiedBy>Miroslava Knoblochová</cp:lastModifiedBy>
  <cp:revision>48</cp:revision>
  <dcterms:created xsi:type="dcterms:W3CDTF">2012-11-11T16:44:43Z</dcterms:created>
  <dcterms:modified xsi:type="dcterms:W3CDTF">2013-05-02T06:06:24Z</dcterms:modified>
</cp:coreProperties>
</file>