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0" r:id="rId4"/>
    <p:sldId id="262" r:id="rId5"/>
    <p:sldId id="261" r:id="rId6"/>
    <p:sldId id="263" r:id="rId7"/>
    <p:sldId id="266" r:id="rId8"/>
    <p:sldId id="268" r:id="rId9"/>
    <p:sldId id="269" r:id="rId10"/>
    <p:sldId id="270" r:id="rId11"/>
    <p:sldId id="259" r:id="rId12"/>
    <p:sldId id="271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21013-7001-440A-AA08-ED09BE5A483C}" type="datetimeFigureOut">
              <a:rPr lang="cs-CZ" smtClean="0"/>
              <a:t>25.11.2012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B9FC6-E49C-49E1-9A3A-D5D52A2C9AE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96694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21013-7001-440A-AA08-ED09BE5A483C}" type="datetimeFigureOut">
              <a:rPr lang="cs-CZ" smtClean="0"/>
              <a:t>25.11.2012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B9FC6-E49C-49E1-9A3A-D5D52A2C9AE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02197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21013-7001-440A-AA08-ED09BE5A483C}" type="datetimeFigureOut">
              <a:rPr lang="cs-CZ" smtClean="0"/>
              <a:t>25.11.2012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B9FC6-E49C-49E1-9A3A-D5D52A2C9AE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93738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21013-7001-440A-AA08-ED09BE5A483C}" type="datetimeFigureOut">
              <a:rPr lang="cs-CZ" smtClean="0"/>
              <a:t>25.11.2012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B9FC6-E49C-49E1-9A3A-D5D52A2C9AE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46148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21013-7001-440A-AA08-ED09BE5A483C}" type="datetimeFigureOut">
              <a:rPr lang="cs-CZ" smtClean="0"/>
              <a:t>25.11.2012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B9FC6-E49C-49E1-9A3A-D5D52A2C9AE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57823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21013-7001-440A-AA08-ED09BE5A483C}" type="datetimeFigureOut">
              <a:rPr lang="cs-CZ" smtClean="0"/>
              <a:t>25.11.2012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B9FC6-E49C-49E1-9A3A-D5D52A2C9AE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93314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21013-7001-440A-AA08-ED09BE5A483C}" type="datetimeFigureOut">
              <a:rPr lang="cs-CZ" smtClean="0"/>
              <a:t>25.11.2012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B9FC6-E49C-49E1-9A3A-D5D52A2C9AE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72188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21013-7001-440A-AA08-ED09BE5A483C}" type="datetimeFigureOut">
              <a:rPr lang="cs-CZ" smtClean="0"/>
              <a:t>25.11.2012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B9FC6-E49C-49E1-9A3A-D5D52A2C9AE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892208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21013-7001-440A-AA08-ED09BE5A483C}" type="datetimeFigureOut">
              <a:rPr lang="cs-CZ" smtClean="0"/>
              <a:t>25.11.2012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B9FC6-E49C-49E1-9A3A-D5D52A2C9AE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99881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21013-7001-440A-AA08-ED09BE5A483C}" type="datetimeFigureOut">
              <a:rPr lang="cs-CZ" smtClean="0"/>
              <a:t>25.11.2012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B9FC6-E49C-49E1-9A3A-D5D52A2C9AE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33535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21013-7001-440A-AA08-ED09BE5A483C}" type="datetimeFigureOut">
              <a:rPr lang="cs-CZ" smtClean="0"/>
              <a:t>25.11.2012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B9FC6-E49C-49E1-9A3A-D5D52A2C9AE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90625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121013-7001-440A-AA08-ED09BE5A483C}" type="datetimeFigureOut">
              <a:rPr lang="cs-CZ" smtClean="0"/>
              <a:t>25.11.2012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2B9FC6-E49C-49E1-9A3A-D5D52A2C9AE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47394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99592" y="1412776"/>
            <a:ext cx="7772400" cy="792089"/>
          </a:xfrm>
        </p:spPr>
        <p:txBody>
          <a:bodyPr>
            <a:normAutofit fontScale="90000"/>
          </a:bodyPr>
          <a:lstStyle/>
          <a:p>
            <a:r>
              <a:rPr lang="cs-CZ" sz="4800" b="1" dirty="0" smtClean="0">
                <a:effectLst>
                  <a:outerShdw sx="1000" sy="1000" algn="tl">
                    <a:schemeClr val="tx1"/>
                  </a:outerShdw>
                  <a:reflection endPos="0" dir="5400000" sy="-100000" algn="bl" rotWithShape="0"/>
                </a:effectLst>
              </a:rPr>
              <a:t>ČESKÝ STÁT ZA VLÁDY LUCEMBURKŮ</a:t>
            </a:r>
            <a:endParaRPr lang="cs-CZ" sz="4800" b="1" dirty="0">
              <a:effectLst>
                <a:outerShdw sx="1000" sy="1000" algn="tl">
                  <a:schemeClr val="tx1">
                    <a:alpha val="51000"/>
                  </a:schemeClr>
                </a:outerShdw>
                <a:reflection endPos="0" dir="5400000" sy="-100000" algn="bl" rotWithShape="0"/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79512" y="6021288"/>
            <a:ext cx="8568952" cy="406896"/>
          </a:xfrm>
        </p:spPr>
        <p:txBody>
          <a:bodyPr>
            <a:normAutofit/>
          </a:bodyPr>
          <a:lstStyle/>
          <a:p>
            <a:endParaRPr lang="cs-CZ" sz="1000" dirty="0"/>
          </a:p>
        </p:txBody>
      </p:sp>
      <p:pic>
        <p:nvPicPr>
          <p:cNvPr id="1026" name="Picture 2" descr="C:\Users\Uživatel\Pictures\logo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4585" y="5229200"/>
            <a:ext cx="3603242" cy="934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4491476" y="6419086"/>
            <a:ext cx="18473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cs-CZ" sz="1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115616" y="620688"/>
            <a:ext cx="71287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 smtClean="0"/>
              <a:t>Základní škola a Mateřská škola, Liberec, Barvířská 38/6, příspěvková organizace</a:t>
            </a:r>
            <a:endParaRPr lang="cs-CZ" sz="1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938509" y="4043631"/>
            <a:ext cx="74888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Anotace: Seznámení se s obdobím panování Lucemburků na českém trůnu</a:t>
            </a:r>
            <a:r>
              <a:rPr lang="cs-CZ" sz="1600" dirty="0" smtClean="0"/>
              <a:t>.</a:t>
            </a:r>
            <a:endParaRPr lang="cs-CZ" sz="1600" dirty="0"/>
          </a:p>
        </p:txBody>
      </p:sp>
      <p:sp>
        <p:nvSpPr>
          <p:cNvPr id="4" name="Obdélník 3"/>
          <p:cNvSpPr/>
          <p:nvPr/>
        </p:nvSpPr>
        <p:spPr>
          <a:xfrm>
            <a:off x="1091453" y="2566303"/>
            <a:ext cx="698477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Název: </a:t>
            </a:r>
            <a:r>
              <a:rPr lang="cs-CZ" dirty="0" smtClean="0"/>
              <a:t>VY_32_inovace_11 </a:t>
            </a:r>
            <a:r>
              <a:rPr lang="cs-CZ" dirty="0"/>
              <a:t>Vlastivěda-starší české dějiny</a:t>
            </a:r>
          </a:p>
          <a:p>
            <a:r>
              <a:rPr lang="cs-CZ" dirty="0"/>
              <a:t>Autor: Mgr. Martina Šímová</a:t>
            </a:r>
          </a:p>
          <a:p>
            <a:r>
              <a:rPr lang="cs-CZ" dirty="0"/>
              <a:t>Období: Leden 2012</a:t>
            </a:r>
          </a:p>
          <a:p>
            <a:r>
              <a:rPr lang="cs-CZ" dirty="0"/>
              <a:t>Věková skupina: 4.ročník</a:t>
            </a:r>
          </a:p>
          <a:p>
            <a:r>
              <a:rPr lang="cs-CZ" dirty="0"/>
              <a:t>Tematická oblast: Vlastivěda</a:t>
            </a:r>
          </a:p>
        </p:txBody>
      </p:sp>
    </p:spTree>
    <p:extLst>
      <p:ext uri="{BB962C8B-B14F-4D97-AF65-F5344CB8AC3E}">
        <p14:creationId xmlns:p14="http://schemas.microsoft.com/office/powerpoint/2010/main" val="1454866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ČESKÝ STÁT ZA VLÁDY LUCEMBURKŮ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Před nástupem Lucemburků zde panovalo několik let zmatků</a:t>
            </a:r>
          </a:p>
          <a:p>
            <a:r>
              <a:rPr lang="cs-CZ" b="1" dirty="0" smtClean="0">
                <a:solidFill>
                  <a:schemeClr val="accent1"/>
                </a:solidFill>
              </a:rPr>
              <a:t>Rok 1310 </a:t>
            </a:r>
            <a:r>
              <a:rPr lang="cs-CZ" dirty="0" smtClean="0"/>
              <a:t>– počátek vlády Lucemburků</a:t>
            </a:r>
          </a:p>
          <a:p>
            <a:r>
              <a:rPr lang="cs-CZ" b="1" dirty="0" smtClean="0">
                <a:solidFill>
                  <a:schemeClr val="accent1"/>
                </a:solidFill>
              </a:rPr>
              <a:t>Jan Lucemburský </a:t>
            </a:r>
            <a:r>
              <a:rPr lang="cs-CZ" dirty="0" smtClean="0"/>
              <a:t>(1310-1346)</a:t>
            </a:r>
          </a:p>
          <a:p>
            <a:r>
              <a:rPr lang="cs-CZ" b="1" dirty="0" smtClean="0">
                <a:solidFill>
                  <a:schemeClr val="accent1"/>
                </a:solidFill>
              </a:rPr>
              <a:t>Karel IV. </a:t>
            </a:r>
            <a:r>
              <a:rPr lang="cs-CZ" dirty="0" smtClean="0"/>
              <a:t>(1346-1378)</a:t>
            </a:r>
          </a:p>
          <a:p>
            <a:r>
              <a:rPr lang="cs-CZ" b="1" dirty="0" smtClean="0">
                <a:solidFill>
                  <a:schemeClr val="accent1"/>
                </a:solidFill>
              </a:rPr>
              <a:t>Václav IV. </a:t>
            </a:r>
            <a:r>
              <a:rPr lang="cs-CZ" dirty="0" smtClean="0"/>
              <a:t>(1378-1419)</a:t>
            </a:r>
          </a:p>
          <a:p>
            <a:r>
              <a:rPr lang="cs-CZ" b="1" dirty="0" smtClean="0">
                <a:solidFill>
                  <a:schemeClr val="accent1"/>
                </a:solidFill>
              </a:rPr>
              <a:t>Zikmund Lucemburský </a:t>
            </a:r>
            <a:r>
              <a:rPr lang="cs-CZ" dirty="0" smtClean="0"/>
              <a:t>(1420-1437)</a:t>
            </a:r>
            <a:endParaRPr lang="cs-CZ" dirty="0"/>
          </a:p>
        </p:txBody>
      </p:sp>
      <p:pic>
        <p:nvPicPr>
          <p:cNvPr id="1026" name="Picture 2" descr="C:\Users\Uživatel\AppData\Local\Microsoft\Windows\Temporary Internet Files\Content.IE5\RZ9OQJ32\MC90044042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3554435"/>
            <a:ext cx="1736725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8219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b="1" dirty="0" smtClean="0">
                <a:solidFill>
                  <a:srgbClr val="0070C0"/>
                </a:solidFill>
              </a:rPr>
              <a:t>JAN LUCEMBURSKÝ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Syn římského panovníka </a:t>
            </a:r>
            <a:r>
              <a:rPr lang="cs-CZ" b="1" dirty="0" smtClean="0">
                <a:solidFill>
                  <a:srgbClr val="0070C0"/>
                </a:solidFill>
              </a:rPr>
              <a:t>Jindřicha VII.</a:t>
            </a:r>
          </a:p>
          <a:p>
            <a:r>
              <a:rPr lang="cs-CZ" dirty="0" smtClean="0"/>
              <a:t>Česká šlechta si Jana vybrala a oženila ho s </a:t>
            </a:r>
            <a:r>
              <a:rPr lang="cs-CZ" b="1" dirty="0" smtClean="0">
                <a:solidFill>
                  <a:srgbClr val="0070C0"/>
                </a:solidFill>
              </a:rPr>
              <a:t>Eliškou Přemyslovnou </a:t>
            </a:r>
            <a:r>
              <a:rPr lang="cs-CZ" dirty="0" smtClean="0"/>
              <a:t>– sestrou zavražděného Václava III.</a:t>
            </a:r>
          </a:p>
          <a:p>
            <a:r>
              <a:rPr lang="cs-CZ" b="1" dirty="0" smtClean="0">
                <a:solidFill>
                  <a:srgbClr val="0070C0"/>
                </a:solidFill>
              </a:rPr>
              <a:t>Král cizinec</a:t>
            </a:r>
          </a:p>
          <a:p>
            <a:r>
              <a:rPr lang="cs-CZ" dirty="0" smtClean="0"/>
              <a:t>Rozšířil české území o velké území</a:t>
            </a:r>
          </a:p>
          <a:p>
            <a:r>
              <a:rPr lang="cs-CZ" dirty="0" smtClean="0"/>
              <a:t>Pražské biskupství povýšeno na </a:t>
            </a:r>
            <a:r>
              <a:rPr lang="cs-CZ" b="1" dirty="0" smtClean="0">
                <a:solidFill>
                  <a:srgbClr val="0070C0"/>
                </a:solidFill>
              </a:rPr>
              <a:t>arcibiskupství</a:t>
            </a:r>
          </a:p>
          <a:p>
            <a:r>
              <a:rPr lang="cs-CZ" dirty="0" smtClean="0"/>
              <a:t>Padl v bitvě </a:t>
            </a:r>
            <a:r>
              <a:rPr lang="cs-CZ" b="1" dirty="0" smtClean="0">
                <a:solidFill>
                  <a:srgbClr val="0070C0"/>
                </a:solidFill>
              </a:rPr>
              <a:t>u Kresčaku ve Francii </a:t>
            </a:r>
            <a:r>
              <a:rPr lang="cs-CZ" dirty="0" smtClean="0"/>
              <a:t>roku 1346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23385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panovnici.estranky.cz/img/mid/300/jan-lucembursk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8130" y="1249242"/>
            <a:ext cx="3333750" cy="4381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leccos.com/pics/pic/lucemburk-_znak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068960"/>
            <a:ext cx="2628900" cy="3143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0" y="2010103"/>
            <a:ext cx="40973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0070C0"/>
                </a:solidFill>
              </a:rPr>
              <a:t>Znak Lucemburků</a:t>
            </a:r>
            <a:endParaRPr lang="cs-CZ" sz="3200" b="1" dirty="0">
              <a:solidFill>
                <a:srgbClr val="0070C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932040" y="688340"/>
            <a:ext cx="38884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0070C0"/>
                </a:solidFill>
              </a:rPr>
              <a:t>Jan Lucemburský</a:t>
            </a:r>
            <a:endParaRPr lang="cs-CZ" sz="32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462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živatel\Pictures\img0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2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6935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b="1" dirty="0" smtClean="0">
                <a:solidFill>
                  <a:srgbClr val="0070C0"/>
                </a:solidFill>
              </a:rPr>
              <a:t>KAREL IV.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Původní jméno </a:t>
            </a:r>
            <a:r>
              <a:rPr lang="cs-CZ" b="1" dirty="0" smtClean="0">
                <a:solidFill>
                  <a:srgbClr val="0070C0"/>
                </a:solidFill>
              </a:rPr>
              <a:t>Václav</a:t>
            </a:r>
            <a:r>
              <a:rPr lang="cs-CZ" dirty="0" smtClean="0"/>
              <a:t> – jméno Karel přijal od svého kmotra francouzského krále </a:t>
            </a:r>
          </a:p>
          <a:p>
            <a:r>
              <a:rPr lang="cs-CZ" dirty="0"/>
              <a:t>Od sedmi let vyrůstal ve </a:t>
            </a:r>
            <a:r>
              <a:rPr lang="cs-CZ" b="1" dirty="0">
                <a:solidFill>
                  <a:srgbClr val="0070C0"/>
                </a:solidFill>
              </a:rPr>
              <a:t>Francii</a:t>
            </a:r>
          </a:p>
          <a:p>
            <a:r>
              <a:rPr lang="cs-CZ" dirty="0" smtClean="0"/>
              <a:t>Získal velmi dobré vzdělání</a:t>
            </a:r>
          </a:p>
          <a:p>
            <a:r>
              <a:rPr lang="cs-CZ" dirty="0" smtClean="0"/>
              <a:t>Ovládal několik cizích jazyků</a:t>
            </a:r>
          </a:p>
          <a:p>
            <a:r>
              <a:rPr lang="cs-CZ" dirty="0" smtClean="0"/>
              <a:t>Roku </a:t>
            </a:r>
            <a:r>
              <a:rPr lang="cs-CZ" b="1" dirty="0" smtClean="0">
                <a:solidFill>
                  <a:srgbClr val="0070C0"/>
                </a:solidFill>
              </a:rPr>
              <a:t>1347 korunován českým králem</a:t>
            </a:r>
          </a:p>
          <a:p>
            <a:r>
              <a:rPr lang="cs-CZ" dirty="0" smtClean="0"/>
              <a:t>Nechal zhotovit svatováclavskou korunu</a:t>
            </a:r>
          </a:p>
          <a:p>
            <a:r>
              <a:rPr lang="cs-CZ" dirty="0" smtClean="0"/>
              <a:t>Vydal řadu listin, které měli ústavní právo – </a:t>
            </a:r>
            <a:r>
              <a:rPr lang="cs-CZ" b="1" dirty="0" smtClean="0">
                <a:solidFill>
                  <a:srgbClr val="0070C0"/>
                </a:solidFill>
              </a:rPr>
              <a:t>země Koruny české</a:t>
            </a:r>
          </a:p>
          <a:p>
            <a:endParaRPr lang="cs-CZ" dirty="0"/>
          </a:p>
        </p:txBody>
      </p:sp>
      <p:pic>
        <p:nvPicPr>
          <p:cNvPr id="7170" name="Picture 2" descr="C:\Users\Uživatel\AppData\Local\Microsoft\Windows\Temporary Internet Files\Content.IE5\SLO2JL7N\MC900438000[2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564904"/>
            <a:ext cx="1863725" cy="127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7008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files.stredoveky-jarmark.webnode.cz/200000119-5057651516/karel_iv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492" y="1297141"/>
            <a:ext cx="3199588" cy="4283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www.poklad.cz/images/trasy/karlstej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02" y="323528"/>
            <a:ext cx="4381500" cy="3114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://www.estav.cz/gfx/we/zpr/karluv-most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980" y="4077072"/>
            <a:ext cx="4572000" cy="2486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652492" y="323528"/>
            <a:ext cx="30959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Karlštejn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5868144" y="5949280"/>
            <a:ext cx="29839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/>
              <a:t>Karel IV.</a:t>
            </a:r>
            <a:endParaRPr lang="cs-CZ" sz="32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1349388" y="3615407"/>
            <a:ext cx="29523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Karlův most</a:t>
            </a:r>
            <a:endParaRPr lang="cs-CZ" sz="2400" b="1" dirty="0"/>
          </a:p>
        </p:txBody>
      </p:sp>
      <p:cxnSp>
        <p:nvCxnSpPr>
          <p:cNvPr id="8" name="Přímá spojnice se šipkou 7"/>
          <p:cNvCxnSpPr/>
          <p:nvPr/>
        </p:nvCxnSpPr>
        <p:spPr>
          <a:xfrm flipH="1">
            <a:off x="5206980" y="785193"/>
            <a:ext cx="1237228" cy="51194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1705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b="1" dirty="0" smtClean="0">
                <a:solidFill>
                  <a:srgbClr val="0070C0"/>
                </a:solidFill>
              </a:rPr>
              <a:t>VÁCLAV IV. 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Starší syn Karla IV. </a:t>
            </a:r>
          </a:p>
          <a:p>
            <a:r>
              <a:rPr lang="cs-CZ" dirty="0" smtClean="0"/>
              <a:t>Jeho vláda nezačala šťastně, kolem roku 1380 zasáhla České království epidemie </a:t>
            </a:r>
            <a:r>
              <a:rPr lang="cs-CZ" b="1" dirty="0" smtClean="0">
                <a:solidFill>
                  <a:srgbClr val="0070C0"/>
                </a:solidFill>
              </a:rPr>
              <a:t>moru</a:t>
            </a:r>
          </a:p>
          <a:p>
            <a:r>
              <a:rPr lang="cs-CZ" dirty="0" smtClean="0"/>
              <a:t>Klesala hodnota českého groše</a:t>
            </a:r>
          </a:p>
          <a:p>
            <a:r>
              <a:rPr lang="cs-CZ" dirty="0" smtClean="0"/>
              <a:t>Mezi lidmi odpor proti </a:t>
            </a:r>
            <a:r>
              <a:rPr lang="cs-CZ" b="1" dirty="0" smtClean="0">
                <a:solidFill>
                  <a:srgbClr val="0070C0"/>
                </a:solidFill>
              </a:rPr>
              <a:t>zkažené církvi</a:t>
            </a:r>
          </a:p>
          <a:p>
            <a:r>
              <a:rPr lang="cs-CZ" dirty="0" smtClean="0"/>
              <a:t>Církev místo, aby sloužila bohu, hromadila majetek a bohatství – </a:t>
            </a:r>
            <a:r>
              <a:rPr lang="cs-CZ" b="1" dirty="0" smtClean="0">
                <a:solidFill>
                  <a:srgbClr val="0070C0"/>
                </a:solidFill>
              </a:rPr>
              <a:t>prodávání odpustků</a:t>
            </a:r>
          </a:p>
          <a:p>
            <a:r>
              <a:rPr lang="cs-CZ" dirty="0" smtClean="0"/>
              <a:t>Legenda o sv. Janu Nepomuckém</a:t>
            </a:r>
          </a:p>
          <a:p>
            <a:r>
              <a:rPr lang="cs-CZ" dirty="0" smtClean="0"/>
              <a:t>Nastává doba </a:t>
            </a:r>
            <a:r>
              <a:rPr lang="cs-CZ" b="1" dirty="0" smtClean="0">
                <a:solidFill>
                  <a:srgbClr val="0070C0"/>
                </a:solidFill>
              </a:rPr>
              <a:t>Mistra Jana Husa </a:t>
            </a:r>
            <a:r>
              <a:rPr lang="cs-CZ" dirty="0" smtClean="0"/>
              <a:t>a </a:t>
            </a:r>
            <a:r>
              <a:rPr lang="cs-CZ" b="1" dirty="0" smtClean="0">
                <a:solidFill>
                  <a:srgbClr val="0070C0"/>
                </a:solidFill>
              </a:rPr>
              <a:t>husitských válek</a:t>
            </a:r>
          </a:p>
          <a:p>
            <a:r>
              <a:rPr lang="cs-CZ" dirty="0" smtClean="0"/>
              <a:t>Václav zemřel roku 1419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18512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www.stanislavkropik.sweb.cz/V%C3%A1clav%20IV.%201378-14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628800"/>
            <a:ext cx="3600400" cy="5092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b="1" dirty="0" smtClean="0">
                <a:solidFill>
                  <a:srgbClr val="0070C0"/>
                </a:solidFill>
              </a:rPr>
              <a:t>VÁCLAV IV.</a:t>
            </a:r>
            <a:endParaRPr lang="cs-CZ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8280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www.panovnici.estranky.cz/img/picture/177/Zikmund-Lucembursk%C3%B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340768"/>
            <a:ext cx="2376264" cy="3427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b="1" dirty="0" smtClean="0">
                <a:solidFill>
                  <a:srgbClr val="0070C0"/>
                </a:solidFill>
              </a:rPr>
              <a:t>ZIKMUND LUCEMBURSKÝ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1600200"/>
            <a:ext cx="6995120" cy="5069160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Mladší syn Karla IV.</a:t>
            </a:r>
          </a:p>
          <a:p>
            <a:r>
              <a:rPr lang="cs-CZ" b="1" dirty="0" smtClean="0">
                <a:solidFill>
                  <a:srgbClr val="0070C0"/>
                </a:solidFill>
              </a:rPr>
              <a:t>Výborný diplomat</a:t>
            </a:r>
          </a:p>
          <a:p>
            <a:r>
              <a:rPr lang="cs-CZ" dirty="0" smtClean="0"/>
              <a:t>Dokázal prosadit volbu </a:t>
            </a:r>
            <a:r>
              <a:rPr lang="cs-CZ" b="1" dirty="0" smtClean="0">
                <a:solidFill>
                  <a:srgbClr val="0070C0"/>
                </a:solidFill>
              </a:rPr>
              <a:t>jediného</a:t>
            </a:r>
            <a:r>
              <a:rPr lang="cs-CZ" dirty="0" smtClean="0"/>
              <a:t> papeže</a:t>
            </a:r>
          </a:p>
          <a:p>
            <a:r>
              <a:rPr lang="cs-CZ" dirty="0" smtClean="0"/>
              <a:t>Vládl v období husitských válek</a:t>
            </a:r>
          </a:p>
          <a:p>
            <a:r>
              <a:rPr lang="cs-CZ" dirty="0" smtClean="0"/>
              <a:t>Husité ho nechtěli za panovníka</a:t>
            </a:r>
          </a:p>
          <a:p>
            <a:r>
              <a:rPr lang="cs-CZ" dirty="0" smtClean="0"/>
              <a:t>Po dlouhých domluvách byl nakonec za krále přijat, ale rok potom zemřel (1437), tím však vymřel rod Lucemburků </a:t>
            </a:r>
            <a:r>
              <a:rPr lang="cs-CZ" b="1" dirty="0" smtClean="0">
                <a:solidFill>
                  <a:srgbClr val="0070C0"/>
                </a:solidFill>
              </a:rPr>
              <a:t>po meči</a:t>
            </a:r>
            <a:endParaRPr lang="cs-CZ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9295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483768" y="476672"/>
            <a:ext cx="4680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Použité prameny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323528" y="1268760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Dostupné z internetu:</a:t>
            </a:r>
            <a:endParaRPr lang="cs-CZ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323528" y="1844824"/>
            <a:ext cx="8496944" cy="76636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 smtClean="0"/>
              <a:t>Obr. 1 –3 </a:t>
            </a:r>
            <a:r>
              <a:rPr lang="cs-CZ" sz="1200" dirty="0" smtClean="0"/>
              <a:t>klipart-</a:t>
            </a:r>
            <a:r>
              <a:rPr lang="it-IT" sz="1200" dirty="0"/>
              <a:t>Smajlici. [online]. [cit. 2012-11-25]. Dostupné z: http://www.celysvet.cz/smajlici-ke-stazeni-smajlik?pg=1</a:t>
            </a:r>
            <a:endParaRPr lang="cs-CZ" sz="1200" dirty="0"/>
          </a:p>
          <a:p>
            <a:r>
              <a:rPr lang="cs-CZ" sz="1200" b="1" smtClean="0"/>
              <a:t>Obr</a:t>
            </a:r>
            <a:r>
              <a:rPr lang="cs-CZ" sz="1200" b="1" dirty="0" smtClean="0"/>
              <a:t>. </a:t>
            </a:r>
            <a:r>
              <a:rPr lang="cs-CZ" sz="1200" b="1" dirty="0"/>
              <a:t>4</a:t>
            </a:r>
            <a:r>
              <a:rPr lang="cs-CZ" sz="1200" b="1" dirty="0" smtClean="0"/>
              <a:t> </a:t>
            </a:r>
            <a:r>
              <a:rPr lang="cs-CZ" sz="1200" dirty="0" smtClean="0"/>
              <a:t>– </a:t>
            </a:r>
            <a:r>
              <a:rPr lang="cs-CZ" sz="1200" i="1" dirty="0"/>
              <a:t>Panovnici.estranky.cz</a:t>
            </a:r>
            <a:r>
              <a:rPr lang="cs-CZ" sz="1200" dirty="0"/>
              <a:t> [online]. 2011 [cit. 2011-11-18]. Lucemburkové. Dostupné z WWW: &lt;http://www.panovnici.estranky.cz/fotoalbum/</a:t>
            </a:r>
            <a:r>
              <a:rPr lang="cs-CZ" sz="1200" dirty="0" err="1"/>
              <a:t>lucemburkove</a:t>
            </a:r>
            <a:r>
              <a:rPr lang="cs-CZ" sz="1200" dirty="0"/>
              <a:t>/</a:t>
            </a:r>
            <a:r>
              <a:rPr lang="cs-CZ" sz="1200" dirty="0" err="1"/>
              <a:t>lucemburkove</a:t>
            </a:r>
            <a:r>
              <a:rPr lang="cs-CZ" sz="1200" dirty="0"/>
              <a:t>/jan-lucembursky.jpg.html&gt;.</a:t>
            </a:r>
          </a:p>
          <a:p>
            <a:r>
              <a:rPr lang="cs-CZ" sz="1200" b="1" dirty="0" smtClean="0"/>
              <a:t>Obr. 5 </a:t>
            </a:r>
            <a:r>
              <a:rPr lang="cs-CZ" sz="1200" dirty="0" smtClean="0"/>
              <a:t>- </a:t>
            </a:r>
            <a:r>
              <a:rPr lang="cs-CZ" sz="1200" i="1" dirty="0"/>
              <a:t>Leccos.com</a:t>
            </a:r>
            <a:r>
              <a:rPr lang="cs-CZ" sz="1200" dirty="0"/>
              <a:t> [online]. 2011 [cit. 2011-11-18]. Lucemburk. Dostupné z WWW: &lt;http://leccos.com/</a:t>
            </a:r>
            <a:r>
              <a:rPr lang="cs-CZ" sz="1200" dirty="0" err="1"/>
              <a:t>index.php</a:t>
            </a:r>
            <a:r>
              <a:rPr lang="cs-CZ" sz="1200" dirty="0"/>
              <a:t>/</a:t>
            </a:r>
            <a:r>
              <a:rPr lang="cs-CZ" sz="1200" dirty="0" err="1"/>
              <a:t>clanky</a:t>
            </a:r>
            <a:r>
              <a:rPr lang="cs-CZ" sz="1200" dirty="0"/>
              <a:t>/</a:t>
            </a:r>
            <a:r>
              <a:rPr lang="cs-CZ" sz="1200" dirty="0" err="1"/>
              <a:t>lucemburk</a:t>
            </a:r>
            <a:r>
              <a:rPr lang="cs-CZ" sz="1200" dirty="0"/>
              <a:t>&gt;.</a:t>
            </a:r>
          </a:p>
          <a:p>
            <a:r>
              <a:rPr lang="cs-CZ" sz="1200" b="1" dirty="0" smtClean="0"/>
              <a:t>Obr. 6 </a:t>
            </a:r>
            <a:r>
              <a:rPr lang="cs-CZ" sz="1200" dirty="0" smtClean="0"/>
              <a:t>- </a:t>
            </a:r>
            <a:r>
              <a:rPr lang="cs-CZ" sz="1200" i="1" dirty="0"/>
              <a:t>Referaty-testy.webnode.cz</a:t>
            </a:r>
            <a:r>
              <a:rPr lang="cs-CZ" sz="1200" dirty="0"/>
              <a:t> [online]. 2011 [cit. 2011-11-18]. Vláda Karla IV. Dostupné z WWW: &lt;http://referaty-testy.webnode.cz/historie-</a:t>
            </a:r>
            <a:r>
              <a:rPr lang="cs-CZ" sz="1200" dirty="0" err="1"/>
              <a:t>ceskych</a:t>
            </a:r>
            <a:r>
              <a:rPr lang="cs-CZ" sz="1200" dirty="0"/>
              <a:t>-zemi/</a:t>
            </a:r>
            <a:r>
              <a:rPr lang="cs-CZ" sz="1200" dirty="0" err="1"/>
              <a:t>lucemburkove</a:t>
            </a:r>
            <a:r>
              <a:rPr lang="cs-CZ" sz="1200" dirty="0"/>
              <a:t>/</a:t>
            </a:r>
            <a:r>
              <a:rPr lang="cs-CZ" sz="1200" dirty="0" err="1"/>
              <a:t>vlada-karla-iv</a:t>
            </a:r>
            <a:r>
              <a:rPr lang="cs-CZ" sz="1200" dirty="0"/>
              <a:t>-/&gt;.</a:t>
            </a:r>
          </a:p>
          <a:p>
            <a:r>
              <a:rPr lang="cs-CZ" sz="1200" b="1" dirty="0" smtClean="0"/>
              <a:t>Obr. 7 </a:t>
            </a:r>
            <a:r>
              <a:rPr lang="cs-CZ" sz="1200" dirty="0" smtClean="0"/>
              <a:t>- </a:t>
            </a:r>
            <a:r>
              <a:rPr lang="cs-CZ" sz="1200" i="1" dirty="0"/>
              <a:t>Poklad.cz</a:t>
            </a:r>
            <a:r>
              <a:rPr lang="cs-CZ" sz="1200" dirty="0"/>
              <a:t> [online]. 2011 [cit. 2011-11-18]. Výletní trasy. Dostupné z WWW: &lt;http://www.poklad.cz/vyletni-trasy/na-hrad-</a:t>
            </a:r>
            <a:r>
              <a:rPr lang="cs-CZ" sz="1200" dirty="0" err="1"/>
              <a:t>karlstejn</a:t>
            </a:r>
            <a:r>
              <a:rPr lang="cs-CZ" sz="1200" dirty="0"/>
              <a:t>&gt;.</a:t>
            </a:r>
          </a:p>
          <a:p>
            <a:r>
              <a:rPr lang="cs-CZ" sz="1200" b="1" dirty="0" smtClean="0"/>
              <a:t>Obr. 8 </a:t>
            </a:r>
            <a:r>
              <a:rPr lang="cs-CZ" sz="1200" dirty="0" smtClean="0"/>
              <a:t>- </a:t>
            </a:r>
            <a:r>
              <a:rPr lang="cs-CZ" sz="1200" i="1" dirty="0"/>
              <a:t>Estav.cz</a:t>
            </a:r>
            <a:r>
              <a:rPr lang="cs-CZ" sz="1200" dirty="0"/>
              <a:t> [online]. 2011 [cit. 2011-11-18]. Karlův most se začne opravovat po červencových oslavách. Dostupné z WWW: &lt;http://www.estav.cz/</a:t>
            </a:r>
            <a:r>
              <a:rPr lang="cs-CZ" sz="1200" dirty="0" err="1"/>
              <a:t>zpravy</a:t>
            </a:r>
            <a:r>
              <a:rPr lang="cs-CZ" sz="1200" dirty="0"/>
              <a:t>/nove/karluv-most-oprava.html&gt;.</a:t>
            </a:r>
          </a:p>
          <a:p>
            <a:r>
              <a:rPr lang="cs-CZ" sz="1200" b="1" dirty="0" smtClean="0"/>
              <a:t>Obr. 9 </a:t>
            </a:r>
            <a:r>
              <a:rPr lang="cs-CZ" sz="1200" dirty="0" smtClean="0"/>
              <a:t>- </a:t>
            </a:r>
            <a:r>
              <a:rPr lang="cs-CZ" sz="1200" i="1" dirty="0"/>
              <a:t>Vlast.cz</a:t>
            </a:r>
            <a:r>
              <a:rPr lang="cs-CZ" sz="1200" dirty="0"/>
              <a:t> [online]. 2011 [cit. 2011-11-18]. Symboly České republiky. Dostupné z WWW: &lt;http://vlast.cz/symboly-</a:t>
            </a:r>
            <a:r>
              <a:rPr lang="cs-CZ" sz="1200" dirty="0" err="1"/>
              <a:t>ceske</a:t>
            </a:r>
            <a:r>
              <a:rPr lang="cs-CZ" sz="1200" dirty="0"/>
              <a:t>-republiky/&gt;.</a:t>
            </a:r>
          </a:p>
          <a:p>
            <a:r>
              <a:rPr lang="cs-CZ" sz="1200" b="1" dirty="0" smtClean="0"/>
              <a:t>Obr. 10 </a:t>
            </a:r>
            <a:r>
              <a:rPr lang="cs-CZ" sz="1200" dirty="0" smtClean="0"/>
              <a:t>- </a:t>
            </a:r>
            <a:r>
              <a:rPr lang="cs-CZ" sz="1200" i="1" dirty="0"/>
              <a:t>Stanislavkropik.sweb.cz</a:t>
            </a:r>
            <a:r>
              <a:rPr lang="cs-CZ" sz="1200" dirty="0"/>
              <a:t> [online]. 2011 [cit. 2011-11-18]. Z HISTORIE MĚSTA NOVÝCH HRADŮ. Dostupné z WWW: &lt;http://stanislavkropik.sweb.cz/Historie%20m%C4%9Bsta%20N.%20Hrad%C5%AF.htm&gt;.</a:t>
            </a:r>
          </a:p>
          <a:p>
            <a:r>
              <a:rPr lang="cs-CZ" sz="1200" b="1" dirty="0" smtClean="0"/>
              <a:t>Obr. 11 </a:t>
            </a:r>
            <a:r>
              <a:rPr lang="cs-CZ" sz="1200" dirty="0" smtClean="0"/>
              <a:t>- </a:t>
            </a:r>
            <a:r>
              <a:rPr lang="cs-CZ" sz="1200" i="1" dirty="0"/>
              <a:t>Panovnici.estranky.cz</a:t>
            </a:r>
            <a:r>
              <a:rPr lang="cs-CZ" sz="1200" dirty="0"/>
              <a:t> [online]. 2011 [cit. 2011-11-18]. Zikmund Lucemburský. Dostupné z WWW: &lt;http://www.panovnici.estranky.cz/</a:t>
            </a:r>
            <a:r>
              <a:rPr lang="cs-CZ" sz="1200" dirty="0" err="1"/>
              <a:t>clanky</a:t>
            </a:r>
            <a:r>
              <a:rPr lang="cs-CZ" sz="1200" dirty="0"/>
              <a:t>/zikmund-lucembursky.html&gt;.</a:t>
            </a:r>
          </a:p>
          <a:p>
            <a:r>
              <a:rPr lang="cs-CZ" sz="1200" dirty="0"/>
              <a:t/>
            </a:r>
            <a:br>
              <a:rPr lang="cs-CZ" sz="1200" dirty="0"/>
            </a:br>
            <a:r>
              <a:rPr lang="cs-CZ" sz="1200" dirty="0"/>
              <a:t/>
            </a:r>
            <a:br>
              <a:rPr lang="cs-CZ" sz="1200" dirty="0"/>
            </a:br>
            <a:r>
              <a:rPr lang="cs-CZ" sz="1200" dirty="0"/>
              <a:t/>
            </a:r>
            <a:br>
              <a:rPr lang="cs-CZ" sz="1200" dirty="0"/>
            </a:br>
            <a:r>
              <a:rPr lang="cs-CZ" sz="1200" dirty="0"/>
              <a:t/>
            </a:r>
            <a:br>
              <a:rPr lang="cs-CZ" sz="1200" dirty="0"/>
            </a:br>
            <a:r>
              <a:rPr lang="cs-CZ" sz="1200" dirty="0"/>
              <a:t/>
            </a:r>
            <a:br>
              <a:rPr lang="cs-CZ" sz="1200" dirty="0"/>
            </a:br>
            <a:r>
              <a:rPr lang="cs-CZ" sz="1200" dirty="0"/>
              <a:t/>
            </a:r>
            <a:br>
              <a:rPr lang="cs-CZ" sz="1200" dirty="0"/>
            </a:br>
            <a:r>
              <a:rPr lang="cs-CZ" sz="1200" dirty="0"/>
              <a:t/>
            </a:r>
            <a:br>
              <a:rPr lang="cs-CZ" sz="1200" dirty="0"/>
            </a:br>
            <a:r>
              <a:rPr lang="cs-CZ" sz="1200" dirty="0"/>
              <a:t/>
            </a:r>
            <a:br>
              <a:rPr lang="cs-CZ" sz="1200" dirty="0"/>
            </a:br>
            <a:endParaRPr lang="cs-CZ" sz="1200" dirty="0" smtClean="0"/>
          </a:p>
          <a:p>
            <a:endParaRPr lang="cs-CZ" sz="1200" dirty="0" smtClean="0"/>
          </a:p>
          <a:p>
            <a:r>
              <a:rPr lang="cs-CZ" sz="1200" dirty="0"/>
              <a:t/>
            </a:r>
            <a:br>
              <a:rPr lang="cs-CZ" sz="1200" dirty="0"/>
            </a:br>
            <a:r>
              <a:rPr lang="cs-CZ" sz="1200" dirty="0"/>
              <a:t/>
            </a:r>
            <a:br>
              <a:rPr lang="cs-CZ" sz="1200" dirty="0"/>
            </a:br>
            <a:endParaRPr lang="cs-CZ" sz="1200" dirty="0"/>
          </a:p>
          <a:p>
            <a:r>
              <a:rPr lang="cs-CZ" sz="1200" dirty="0"/>
              <a:t/>
            </a:r>
            <a:br>
              <a:rPr lang="cs-CZ" sz="1200" dirty="0"/>
            </a:br>
            <a:endParaRPr lang="cs-CZ" sz="1200" dirty="0" smtClean="0"/>
          </a:p>
          <a:p>
            <a:r>
              <a:rPr lang="cs-CZ" sz="1200" dirty="0"/>
              <a:t/>
            </a:r>
            <a:br>
              <a:rPr lang="cs-CZ" sz="1200" dirty="0"/>
            </a:br>
            <a:r>
              <a:rPr lang="cs-CZ" sz="1200" dirty="0"/>
              <a:t/>
            </a:r>
            <a:br>
              <a:rPr lang="cs-CZ" sz="1200" dirty="0"/>
            </a:br>
            <a:r>
              <a:rPr lang="cs-CZ" sz="1200" dirty="0"/>
              <a:t/>
            </a:r>
            <a:br>
              <a:rPr lang="cs-CZ" sz="1200" dirty="0"/>
            </a:br>
            <a:endParaRPr lang="cs-CZ" sz="1200" dirty="0" smtClean="0"/>
          </a:p>
          <a:p>
            <a:endParaRPr lang="cs-CZ" sz="1200" dirty="0" smtClean="0"/>
          </a:p>
          <a:p>
            <a:endParaRPr lang="cs-CZ" sz="1200" dirty="0"/>
          </a:p>
          <a:p>
            <a:r>
              <a:rPr lang="cs-CZ" sz="1200" dirty="0"/>
              <a:t/>
            </a:r>
            <a:br>
              <a:rPr lang="cs-CZ" sz="1200" dirty="0"/>
            </a:br>
            <a:r>
              <a:rPr lang="cs-CZ" sz="1200" dirty="0"/>
              <a:t/>
            </a:r>
            <a:br>
              <a:rPr lang="cs-CZ" sz="1200" dirty="0"/>
            </a:b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1467539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38525" y="548680"/>
            <a:ext cx="3744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Použitá literatura:</a:t>
            </a:r>
            <a:endParaRPr lang="cs-CZ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421694" y="1412776"/>
            <a:ext cx="806489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Obr. 2 </a:t>
            </a:r>
            <a:r>
              <a:rPr lang="cs-CZ" dirty="0"/>
              <a:t>- Dějepis2. Praha : Pedagogické nakladatelství, 2004. </a:t>
            </a:r>
            <a:r>
              <a:rPr lang="cs-CZ" dirty="0" smtClean="0"/>
              <a:t>Lucemburkové na českém trůně, </a:t>
            </a:r>
            <a:r>
              <a:rPr lang="cs-CZ" dirty="0"/>
              <a:t>s. 160.</a:t>
            </a:r>
          </a:p>
          <a:p>
            <a:r>
              <a:rPr lang="cs-CZ" dirty="0" smtClean="0"/>
              <a:t>Vlastivěda 4. Brno : NOVÁ ŠKOLA, s.r.o., 2009. </a:t>
            </a:r>
            <a:r>
              <a:rPr lang="cs-CZ" dirty="0"/>
              <a:t>Autor: PaeDr. Iva Stříbrná a kolektiv, Český </a:t>
            </a:r>
            <a:r>
              <a:rPr lang="cs-CZ" dirty="0" smtClean="0"/>
              <a:t>stát za vlády Lucemburků, s. 47.</a:t>
            </a:r>
          </a:p>
          <a:p>
            <a:r>
              <a:rPr lang="cs-CZ" dirty="0" smtClean="0"/>
              <a:t>Dějepis2. Praha : Pedagogické nakladatelství, 2004</a:t>
            </a:r>
            <a:r>
              <a:rPr lang="cs-CZ" dirty="0"/>
              <a:t>. Autor: </a:t>
            </a:r>
            <a:r>
              <a:rPr lang="cs-CZ" dirty="0" err="1"/>
              <a:t>prof.PhDr</a:t>
            </a:r>
            <a:r>
              <a:rPr lang="cs-CZ" dirty="0"/>
              <a:t>. Petr </a:t>
            </a:r>
            <a:r>
              <a:rPr lang="cs-CZ" dirty="0" err="1"/>
              <a:t>Čornej</a:t>
            </a:r>
            <a:r>
              <a:rPr lang="cs-CZ"/>
              <a:t>, Lucemburkové </a:t>
            </a:r>
            <a:r>
              <a:rPr lang="cs-CZ" dirty="0" smtClean="0"/>
              <a:t>na českém trůně, s. 160.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38979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</TotalTime>
  <Words>429</Words>
  <Application>Microsoft Office PowerPoint</Application>
  <PresentationFormat>Předvádění na obrazovce (4:3)</PresentationFormat>
  <Paragraphs>78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ČESKÝ STÁT ZA VLÁDY LUCEMBURKŮ</vt:lpstr>
      <vt:lpstr>ČESKÝ STÁT ZA VLÁDY LUCEMBURKŮ</vt:lpstr>
      <vt:lpstr>JAN LUCEMBURSKÝ</vt:lpstr>
      <vt:lpstr>Prezentace aplikace PowerPoint</vt:lpstr>
      <vt:lpstr>Prezentace aplikace PowerPoint</vt:lpstr>
      <vt:lpstr>KAREL IV.</vt:lpstr>
      <vt:lpstr>Prezentace aplikace PowerPoint</vt:lpstr>
      <vt:lpstr>VÁCLAV IV. </vt:lpstr>
      <vt:lpstr>VÁCLAV IV.</vt:lpstr>
      <vt:lpstr>ZIKMUND LUCEMBURSKÝ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ČESKÝ STÁT ZA VLÁDY LUCEMBURKŮ</dc:title>
  <dc:creator>Uživatel</dc:creator>
  <cp:lastModifiedBy>Uživatel</cp:lastModifiedBy>
  <cp:revision>25</cp:revision>
  <dcterms:created xsi:type="dcterms:W3CDTF">2011-11-18T11:13:35Z</dcterms:created>
  <dcterms:modified xsi:type="dcterms:W3CDTF">2012-11-25T11:19:25Z</dcterms:modified>
</cp:coreProperties>
</file>