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3"/>
  </p:notesMasterIdLst>
  <p:sldIdLst>
    <p:sldId id="296" r:id="rId2"/>
    <p:sldId id="297" r:id="rId3"/>
    <p:sldId id="256" r:id="rId4"/>
    <p:sldId id="259" r:id="rId5"/>
    <p:sldId id="257" r:id="rId6"/>
    <p:sldId id="258" r:id="rId7"/>
    <p:sldId id="260" r:id="rId8"/>
    <p:sldId id="261" r:id="rId9"/>
    <p:sldId id="275" r:id="rId10"/>
    <p:sldId id="265" r:id="rId11"/>
    <p:sldId id="262" r:id="rId12"/>
    <p:sldId id="263" r:id="rId13"/>
    <p:sldId id="264" r:id="rId14"/>
    <p:sldId id="266" r:id="rId15"/>
    <p:sldId id="267" r:id="rId16"/>
    <p:sldId id="268" r:id="rId17"/>
    <p:sldId id="269" r:id="rId18"/>
    <p:sldId id="270" r:id="rId19"/>
    <p:sldId id="278" r:id="rId20"/>
    <p:sldId id="272" r:id="rId21"/>
    <p:sldId id="300" r:id="rId22"/>
    <p:sldId id="276" r:id="rId23"/>
    <p:sldId id="277" r:id="rId24"/>
    <p:sldId id="280" r:id="rId25"/>
    <p:sldId id="285" r:id="rId26"/>
    <p:sldId id="282" r:id="rId27"/>
    <p:sldId id="283" r:id="rId28"/>
    <p:sldId id="284" r:id="rId29"/>
    <p:sldId id="281" r:id="rId30"/>
    <p:sldId id="286" r:id="rId31"/>
    <p:sldId id="287" r:id="rId32"/>
    <p:sldId id="288" r:id="rId33"/>
    <p:sldId id="289" r:id="rId34"/>
    <p:sldId id="290" r:id="rId35"/>
    <p:sldId id="291" r:id="rId36"/>
    <p:sldId id="293" r:id="rId37"/>
    <p:sldId id="301" r:id="rId38"/>
    <p:sldId id="294" r:id="rId39"/>
    <p:sldId id="295" r:id="rId40"/>
    <p:sldId id="298" r:id="rId41"/>
    <p:sldId id="299" r:id="rId4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9AC8B8-300B-4FD1-941F-B267FB1684F2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89ED65-915C-42CE-947E-6A29722702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62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81EB4B-A672-489B-AED8-289CF7101D1F}" type="slidenum">
              <a:rPr lang="cs-CZ" smtClean="0"/>
              <a:pPr/>
              <a:t>40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F451FA-2522-4C52-BDB8-C031B03B6B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00E23C-DF39-4373-9ECA-CC6636E8D9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02AC7-D0C0-4E54-A9E3-DBEF3BD0A80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DD8C0C-8902-4944-9E6E-BC4C1A1686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F64AAC8-CDE2-4D0D-8048-1191764742A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5748B-5C59-40C1-B84D-E21E593B1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60786-67ED-41F6-ACF6-824D8BBCB9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26F77-B92F-4B27-9264-AC09E9BB84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C912B6-342F-4552-98BC-1245FD9E69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1CBFC-59ED-4CCB-A1DE-CE53EA14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2267C-C231-4223-A724-C0B9F9E21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1F04779-72F0-475D-AA21-8B831ACAA8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949995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M.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Knoblochová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VY_62_INOVACE_01A_12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Úvěry, umořovací plán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matematika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4.3.2013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Pojmy žáci aktivně pracují ve skupinách. </a:t>
            </a:r>
          </a:p>
          <a:p>
            <a:pPr>
              <a:buNone/>
            </a:pPr>
            <a:r>
              <a:rPr lang="cs-CZ" dirty="0" smtClean="0"/>
              <a:t>Sestavují umořovací plán, odhadují nutné </a:t>
            </a:r>
          </a:p>
          <a:p>
            <a:pPr>
              <a:buNone/>
            </a:pPr>
            <a:r>
              <a:rPr lang="cs-CZ" dirty="0" smtClean="0"/>
              <a:t>výšky splátek a nutné velikosti úmorů.</a:t>
            </a:r>
          </a:p>
          <a:p>
            <a:pPr>
              <a:buNone/>
            </a:pPr>
            <a:r>
              <a:rPr lang="cs-CZ" dirty="0" smtClean="0"/>
              <a:t>Odvozují vztahy a doplňují na tabuli </a:t>
            </a:r>
          </a:p>
          <a:p>
            <a:pPr>
              <a:buNone/>
            </a:pPr>
            <a:r>
              <a:rPr lang="cs-CZ" dirty="0" smtClean="0"/>
              <a:t>elektronickým perem nebo </a:t>
            </a:r>
            <a:r>
              <a:rPr lang="cs-CZ" dirty="0" err="1" smtClean="0"/>
              <a:t>fixou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Materiál je používán v semináři z finanční </a:t>
            </a:r>
          </a:p>
          <a:p>
            <a:pPr>
              <a:buNone/>
            </a:pPr>
            <a:r>
              <a:rPr lang="cs-CZ" dirty="0" smtClean="0"/>
              <a:t>matematiky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Finanční matematika 12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Úvěry a leasing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Umořovací plány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úmor dluhu – část splátky úvěru( dluhu), která snižuje dlužnou částku</a:t>
            </a:r>
          </a:p>
          <a:p>
            <a:r>
              <a:rPr lang="cs-CZ"/>
              <a:t>umořovací plán – dokument, který obsahuje pro jednotlivá období splácení úvěru výši splátky, výši úmoru dluhu, výši úroku z dluhu a stav dluhu po odečtení úmoru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dirty="0" smtClean="0"/>
              <a:t>Podnikatel </a:t>
            </a:r>
            <a:r>
              <a:rPr lang="cs-CZ" sz="2800" dirty="0"/>
              <a:t>získal úvěr 1 </a:t>
            </a:r>
            <a:r>
              <a:rPr lang="cs-CZ" sz="2800" dirty="0" smtClean="0"/>
              <a:t>500 </a:t>
            </a:r>
            <a:r>
              <a:rPr lang="cs-CZ" sz="2800" dirty="0"/>
              <a:t>000Kč s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dirty="0"/>
              <a:t>úrokovou mírou </a:t>
            </a:r>
            <a:r>
              <a:rPr lang="cs-CZ" sz="2800" dirty="0" smtClean="0"/>
              <a:t>13%. </a:t>
            </a:r>
            <a:r>
              <a:rPr lang="cs-CZ" sz="2800" dirty="0"/>
              <a:t>Úrokovací období je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dirty="0"/>
              <a:t>jeden rok. Splácet bude ve třech splátkách, 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dirty="0"/>
              <a:t>na konci každého roku. První  </a:t>
            </a:r>
            <a:r>
              <a:rPr lang="cs-CZ" sz="2800" dirty="0" smtClean="0"/>
              <a:t>500 000Kč</a:t>
            </a:r>
            <a:r>
              <a:rPr lang="cs-CZ" sz="2800" dirty="0"/>
              <a:t>,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sz="2800" dirty="0"/>
              <a:t>druhá </a:t>
            </a:r>
            <a:r>
              <a:rPr lang="cs-CZ" sz="2800" dirty="0" smtClean="0"/>
              <a:t>600 </a:t>
            </a:r>
            <a:r>
              <a:rPr lang="cs-CZ" sz="2800" dirty="0"/>
              <a:t>000Kč.</a:t>
            </a:r>
          </a:p>
          <a:p>
            <a:pPr marL="609600" indent="-609600">
              <a:lnSpc>
                <a:spcPct val="90000"/>
              </a:lnSpc>
              <a:buFontTx/>
              <a:buAutoNum type="alphaLcParenR"/>
            </a:pPr>
            <a:r>
              <a:rPr lang="cs-CZ" sz="2800" dirty="0"/>
              <a:t>kolik korun bude třetí splátka</a:t>
            </a:r>
          </a:p>
          <a:p>
            <a:pPr marL="609600" indent="-609600">
              <a:lnSpc>
                <a:spcPct val="90000"/>
              </a:lnSpc>
              <a:buFontTx/>
              <a:buAutoNum type="alphaLcParenR"/>
            </a:pPr>
            <a:r>
              <a:rPr lang="cs-CZ" sz="2800" dirty="0"/>
              <a:t>kolik celkem bance zaplatí</a:t>
            </a:r>
          </a:p>
          <a:p>
            <a:pPr marL="609600" indent="-609600">
              <a:lnSpc>
                <a:spcPct val="90000"/>
              </a:lnSpc>
              <a:buFontTx/>
              <a:buAutoNum type="alphaLcParenR"/>
            </a:pPr>
            <a:r>
              <a:rPr lang="cs-CZ" sz="2800" dirty="0"/>
              <a:t>sestavte umořovací plán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1 195 000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1 195 000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1 195 000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1 195 000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155 350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1 195 000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155 350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444 650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1 195 000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155 350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444 650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750 350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1 195 000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155 350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444 650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750 350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2713014"/>
              </p:ext>
            </p:extLst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1 195 000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155 350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444 650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 750 350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750 350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</a:t>
                      </a:r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1 195 000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155 350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444 650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 750 350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97 545,50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750 350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</a:t>
                      </a:r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32573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1 195 000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155 350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444 650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750 350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847 895,50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97 545,50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750 350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</a:t>
                      </a:r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1 500 000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1 195 000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155 350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444 650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 750 350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847 895,50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97 545,50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750 350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0    </a:t>
                      </a:r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575 175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575 175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2 009 825 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575 175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2 009 825 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291 424,63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575 175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2 009 825 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291 424,63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758 575,37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575 175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2 009 825 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291 424,63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758 575,37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1 251 249,63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575 175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2 009 825 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291 424,63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758 575,37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1 251 249,63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181 431,20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575 175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2 009 825 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291 424,63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758 575,37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1 251 249,63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181 431,20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968 568,80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575 175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2 009 825 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291 424,63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758 575,37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1 251 249,63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181 431,20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968 568,80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282 680,83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5379838"/>
              </p:ext>
            </p:extLst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575 175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2 009 825 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291 424,63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758 575,37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1 251 249,63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181 431,20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968 568,80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282 680,83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282 680,83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575 175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2 009 825 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291 424,63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758 575,37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1 251 249,63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181 431,20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968 568,80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282 680,83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40 988,72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282 680,83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524919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575 175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2 009 825 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291 424,63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758 575,37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1 251 249,63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181 431,20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968 568,80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282 680,83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323 669,55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40 988,72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282 680,83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umořovací plán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Splátka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Úmor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 dluhu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1.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850 000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415 000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2 585 000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2.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374 825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575 175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2 009 825 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3.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1 050 000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291 424,63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758 575,37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1 251 249,63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4. roku 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1 150 000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181 431,20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968 568,80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282 680,83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Konec 5. roku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323 669,55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40 988,72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282 680,83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0</a:t>
                      </a:r>
                      <a:endParaRPr lang="cs-CZ" dirty="0"/>
                    </a:p>
                  </a:txBody>
                  <a:tcPr marL="96520" marR="96520"/>
                </a:tc>
              </a:tr>
            </a:tbl>
          </a:graphicData>
        </a:graphic>
      </p:graphicFrame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ODVÁRKO, Oldřich. </a:t>
            </a:r>
            <a:r>
              <a:rPr lang="cs-CZ" i="1" dirty="0" smtClean="0"/>
              <a:t>Úlohy z finanční matematiky pro střední školy</a:t>
            </a:r>
            <a:r>
              <a:rPr lang="cs-CZ" dirty="0" smtClean="0"/>
              <a:t>. Praha: Prometheus, 2005, ISBN 80-7196-303-8</a:t>
            </a:r>
            <a:r>
              <a:rPr lang="cs-CZ" dirty="0"/>
              <a:t>. </a:t>
            </a:r>
            <a:r>
              <a:rPr lang="cs-CZ"/>
              <a:t>– se svolením autora</a:t>
            </a:r>
            <a:endParaRPr lang="cs-CZ" dirty="0" smtClean="0"/>
          </a:p>
          <a:p>
            <a:r>
              <a:rPr lang="cs-CZ" dirty="0" smtClean="0"/>
              <a:t>RADOVÁ, Jarmila; DVOŘÁK, Petr; MÁLEK, Jiří. </a:t>
            </a:r>
            <a:r>
              <a:rPr lang="cs-CZ" i="1" dirty="0" smtClean="0"/>
              <a:t>Finanční matematika pro každého 7. aktualizované vydání</a:t>
            </a:r>
            <a:r>
              <a:rPr lang="cs-CZ" dirty="0" smtClean="0"/>
              <a:t>. Praha: </a:t>
            </a:r>
            <a:r>
              <a:rPr lang="cs-CZ" dirty="0" err="1" smtClean="0"/>
              <a:t>Grada</a:t>
            </a:r>
            <a:r>
              <a:rPr lang="cs-CZ" dirty="0" smtClean="0"/>
              <a:t>, 2009, ISBN 978-80-247-3291-6.</a:t>
            </a:r>
          </a:p>
          <a:p>
            <a:r>
              <a:rPr lang="cs-CZ" dirty="0" smtClean="0"/>
              <a:t>Archiv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Materiál je určený pro interaktivní výuku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114</TotalTime>
  <Words>1707</Words>
  <Application>Microsoft Office PowerPoint</Application>
  <PresentationFormat>Předvádění na obrazovce (4:3)</PresentationFormat>
  <Paragraphs>628</Paragraphs>
  <Slides>41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Cesta</vt:lpstr>
      <vt:lpstr>Prezentace aplikace PowerPoint</vt:lpstr>
      <vt:lpstr>Anotace</vt:lpstr>
      <vt:lpstr>Finanční matematika 12</vt:lpstr>
      <vt:lpstr>Úvěry a leasing</vt:lpstr>
      <vt:lpstr>Umořovací plány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Doplňte umořovací plán</vt:lpstr>
      <vt:lpstr>Doplňte umořovací plán</vt:lpstr>
      <vt:lpstr>Doplňte umořovací plán</vt:lpstr>
      <vt:lpstr>Doplňte umořovací plán</vt:lpstr>
      <vt:lpstr>Doplňte umořovací plán</vt:lpstr>
      <vt:lpstr>Doplňte umořovací plán</vt:lpstr>
      <vt:lpstr>Doplňte umořovací plán</vt:lpstr>
      <vt:lpstr>Doplňte umořovací plán</vt:lpstr>
      <vt:lpstr>Doplňte umořovací plán</vt:lpstr>
      <vt:lpstr>Doplňte umořovací plán</vt:lpstr>
      <vt:lpstr>Doplňte umořovací plán</vt:lpstr>
      <vt:lpstr>Doplňte umořovací plán</vt:lpstr>
      <vt:lpstr>Doplňte umořovací plán</vt:lpstr>
      <vt:lpstr>Doplňte umořovací plán</vt:lpstr>
      <vt:lpstr>Doplňte umořovací plán</vt:lpstr>
      <vt:lpstr>Doplňte umořovací plán</vt:lpstr>
      <vt:lpstr>Literatura</vt:lpstr>
      <vt:lpstr>Prezentace aplikace PowerPoint</vt:lpstr>
    </vt:vector>
  </TitlesOfParts>
  <Company>Gymnázium Chomutov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Úvěry a leasing</dc:title>
  <dc:creator>knoblochova</dc:creator>
  <cp:lastModifiedBy>Miroslava Knoblochová</cp:lastModifiedBy>
  <cp:revision>14</cp:revision>
  <dcterms:created xsi:type="dcterms:W3CDTF">2012-12-04T13:29:32Z</dcterms:created>
  <dcterms:modified xsi:type="dcterms:W3CDTF">2013-05-02T06:07:28Z</dcterms:modified>
</cp:coreProperties>
</file>