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CFFF-CB50-4862-B639-F768C59A47EC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16C33-EF51-4DA6-BD01-E7900322337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25149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CFFF-CB50-4862-B639-F768C59A47EC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16C33-EF51-4DA6-BD01-E7900322337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8863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CFFF-CB50-4862-B639-F768C59A47EC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16C33-EF51-4DA6-BD01-E7900322337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140570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CFFF-CB50-4862-B639-F768C59A47EC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16C33-EF51-4DA6-BD01-E7900322337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842599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CFFF-CB50-4862-B639-F768C59A47EC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16C33-EF51-4DA6-BD01-E7900322337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920937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CFFF-CB50-4862-B639-F768C59A47EC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16C33-EF51-4DA6-BD01-E7900322337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50421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CFFF-CB50-4862-B639-F768C59A47EC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16C33-EF51-4DA6-BD01-E7900322337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14107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CFFF-CB50-4862-B639-F768C59A47EC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16C33-EF51-4DA6-BD01-E7900322337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943573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CFFF-CB50-4862-B639-F768C59A47EC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16C33-EF51-4DA6-BD01-E7900322337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469210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CFFF-CB50-4862-B639-F768C59A47EC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16C33-EF51-4DA6-BD01-E7900322337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492442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CFFF-CB50-4862-B639-F768C59A47EC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16C33-EF51-4DA6-BD01-E7900322337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52692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39CFFF-CB50-4862-B639-F768C59A47EC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B16C33-EF51-4DA6-BD01-E7900322337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629758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38925" y="1340768"/>
            <a:ext cx="7632581" cy="1440160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STÁT ZA VLÁDY LUCEMBURKŮ- Karel IV.</a:t>
            </a:r>
            <a:b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</a:b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6021288"/>
            <a:ext cx="8568952" cy="406896"/>
          </a:xfrm>
        </p:spPr>
        <p:txBody>
          <a:bodyPr>
            <a:normAutofit/>
          </a:bodyPr>
          <a:lstStyle/>
          <a:p>
            <a:endParaRPr lang="cs-CZ" sz="1000" dirty="0"/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64180" y="5301208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491476" y="6419086"/>
            <a:ext cx="18473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endParaRPr lang="cs-CZ" sz="1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620688"/>
            <a:ext cx="71287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/>
              <a:t>Základní škola a Mateřská škola, Liberec, Barvířská 38/6, příspěvková organizace</a:t>
            </a:r>
            <a:endParaRPr lang="cs-CZ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3426" y="3877986"/>
            <a:ext cx="759274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Anotace: Seznámení se s obdobím panování </a:t>
            </a:r>
            <a:r>
              <a:rPr lang="cs-CZ" sz="1600" dirty="0" smtClean="0"/>
              <a:t>Lucemburků (Karla IV.) </a:t>
            </a:r>
            <a:r>
              <a:rPr lang="cs-CZ" sz="1600" dirty="0" smtClean="0"/>
              <a:t>na českém trůnu.</a:t>
            </a:r>
            <a:endParaRPr lang="cs-CZ" sz="1600" dirty="0"/>
          </a:p>
        </p:txBody>
      </p:sp>
      <p:sp>
        <p:nvSpPr>
          <p:cNvPr id="4" name="Obdélník 3"/>
          <p:cNvSpPr/>
          <p:nvPr/>
        </p:nvSpPr>
        <p:spPr>
          <a:xfrm>
            <a:off x="1259632" y="2473969"/>
            <a:ext cx="6272902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Název: </a:t>
            </a:r>
            <a:r>
              <a:rPr lang="cs-CZ" dirty="0" smtClean="0"/>
              <a:t>VY_32_inovace_12 </a:t>
            </a:r>
            <a:r>
              <a:rPr lang="cs-CZ" dirty="0"/>
              <a:t>Vlastivěda-starší české dějiny</a:t>
            </a:r>
          </a:p>
          <a:p>
            <a:r>
              <a:rPr lang="cs-CZ" dirty="0"/>
              <a:t>Autor: Mgr. Martina Šímová</a:t>
            </a:r>
          </a:p>
          <a:p>
            <a:r>
              <a:rPr lang="cs-CZ" dirty="0"/>
              <a:t>Období: Leden 2012</a:t>
            </a:r>
          </a:p>
          <a:p>
            <a:r>
              <a:rPr lang="cs-CZ" dirty="0"/>
              <a:t>Věková skupina: 4.ročník</a:t>
            </a:r>
          </a:p>
          <a:p>
            <a:r>
              <a:rPr lang="cs-CZ" dirty="0"/>
              <a:t>Tematická oblast: Vlastivěda</a:t>
            </a:r>
          </a:p>
        </p:txBody>
      </p:sp>
    </p:spTree>
    <p:extLst>
      <p:ext uri="{BB962C8B-B14F-4D97-AF65-F5344CB8AC3E}">
        <p14:creationId xmlns:p14="http://schemas.microsoft.com/office/powerpoint/2010/main" xmlns="" val="1137899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KAREL IV.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Původní jméno </a:t>
            </a:r>
            <a:r>
              <a:rPr lang="cs-CZ" b="1" dirty="0" smtClean="0">
                <a:solidFill>
                  <a:srgbClr val="0070C0"/>
                </a:solidFill>
              </a:rPr>
              <a:t>Václav</a:t>
            </a:r>
            <a:r>
              <a:rPr lang="cs-CZ" dirty="0" smtClean="0"/>
              <a:t> – jméno Karel přijal od svého kmotra francouzského krále </a:t>
            </a:r>
          </a:p>
          <a:p>
            <a:r>
              <a:rPr lang="cs-CZ" dirty="0"/>
              <a:t>Od sedmi let vyrůstal ve </a:t>
            </a:r>
            <a:r>
              <a:rPr lang="cs-CZ" b="1" dirty="0">
                <a:solidFill>
                  <a:srgbClr val="0070C0"/>
                </a:solidFill>
              </a:rPr>
              <a:t>Francii</a:t>
            </a:r>
          </a:p>
          <a:p>
            <a:r>
              <a:rPr lang="cs-CZ" dirty="0" smtClean="0"/>
              <a:t>Získal velmi dobré vzdělání</a:t>
            </a:r>
          </a:p>
          <a:p>
            <a:r>
              <a:rPr lang="cs-CZ" dirty="0" smtClean="0"/>
              <a:t>Ovládal několik cizích jazyků</a:t>
            </a:r>
          </a:p>
          <a:p>
            <a:r>
              <a:rPr lang="cs-CZ" dirty="0" smtClean="0"/>
              <a:t>Roku </a:t>
            </a:r>
            <a:r>
              <a:rPr lang="cs-CZ" b="1" dirty="0" smtClean="0">
                <a:solidFill>
                  <a:srgbClr val="0070C0"/>
                </a:solidFill>
              </a:rPr>
              <a:t>1347 korunován českým králem</a:t>
            </a:r>
          </a:p>
          <a:p>
            <a:r>
              <a:rPr lang="cs-CZ" dirty="0" smtClean="0"/>
              <a:t>Nechal zhotovit svatováclavskou korunu</a:t>
            </a:r>
          </a:p>
          <a:p>
            <a:r>
              <a:rPr lang="cs-CZ" dirty="0" smtClean="0"/>
              <a:t>Vydal řadu listin, které měli ústavní právo – </a:t>
            </a:r>
            <a:r>
              <a:rPr lang="cs-CZ" b="1" dirty="0" smtClean="0">
                <a:solidFill>
                  <a:srgbClr val="0070C0"/>
                </a:solidFill>
              </a:rPr>
              <a:t>země Koruny české</a:t>
            </a:r>
          </a:p>
          <a:p>
            <a:endParaRPr lang="cs-CZ" dirty="0"/>
          </a:p>
        </p:txBody>
      </p:sp>
      <p:pic>
        <p:nvPicPr>
          <p:cNvPr id="7170" name="Picture 2" descr="C:\Users\Uživatel\AppData\Local\Microsoft\Windows\Temporary Internet Files\Content.IE5\SLO2JL7N\MC900438000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564904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51796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KAREL IV.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Rozšířil České království</a:t>
            </a:r>
          </a:p>
          <a:p>
            <a:r>
              <a:rPr lang="cs-CZ" dirty="0" smtClean="0"/>
              <a:t>Roku 1348 založil </a:t>
            </a:r>
            <a:r>
              <a:rPr lang="cs-CZ" b="1" dirty="0" smtClean="0">
                <a:solidFill>
                  <a:srgbClr val="0070C0"/>
                </a:solidFill>
              </a:rPr>
              <a:t>Karlovu universitu </a:t>
            </a:r>
            <a:r>
              <a:rPr lang="cs-CZ" dirty="0" smtClean="0"/>
              <a:t>a nechal vybudovat </a:t>
            </a:r>
            <a:r>
              <a:rPr lang="cs-CZ" b="1" dirty="0" smtClean="0">
                <a:solidFill>
                  <a:srgbClr val="0070C0"/>
                </a:solidFill>
              </a:rPr>
              <a:t>Nové Město pražské</a:t>
            </a:r>
          </a:p>
          <a:p>
            <a:r>
              <a:rPr lang="cs-CZ" dirty="0" smtClean="0"/>
              <a:t>Spojil levý břeh řeky Vltavy se Starým Městem – </a:t>
            </a:r>
            <a:r>
              <a:rPr lang="cs-CZ" b="1" dirty="0" smtClean="0">
                <a:solidFill>
                  <a:srgbClr val="0070C0"/>
                </a:solidFill>
              </a:rPr>
              <a:t>Karlův most</a:t>
            </a:r>
          </a:p>
          <a:p>
            <a:r>
              <a:rPr lang="cs-CZ" dirty="0" smtClean="0"/>
              <a:t>Založil město </a:t>
            </a:r>
            <a:r>
              <a:rPr lang="cs-CZ" b="1" dirty="0" smtClean="0">
                <a:solidFill>
                  <a:srgbClr val="0070C0"/>
                </a:solidFill>
              </a:rPr>
              <a:t>Hradčany</a:t>
            </a:r>
          </a:p>
          <a:p>
            <a:r>
              <a:rPr lang="cs-CZ" b="1" dirty="0" smtClean="0">
                <a:solidFill>
                  <a:srgbClr val="0070C0"/>
                </a:solidFill>
              </a:rPr>
              <a:t>Hladová zeď </a:t>
            </a:r>
            <a:r>
              <a:rPr lang="cs-CZ" dirty="0" smtClean="0"/>
              <a:t>– vystavěná roku 1361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46160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KAREL IV.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Za Karlovy vlády Praha </a:t>
            </a:r>
            <a:r>
              <a:rPr lang="cs-CZ" b="1" dirty="0">
                <a:solidFill>
                  <a:srgbClr val="0070C0"/>
                </a:solidFill>
              </a:rPr>
              <a:t>největším středoevropským městem </a:t>
            </a:r>
            <a:r>
              <a:rPr lang="cs-CZ" dirty="0"/>
              <a:t>– 40000 obyvatel</a:t>
            </a:r>
          </a:p>
          <a:p>
            <a:r>
              <a:rPr lang="cs-CZ" dirty="0" smtClean="0"/>
              <a:t>V </a:t>
            </a:r>
            <a:r>
              <a:rPr lang="cs-CZ" dirty="0"/>
              <a:t>roce 1355 získal </a:t>
            </a:r>
            <a:r>
              <a:rPr lang="cs-CZ" b="1" dirty="0">
                <a:solidFill>
                  <a:srgbClr val="0070C0"/>
                </a:solidFill>
              </a:rPr>
              <a:t>císařskou korunu</a:t>
            </a:r>
          </a:p>
          <a:p>
            <a:r>
              <a:rPr lang="cs-CZ" dirty="0"/>
              <a:t>Nechal vystavět hrad </a:t>
            </a:r>
            <a:r>
              <a:rPr lang="cs-CZ" b="1" dirty="0" smtClean="0">
                <a:solidFill>
                  <a:srgbClr val="0070C0"/>
                </a:solidFill>
              </a:rPr>
              <a:t>Karlštejn</a:t>
            </a:r>
          </a:p>
          <a:p>
            <a:r>
              <a:rPr lang="cs-CZ" dirty="0" smtClean="0"/>
              <a:t>Vydal </a:t>
            </a:r>
            <a:r>
              <a:rPr lang="cs-CZ" b="1" dirty="0" smtClean="0">
                <a:solidFill>
                  <a:srgbClr val="0070C0"/>
                </a:solidFill>
              </a:rPr>
              <a:t>ZLATOU BULU </a:t>
            </a:r>
            <a:r>
              <a:rPr lang="cs-CZ" dirty="0" smtClean="0"/>
              <a:t>pro říši</a:t>
            </a:r>
          </a:p>
          <a:p>
            <a:r>
              <a:rPr lang="cs-CZ" dirty="0" smtClean="0"/>
              <a:t>Zemřel 29. listopadu 1378 </a:t>
            </a:r>
          </a:p>
          <a:p>
            <a:r>
              <a:rPr lang="cs-CZ" b="1" dirty="0" smtClean="0">
                <a:solidFill>
                  <a:srgbClr val="0070C0"/>
                </a:solidFill>
              </a:rPr>
              <a:t>Karel IV. byl a stále je jeden z nejvýznamnějších panovníků naší historie</a:t>
            </a:r>
            <a:endParaRPr lang="cs-CZ" b="1" dirty="0">
              <a:solidFill>
                <a:srgbClr val="0070C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95986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files.stredoveky-jarmark.webnode.cz/200000119-5057651516/karel_iv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492" y="1297141"/>
            <a:ext cx="3199588" cy="4283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www.poklad.cz/images/trasy/karlstejn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4802" y="323528"/>
            <a:ext cx="4381500" cy="3114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ttp://www.estav.cz/gfx/we/zpr/karluv-most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4980" y="4077072"/>
            <a:ext cx="4572000" cy="2486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652492" y="323528"/>
            <a:ext cx="30959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Karlštejn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868144" y="5949280"/>
            <a:ext cx="29839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Karel IV.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349388" y="3615407"/>
            <a:ext cx="29523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Karlův most</a:t>
            </a:r>
            <a:endParaRPr lang="cs-CZ" sz="2400" b="1" dirty="0"/>
          </a:p>
        </p:txBody>
      </p:sp>
      <p:cxnSp>
        <p:nvCxnSpPr>
          <p:cNvPr id="8" name="Přímá spojnice se šipkou 7"/>
          <p:cNvCxnSpPr/>
          <p:nvPr/>
        </p:nvCxnSpPr>
        <p:spPr>
          <a:xfrm flipH="1">
            <a:off x="5206980" y="785193"/>
            <a:ext cx="1237228" cy="511948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374113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8" descr="http://vlastenci.cz/obr/znaky/klenoty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08997" y="0"/>
            <a:ext cx="9252997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29625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483768" y="476672"/>
            <a:ext cx="46805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Použité prameny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1268760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Dostupné z internetu: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1844824"/>
            <a:ext cx="8496944" cy="80329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Obr. 1 –3 </a:t>
            </a:r>
            <a:r>
              <a:rPr lang="cs-CZ" sz="1200" dirty="0" smtClean="0"/>
              <a:t>klipart-</a:t>
            </a:r>
            <a:r>
              <a:rPr lang="it-IT" sz="1200" dirty="0"/>
              <a:t>Smajlici. [online]. [cit. 2012-11-25]. Dostupné z: http://www.celysvet.cz/smajlici-ke-stazeni-smajlik?pg=1</a:t>
            </a:r>
            <a:endParaRPr lang="cs-CZ" sz="1200" dirty="0"/>
          </a:p>
          <a:p>
            <a:r>
              <a:rPr lang="cs-CZ" sz="1200" b="1" dirty="0" smtClean="0"/>
              <a:t>Obr. </a:t>
            </a:r>
            <a:r>
              <a:rPr lang="cs-CZ" sz="1200" b="1" dirty="0"/>
              <a:t>4</a:t>
            </a:r>
            <a:r>
              <a:rPr lang="cs-CZ" sz="1200" b="1" dirty="0" smtClean="0"/>
              <a:t> </a:t>
            </a:r>
            <a:r>
              <a:rPr lang="cs-CZ" sz="1200" dirty="0" smtClean="0"/>
              <a:t>– </a:t>
            </a:r>
            <a:r>
              <a:rPr lang="cs-CZ" sz="1200" i="1" dirty="0"/>
              <a:t>Panovnici.estranky.cz</a:t>
            </a:r>
            <a:r>
              <a:rPr lang="cs-CZ" sz="1200" dirty="0"/>
              <a:t> [online]. 2011 [cit. 2011-11-18]. Lucemburkové. Dostupné z WWW: &lt;http://www.panovnici.estranky.cz/fotoalbum/</a:t>
            </a:r>
            <a:r>
              <a:rPr lang="cs-CZ" sz="1200" dirty="0" err="1"/>
              <a:t>lucemburkove</a:t>
            </a:r>
            <a:r>
              <a:rPr lang="cs-CZ" sz="1200" dirty="0"/>
              <a:t>/</a:t>
            </a:r>
            <a:r>
              <a:rPr lang="cs-CZ" sz="1200" dirty="0" err="1"/>
              <a:t>lucemburkove</a:t>
            </a:r>
            <a:r>
              <a:rPr lang="cs-CZ" sz="1200" dirty="0"/>
              <a:t>/jan-lucembursky.jpg.html&gt;.</a:t>
            </a:r>
          </a:p>
          <a:p>
            <a:r>
              <a:rPr lang="cs-CZ" sz="1200" b="1" dirty="0" smtClean="0"/>
              <a:t>Obr. 5 </a:t>
            </a:r>
            <a:r>
              <a:rPr lang="cs-CZ" sz="1200" dirty="0" smtClean="0"/>
              <a:t>- </a:t>
            </a:r>
            <a:r>
              <a:rPr lang="cs-CZ" sz="1200" i="1" dirty="0"/>
              <a:t>Leccos.com</a:t>
            </a:r>
            <a:r>
              <a:rPr lang="cs-CZ" sz="1200" dirty="0"/>
              <a:t> [online]. 2011 [cit. 2011-11-18]. Lucemburk. Dostupné z WWW: &lt;http://leccos.com/</a:t>
            </a:r>
            <a:r>
              <a:rPr lang="cs-CZ" sz="1200" dirty="0" err="1"/>
              <a:t>index.php</a:t>
            </a:r>
            <a:r>
              <a:rPr lang="cs-CZ" sz="1200" dirty="0"/>
              <a:t>/</a:t>
            </a:r>
            <a:r>
              <a:rPr lang="cs-CZ" sz="1200" dirty="0" err="1"/>
              <a:t>clanky</a:t>
            </a:r>
            <a:r>
              <a:rPr lang="cs-CZ" sz="1200" dirty="0"/>
              <a:t>/</a:t>
            </a:r>
            <a:r>
              <a:rPr lang="cs-CZ" sz="1200" dirty="0" err="1"/>
              <a:t>lucemburk</a:t>
            </a:r>
            <a:r>
              <a:rPr lang="cs-CZ" sz="1200" dirty="0"/>
              <a:t>&gt;.</a:t>
            </a:r>
          </a:p>
          <a:p>
            <a:r>
              <a:rPr lang="cs-CZ" sz="1200" b="1" dirty="0" smtClean="0"/>
              <a:t>Obr. 6 </a:t>
            </a:r>
            <a:r>
              <a:rPr lang="cs-CZ" sz="1200" dirty="0" smtClean="0"/>
              <a:t>- </a:t>
            </a:r>
            <a:r>
              <a:rPr lang="cs-CZ" sz="1200" i="1" dirty="0"/>
              <a:t>Referaty-testy.webnode.cz</a:t>
            </a:r>
            <a:r>
              <a:rPr lang="cs-CZ" sz="1200" dirty="0"/>
              <a:t> [online]. 2011 [cit. 2011-11-18]. Vláda Karla IV. Dostupné z WWW: &lt;http://referaty-testy.webnode.cz/historie-</a:t>
            </a:r>
            <a:r>
              <a:rPr lang="cs-CZ" sz="1200" dirty="0" err="1"/>
              <a:t>ceskych</a:t>
            </a:r>
            <a:r>
              <a:rPr lang="cs-CZ" sz="1200" dirty="0"/>
              <a:t>-zemi/</a:t>
            </a:r>
            <a:r>
              <a:rPr lang="cs-CZ" sz="1200" dirty="0" err="1"/>
              <a:t>lucemburkove</a:t>
            </a:r>
            <a:r>
              <a:rPr lang="cs-CZ" sz="1200" dirty="0"/>
              <a:t>/</a:t>
            </a:r>
            <a:r>
              <a:rPr lang="cs-CZ" sz="1200" dirty="0" err="1"/>
              <a:t>vlada-karla-iv</a:t>
            </a:r>
            <a:r>
              <a:rPr lang="cs-CZ" sz="1200" dirty="0"/>
              <a:t>-/&gt;.</a:t>
            </a:r>
          </a:p>
          <a:p>
            <a:r>
              <a:rPr lang="cs-CZ" sz="1200" b="1" dirty="0" smtClean="0"/>
              <a:t>Obr. 7 </a:t>
            </a:r>
            <a:r>
              <a:rPr lang="cs-CZ" sz="1200" dirty="0" smtClean="0"/>
              <a:t>- </a:t>
            </a:r>
            <a:r>
              <a:rPr lang="cs-CZ" sz="1200" i="1" dirty="0"/>
              <a:t>Poklad.cz</a:t>
            </a:r>
            <a:r>
              <a:rPr lang="cs-CZ" sz="1200" dirty="0"/>
              <a:t> [online]. 2011 [cit. 2011-11-18]. Výletní trasy. Dostupné z WWW: &lt;http://www.poklad.cz/vyletni-trasy/na-hrad-</a:t>
            </a:r>
            <a:r>
              <a:rPr lang="cs-CZ" sz="1200" dirty="0" err="1"/>
              <a:t>karlstejn</a:t>
            </a:r>
            <a:r>
              <a:rPr lang="cs-CZ" sz="1200" dirty="0"/>
              <a:t>&gt;.</a:t>
            </a:r>
          </a:p>
          <a:p>
            <a:r>
              <a:rPr lang="cs-CZ" sz="1200" b="1" dirty="0" smtClean="0"/>
              <a:t>Obr. 8 </a:t>
            </a:r>
            <a:r>
              <a:rPr lang="cs-CZ" sz="1200" dirty="0" smtClean="0"/>
              <a:t>- </a:t>
            </a:r>
            <a:r>
              <a:rPr lang="cs-CZ" sz="1200" i="1" dirty="0"/>
              <a:t>Estav.cz</a:t>
            </a:r>
            <a:r>
              <a:rPr lang="cs-CZ" sz="1200" dirty="0"/>
              <a:t> [online]. 2011 [cit. 2011-11-18]. Karlův most se začne opravovat po červencových oslavách. Dostupné z WWW: &lt;http://www.estav.cz/</a:t>
            </a:r>
            <a:r>
              <a:rPr lang="cs-CZ" sz="1200" dirty="0" err="1"/>
              <a:t>zpravy</a:t>
            </a:r>
            <a:r>
              <a:rPr lang="cs-CZ" sz="1200" dirty="0"/>
              <a:t>/nove/karluv-most-oprava.html&gt;.</a:t>
            </a:r>
          </a:p>
          <a:p>
            <a:r>
              <a:rPr lang="cs-CZ" sz="1200" b="1" dirty="0" smtClean="0"/>
              <a:t>Obr. 9 </a:t>
            </a:r>
            <a:r>
              <a:rPr lang="cs-CZ" sz="1200" dirty="0" smtClean="0"/>
              <a:t>- </a:t>
            </a:r>
            <a:r>
              <a:rPr lang="cs-CZ" sz="1200" i="1" dirty="0"/>
              <a:t>Vlast.cz</a:t>
            </a:r>
            <a:r>
              <a:rPr lang="cs-CZ" sz="1200" dirty="0"/>
              <a:t> [online]. 2011 [cit. 2011-11-18]. Symboly České republiky. Dostupné z WWW: &lt;http://vlast.cz/symboly-</a:t>
            </a:r>
            <a:r>
              <a:rPr lang="cs-CZ" sz="1200" dirty="0" err="1"/>
              <a:t>ceske</a:t>
            </a:r>
            <a:r>
              <a:rPr lang="cs-CZ" sz="1200" dirty="0"/>
              <a:t>-republiky/&gt;.</a:t>
            </a:r>
          </a:p>
          <a:p>
            <a:r>
              <a:rPr lang="cs-CZ" sz="1200" b="1" dirty="0" smtClean="0"/>
              <a:t>Obr. 10 </a:t>
            </a:r>
            <a:r>
              <a:rPr lang="cs-CZ" sz="1200" dirty="0" smtClean="0"/>
              <a:t>- </a:t>
            </a:r>
            <a:r>
              <a:rPr lang="cs-CZ" sz="1200" i="1" dirty="0"/>
              <a:t>Stanislavkropik.sweb.cz</a:t>
            </a:r>
            <a:r>
              <a:rPr lang="cs-CZ" sz="1200" dirty="0"/>
              <a:t> [online]. 2011 [cit. 2011-11-18]. Z HISTORIE MĚSTA NOVÝCH HRADŮ. Dostupné z WWW: &lt;http://stanislavkropik.sweb.cz/Historie%20m%C4%9Bsta%20N.%20Hrad%C5%AF.htm&gt;.</a:t>
            </a:r>
          </a:p>
          <a:p>
            <a:r>
              <a:rPr lang="cs-CZ" sz="1200" b="1" dirty="0" smtClean="0"/>
              <a:t>Obr. 11 </a:t>
            </a:r>
            <a:r>
              <a:rPr lang="cs-CZ" sz="1200" dirty="0" smtClean="0"/>
              <a:t>- </a:t>
            </a:r>
            <a:r>
              <a:rPr lang="cs-CZ" sz="1200" i="1" dirty="0"/>
              <a:t>Panovnici.estranky.cz</a:t>
            </a:r>
            <a:r>
              <a:rPr lang="cs-CZ" sz="1200" dirty="0"/>
              <a:t> [online]. 2011 [cit. 2011-11-18]. Zikmund Lucemburský. Dostupné z WWW: &lt;http://www.panovnici.estranky.cz/</a:t>
            </a:r>
            <a:r>
              <a:rPr lang="cs-CZ" sz="1200" dirty="0" err="1"/>
              <a:t>clanky</a:t>
            </a:r>
            <a:r>
              <a:rPr lang="cs-CZ" sz="1200" dirty="0"/>
              <a:t>/zikmund-lucembursky.html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Text v souladu </a:t>
            </a:r>
            <a:r>
              <a:rPr lang="cs-CZ" sz="1200" smtClean="0"/>
              <a:t>s učebnicí</a:t>
            </a:r>
            <a:endParaRPr lang="cs-CZ" sz="1200" dirty="0"/>
          </a:p>
          <a:p>
            <a:r>
              <a:rPr lang="cs-CZ" sz="1200" i="1" dirty="0"/>
              <a:t>Vlastivěda 4</a:t>
            </a:r>
            <a:r>
              <a:rPr lang="cs-CZ" sz="1200" dirty="0"/>
              <a:t>. Brno : NOVÁ ŠKOLA, s.r.o., 2009. Autor: PaeDr. Iva Stříbrná a kolektiv, Velkomoravská říše, s. 47.</a:t>
            </a:r>
          </a:p>
          <a:p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/>
              <a:t/>
            </a:r>
            <a:br>
              <a:rPr lang="cs-CZ" sz="1200" dirty="0"/>
            </a:br>
            <a:endParaRPr lang="cs-CZ" sz="1200" dirty="0" smtClean="0"/>
          </a:p>
          <a:p>
            <a:endParaRPr lang="cs-CZ" sz="1200" dirty="0" smtClean="0"/>
          </a:p>
          <a:p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/>
              <a:t/>
            </a:r>
            <a:br>
              <a:rPr lang="cs-CZ" sz="1200" dirty="0"/>
            </a:br>
            <a:endParaRPr lang="cs-CZ" sz="1200" dirty="0"/>
          </a:p>
          <a:p>
            <a:r>
              <a:rPr lang="cs-CZ" sz="1200" dirty="0"/>
              <a:t/>
            </a:r>
            <a:br>
              <a:rPr lang="cs-CZ" sz="1200" dirty="0"/>
            </a:br>
            <a:endParaRPr lang="cs-CZ" sz="1200" dirty="0" smtClean="0"/>
          </a:p>
          <a:p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/>
              <a:t/>
            </a:r>
            <a:br>
              <a:rPr lang="cs-CZ" sz="1200" dirty="0"/>
            </a:br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  <a:p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/>
              <a:t/>
            </a:r>
            <a:br>
              <a:rPr lang="cs-CZ" sz="1200" dirty="0"/>
            </a:b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3659059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233</Words>
  <Application>Microsoft Office PowerPoint</Application>
  <PresentationFormat>Předvádění na obrazovce (4:3)</PresentationFormat>
  <Paragraphs>53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ČESKÝ STÁT ZA VLÁDY LUCEMBURKŮ- Karel IV. </vt:lpstr>
      <vt:lpstr>KAREL IV.</vt:lpstr>
      <vt:lpstr>KAREL IV.</vt:lpstr>
      <vt:lpstr>KAREL IV.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ČESKÝ STÁT ZA VLÁDY LUCEMBURKŮ- Karel IV. </dc:title>
  <dc:creator>Uživatel</dc:creator>
  <cp:lastModifiedBy>Martin</cp:lastModifiedBy>
  <cp:revision>7</cp:revision>
  <dcterms:created xsi:type="dcterms:W3CDTF">2012-06-26T11:16:51Z</dcterms:created>
  <dcterms:modified xsi:type="dcterms:W3CDTF">2013-06-27T07:45:42Z</dcterms:modified>
</cp:coreProperties>
</file>