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7" r:id="rId2"/>
    <p:sldId id="256" r:id="rId3"/>
    <p:sldId id="257" r:id="rId4"/>
    <p:sldId id="258" r:id="rId5"/>
    <p:sldId id="260" r:id="rId6"/>
    <p:sldId id="261" r:id="rId7"/>
    <p:sldId id="262" r:id="rId8"/>
    <p:sldId id="259" r:id="rId9"/>
    <p:sldId id="263" r:id="rId10"/>
    <p:sldId id="264" r:id="rId11"/>
    <p:sldId id="265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441" autoAdjust="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B25-9599-4BFD-9673-9066155F114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40601ABF-2D75-45ED-AEEE-2E1CC5E9FC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B25-9599-4BFD-9673-9066155F114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01ABF-2D75-45ED-AEEE-2E1CC5E9FC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B25-9599-4BFD-9673-9066155F114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0601ABF-2D75-45ED-AEEE-2E1CC5E9FC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B25-9599-4BFD-9673-9066155F114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01ABF-2D75-45ED-AEEE-2E1CC5E9FC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B25-9599-4BFD-9673-9066155F114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01ABF-2D75-45ED-AEEE-2E1CC5E9FC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B25-9599-4BFD-9673-9066155F114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01ABF-2D75-45ED-AEEE-2E1CC5E9FC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B25-9599-4BFD-9673-9066155F114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01ABF-2D75-45ED-AEEE-2E1CC5E9FC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B25-9599-4BFD-9673-9066155F114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01ABF-2D75-45ED-AEEE-2E1CC5E9FC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B25-9599-4BFD-9673-9066155F114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40601ABF-2D75-45ED-AEEE-2E1CC5E9FCD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B25-9599-4BFD-9673-9066155F114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01ABF-2D75-45ED-AEEE-2E1CC5E9FC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6CAB25-9599-4BFD-9673-9066155F114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601ABF-2D75-45ED-AEEE-2E1CC5E9FCD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CA6CAB25-9599-4BFD-9673-9066155F1140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40601ABF-2D75-45ED-AEEE-2E1CC5E9FCD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>
    <p:zoom dir="in"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2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904145411"/>
              </p:ext>
            </p:extLst>
          </p:nvPr>
        </p:nvGraphicFramePr>
        <p:xfrm>
          <a:off x="2627784" y="392803"/>
          <a:ext cx="4176464" cy="62892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3" imgW="5903610" imgH="8893399" progId="Word.Document.12">
                  <p:embed/>
                </p:oleObj>
              </mc:Choice>
              <mc:Fallback>
                <p:oleObj name="Dokument" r:id="rId3" imgW="5903610" imgH="889339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627784" y="392803"/>
                        <a:ext cx="4176464" cy="628926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844060882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Marketingové strategie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Marketingové strategie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Dlouhodobý způsob chování firmy na trhu</a:t>
            </a:r>
          </a:p>
          <a:p>
            <a:r>
              <a:rPr lang="cs-CZ" dirty="0" smtClean="0"/>
              <a:t>Způsob, jak dosáhnout marketingových cílů</a:t>
            </a:r>
          </a:p>
          <a:p>
            <a:r>
              <a:rPr lang="cs-CZ" dirty="0" smtClean="0"/>
              <a:t>Strategie mohou být zaměřeny na zákazníky nebo na konkurenci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Strategie zaměření na zákazníky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Strategie minimálních nákladů</a:t>
            </a:r>
          </a:p>
          <a:p>
            <a:endParaRPr lang="cs-CZ" dirty="0" smtClean="0"/>
          </a:p>
          <a:p>
            <a:r>
              <a:rPr lang="cs-CZ" dirty="0" smtClean="0"/>
              <a:t>Strategie diferenciace produktu</a:t>
            </a:r>
          </a:p>
          <a:p>
            <a:endParaRPr lang="cs-CZ" dirty="0" smtClean="0"/>
          </a:p>
          <a:p>
            <a:r>
              <a:rPr lang="cs-CZ" dirty="0" smtClean="0"/>
              <a:t>Strategie segmentace trhu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Strategie minimálních nákladů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Firma se dlouhodobě snaží minimalizovat náklady např</a:t>
            </a:r>
            <a:r>
              <a:rPr lang="cs-CZ" dirty="0"/>
              <a:t>.</a:t>
            </a:r>
            <a:r>
              <a:rPr lang="cs-CZ" dirty="0" smtClean="0"/>
              <a:t> hromadnou výrobou..</a:t>
            </a:r>
          </a:p>
          <a:p>
            <a:r>
              <a:rPr lang="cs-CZ" dirty="0" smtClean="0"/>
              <a:t>Konkurenční výhodou jsou nízké ceny</a:t>
            </a:r>
          </a:p>
          <a:p>
            <a:r>
              <a:rPr lang="cs-CZ" dirty="0" smtClean="0"/>
              <a:t>Využívají zejména firmy, které se zaměřují na masový trh</a:t>
            </a:r>
          </a:p>
          <a:p>
            <a:endParaRPr lang="cs-CZ" dirty="0"/>
          </a:p>
        </p:txBody>
      </p:sp>
      <p:sp>
        <p:nvSpPr>
          <p:cNvPr id="4" name="Výbuch 1 3"/>
          <p:cNvSpPr/>
          <p:nvPr/>
        </p:nvSpPr>
        <p:spPr>
          <a:xfrm>
            <a:off x="1259632" y="4437112"/>
            <a:ext cx="2426568" cy="1728192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nejlevnější</a:t>
            </a:r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>
            <a:off x="5580112" y="3068960"/>
            <a:ext cx="3168352" cy="2592288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nejvýhodnější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Strategie diferenciace produktu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Diferenciace je odlišení produktu od konkurence, získání konkurenční výhody</a:t>
            </a:r>
          </a:p>
          <a:p>
            <a:r>
              <a:rPr lang="cs-CZ" dirty="0" smtClean="0"/>
              <a:t>Produkt je možné odlišit designem, kvalitou, značkou ale i reklamou, způsobem prodeje…</a:t>
            </a:r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>
            <a:off x="5652120" y="3140968"/>
            <a:ext cx="3168352" cy="2448272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lepší</a:t>
            </a:r>
            <a:endParaRPr lang="cs-CZ" sz="3600" dirty="0"/>
          </a:p>
        </p:txBody>
      </p:sp>
      <p:sp>
        <p:nvSpPr>
          <p:cNvPr id="6" name="Výbuch 1 5"/>
          <p:cNvSpPr/>
          <p:nvPr/>
        </p:nvSpPr>
        <p:spPr>
          <a:xfrm>
            <a:off x="1691680" y="2852936"/>
            <a:ext cx="3528392" cy="221054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dirty="0" smtClean="0"/>
              <a:t>nový</a:t>
            </a:r>
            <a:endParaRPr lang="cs-CZ" sz="4400" dirty="0"/>
          </a:p>
        </p:txBody>
      </p:sp>
      <p:sp>
        <p:nvSpPr>
          <p:cNvPr id="7" name="Výbuch 1 6"/>
          <p:cNvSpPr/>
          <p:nvPr/>
        </p:nvSpPr>
        <p:spPr>
          <a:xfrm>
            <a:off x="3779912" y="4725144"/>
            <a:ext cx="2952328" cy="185050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jedinečný</a:t>
            </a:r>
            <a:endParaRPr lang="cs-CZ" sz="24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Strategie segmentace trhu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Firma se snaží zaměřit na několik menších segmentů zákazníků</a:t>
            </a:r>
          </a:p>
          <a:p>
            <a:r>
              <a:rPr lang="cs-CZ" dirty="0" smtClean="0"/>
              <a:t>Snaží se poznat potřeby jednotlivých segmentů a přizpůsobit jim nabídku</a:t>
            </a:r>
            <a:endParaRPr lang="cs-CZ" dirty="0"/>
          </a:p>
        </p:txBody>
      </p:sp>
      <p:sp>
        <p:nvSpPr>
          <p:cNvPr id="5" name="Výbuch 1 4"/>
          <p:cNvSpPr/>
          <p:nvPr/>
        </p:nvSpPr>
        <p:spPr>
          <a:xfrm>
            <a:off x="2483768" y="4437112"/>
            <a:ext cx="2232248" cy="1656184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na míru</a:t>
            </a:r>
            <a:endParaRPr lang="cs-CZ" sz="2400" dirty="0"/>
          </a:p>
        </p:txBody>
      </p:sp>
      <p:sp>
        <p:nvSpPr>
          <p:cNvPr id="6" name="Výbuch 1 5"/>
          <p:cNvSpPr/>
          <p:nvPr/>
        </p:nvSpPr>
        <p:spPr>
          <a:xfrm>
            <a:off x="5076056" y="2924944"/>
            <a:ext cx="3672408" cy="2520280"/>
          </a:xfrm>
          <a:prstGeom prst="irregularSeal1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právě pro vás</a:t>
            </a:r>
            <a:endParaRPr lang="cs-CZ" sz="24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Strategie zaměřené na konkurenci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Strategie tržního vůdce</a:t>
            </a:r>
          </a:p>
          <a:p>
            <a:endParaRPr lang="cs-CZ" dirty="0" smtClean="0"/>
          </a:p>
          <a:p>
            <a:r>
              <a:rPr lang="cs-CZ" dirty="0" smtClean="0"/>
              <a:t>Strategie vyzyvatele</a:t>
            </a:r>
          </a:p>
          <a:p>
            <a:endParaRPr lang="cs-CZ" dirty="0" smtClean="0"/>
          </a:p>
          <a:p>
            <a:r>
              <a:rPr lang="cs-CZ" dirty="0" smtClean="0"/>
              <a:t>Strategie následovatele</a:t>
            </a:r>
          </a:p>
          <a:p>
            <a:endParaRPr lang="cs-CZ" dirty="0" smtClean="0"/>
          </a:p>
          <a:p>
            <a:r>
              <a:rPr lang="cs-CZ" dirty="0" smtClean="0"/>
              <a:t>Strategie tržní mezery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Strategie tržního vůdce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Uplatňuje ji firma s největším tržním podílem</a:t>
            </a:r>
          </a:p>
          <a:p>
            <a:r>
              <a:rPr lang="cs-CZ" dirty="0" smtClean="0"/>
              <a:t>Investuje do vývoje nových výrobků, inovací</a:t>
            </a:r>
          </a:p>
          <a:p>
            <a:r>
              <a:rPr lang="cs-CZ" dirty="0" smtClean="0"/>
              <a:t>Nabízí produkty za nejvyšší ceny, nejlukrativnějším zákazníkům</a:t>
            </a:r>
            <a:endParaRPr lang="cs-CZ" dirty="0"/>
          </a:p>
        </p:txBody>
      </p:sp>
      <p:sp>
        <p:nvSpPr>
          <p:cNvPr id="4" name="7cípá hvězda 3"/>
          <p:cNvSpPr/>
          <p:nvPr/>
        </p:nvSpPr>
        <p:spPr>
          <a:xfrm>
            <a:off x="4716016" y="3501008"/>
            <a:ext cx="3096344" cy="2808312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7200" dirty="0" smtClean="0"/>
              <a:t>1</a:t>
            </a:r>
            <a:endParaRPr lang="cs-CZ" sz="72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Strategie vyzyvatele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Uplatňují ji firmy s menším tržním podílem</a:t>
            </a:r>
          </a:p>
          <a:p>
            <a:r>
              <a:rPr lang="cs-CZ" dirty="0" smtClean="0"/>
              <a:t>Dokážou rychle aplikovat poznatky tržního vůdce</a:t>
            </a:r>
          </a:p>
          <a:p>
            <a:r>
              <a:rPr lang="cs-CZ" dirty="0" smtClean="0"/>
              <a:t>Nabízejí výrobky srovnatelné kvality  za nižší ceny</a:t>
            </a:r>
            <a:endParaRPr lang="cs-CZ" dirty="0"/>
          </a:p>
        </p:txBody>
      </p:sp>
      <p:sp>
        <p:nvSpPr>
          <p:cNvPr id="4" name="7cípá hvězda 3"/>
          <p:cNvSpPr/>
          <p:nvPr/>
        </p:nvSpPr>
        <p:spPr>
          <a:xfrm>
            <a:off x="4283968" y="3140968"/>
            <a:ext cx="2210544" cy="2138536"/>
          </a:xfrm>
          <a:prstGeom prst="star7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dirty="0" smtClean="0"/>
              <a:t>2</a:t>
            </a:r>
            <a:endParaRPr lang="cs-CZ" sz="3200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Strategie následovatele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Uplatňují ji firmy s malým tržním podílem</a:t>
            </a:r>
          </a:p>
          <a:p>
            <a:r>
              <a:rPr lang="cs-CZ" dirty="0" smtClean="0"/>
              <a:t>Vyrábějí levné, nekvalitní napodobeniny výrobků renomovaných firem</a:t>
            </a:r>
          </a:p>
          <a:p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Strategie tržní mezery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Firma se snaží najít produkt nebo způsob prodeje, který na trhu chybí</a:t>
            </a:r>
          </a:p>
          <a:p>
            <a:r>
              <a:rPr lang="cs-CZ" dirty="0" smtClean="0"/>
              <a:t>Tržní mezerou může být i segment zákazníků, na který se nikdo nezaměřuje</a:t>
            </a:r>
            <a:endParaRPr lang="cs-CZ" dirty="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76</TotalTime>
  <Words>237</Words>
  <Application>Microsoft Office PowerPoint</Application>
  <PresentationFormat>Předvádění na obrazovce (4:3)</PresentationFormat>
  <Paragraphs>52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Jmění</vt:lpstr>
      <vt:lpstr>Microsoft Word Document</vt:lpstr>
      <vt:lpstr>Prezentace aplikace PowerPoint</vt:lpstr>
      <vt:lpstr>Marketingové strategie</vt:lpstr>
      <vt:lpstr>Marketingové strategie</vt:lpstr>
      <vt:lpstr>Strategie zaměření na zákazníky</vt:lpstr>
      <vt:lpstr>Strategie minimálních nákladů</vt:lpstr>
      <vt:lpstr>Strategie diferenciace produktu</vt:lpstr>
      <vt:lpstr>Strategie segmentace trhu</vt:lpstr>
      <vt:lpstr>Strategie zaměřené na konkurenci</vt:lpstr>
      <vt:lpstr>Strategie tržního vůdce</vt:lpstr>
      <vt:lpstr>Strategie vyzyvatele</vt:lpstr>
      <vt:lpstr>Strategie následovatele</vt:lpstr>
      <vt:lpstr>Strategie tržní mezery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Marketingové strategie</dc:title>
  <dc:creator>n</dc:creator>
  <cp:lastModifiedBy>Iva Buriánková</cp:lastModifiedBy>
  <cp:revision>11</cp:revision>
  <dcterms:created xsi:type="dcterms:W3CDTF">2012-11-13T15:01:20Z</dcterms:created>
  <dcterms:modified xsi:type="dcterms:W3CDTF">2013-06-27T07:45:36Z</dcterms:modified>
</cp:coreProperties>
</file>