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71" r:id="rId9"/>
    <p:sldId id="266" r:id="rId10"/>
    <p:sldId id="267" r:id="rId11"/>
    <p:sldId id="268" r:id="rId12"/>
    <p:sldId id="269" r:id="rId13"/>
    <p:sldId id="270" r:id="rId14"/>
    <p:sldId id="258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AD3F5-429B-4417-A229-16906BA3E77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414E7-2332-4FBF-8A0A-4E69F9574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2196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AD3F5-429B-4417-A229-16906BA3E77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414E7-2332-4FBF-8A0A-4E69F9574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805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AD3F5-429B-4417-A229-16906BA3E77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414E7-2332-4FBF-8A0A-4E69F9574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022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AD3F5-429B-4417-A229-16906BA3E77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414E7-2332-4FBF-8A0A-4E69F9574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67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AD3F5-429B-4417-A229-16906BA3E77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414E7-2332-4FBF-8A0A-4E69F9574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998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AD3F5-429B-4417-A229-16906BA3E77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414E7-2332-4FBF-8A0A-4E69F9574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787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AD3F5-429B-4417-A229-16906BA3E77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414E7-2332-4FBF-8A0A-4E69F9574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799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AD3F5-429B-4417-A229-16906BA3E77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414E7-2332-4FBF-8A0A-4E69F9574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204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AD3F5-429B-4417-A229-16906BA3E77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414E7-2332-4FBF-8A0A-4E69F9574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141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AD3F5-429B-4417-A229-16906BA3E77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414E7-2332-4FBF-8A0A-4E69F9574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053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AD3F5-429B-4417-A229-16906BA3E77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414E7-2332-4FBF-8A0A-4E69F9574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30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3AD3F5-429B-4417-A229-16906BA3E774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3414E7-2332-4FBF-8A0A-4E69F9574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891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628800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ŽIVOT VE STŘEDOVĚKU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91479" y="6419086"/>
            <a:ext cx="1847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Základní škola a Mateřská škola, Liberec, Barvířská 38/6, příspěvková organizace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2575" y="4710917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Anotace: Seznámení se s životem tehdejšího obyvatelstva ve středověku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1040342" y="3233589"/>
            <a:ext cx="6735751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Název: </a:t>
            </a:r>
            <a:r>
              <a:rPr lang="cs-CZ" dirty="0" smtClean="0"/>
              <a:t>VY_32_inovace_13 </a:t>
            </a:r>
            <a:r>
              <a:rPr lang="cs-CZ" dirty="0"/>
              <a:t>Vlastivěda-starší české dějiny</a:t>
            </a:r>
          </a:p>
          <a:p>
            <a:r>
              <a:rPr lang="cs-CZ" dirty="0"/>
              <a:t>Autor: Mgr. Martina Šímová</a:t>
            </a:r>
          </a:p>
          <a:p>
            <a:r>
              <a:rPr lang="cs-CZ" dirty="0"/>
              <a:t>Období: Leden 2012</a:t>
            </a:r>
          </a:p>
          <a:p>
            <a:r>
              <a:rPr lang="cs-CZ" dirty="0"/>
              <a:t>Věková skupina: 4.ročník</a:t>
            </a:r>
          </a:p>
          <a:p>
            <a:r>
              <a:rPr lang="cs-CZ" dirty="0"/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1709937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ŽIVOT VE STŘEDOVĚKU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</a:p>
          <a:p>
            <a:r>
              <a:rPr lang="cs-CZ" dirty="0" smtClean="0"/>
              <a:t>Život ve středověké vesnici</a:t>
            </a:r>
          </a:p>
          <a:p>
            <a:r>
              <a:rPr lang="cs-CZ" dirty="0" smtClean="0"/>
              <a:t>Život ve středověkých městech a jejich rozvoj</a:t>
            </a:r>
          </a:p>
          <a:p>
            <a:r>
              <a:rPr lang="cs-CZ" dirty="0" smtClean="0"/>
              <a:t>Rytířská kultura</a:t>
            </a:r>
          </a:p>
          <a:p>
            <a:r>
              <a:rPr lang="cs-CZ" dirty="0" smtClean="0"/>
              <a:t>Gotické umění</a:t>
            </a:r>
          </a:p>
          <a:p>
            <a:endParaRPr lang="cs-CZ" dirty="0"/>
          </a:p>
        </p:txBody>
      </p:sp>
      <p:pic>
        <p:nvPicPr>
          <p:cNvPr id="1028" name="Picture 4" descr="C:\Users\Uživatel\AppData\Local\Microsoft\Windows\Temporary Internet Files\Content.IE5\AG9E3B0S\MC900440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318017"/>
            <a:ext cx="2376264" cy="174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0571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ZEMĚDĚLSTVÍ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Vznik </a:t>
            </a:r>
            <a:r>
              <a:rPr lang="cs-CZ" b="1" dirty="0" smtClean="0">
                <a:solidFill>
                  <a:srgbClr val="92D050"/>
                </a:solidFill>
              </a:rPr>
              <a:t>chomoutu a záhonového pluhu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Trojpolní hospodaření</a:t>
            </a:r>
          </a:p>
          <a:p>
            <a:r>
              <a:rPr lang="cs-CZ" dirty="0" smtClean="0"/>
              <a:t>Zdokonalení </a:t>
            </a:r>
            <a:r>
              <a:rPr lang="cs-CZ" b="1" dirty="0" smtClean="0">
                <a:solidFill>
                  <a:srgbClr val="92D050"/>
                </a:solidFill>
              </a:rPr>
              <a:t>obilnářství</a:t>
            </a:r>
          </a:p>
          <a:p>
            <a:r>
              <a:rPr lang="cs-CZ" dirty="0" smtClean="0"/>
              <a:t>Pěstují se hlavně žito, pšenice, ječmen a oves jako krmivo pro koně dále luštěniny</a:t>
            </a:r>
            <a:r>
              <a:rPr lang="cs-CZ" dirty="0"/>
              <a:t> </a:t>
            </a:r>
            <a:r>
              <a:rPr lang="cs-CZ" dirty="0" smtClean="0"/>
              <a:t>a zelenina</a:t>
            </a:r>
          </a:p>
          <a:p>
            <a:r>
              <a:rPr lang="cs-CZ" dirty="0" smtClean="0"/>
              <a:t>Chov </a:t>
            </a:r>
            <a:r>
              <a:rPr lang="cs-CZ" b="1" dirty="0" smtClean="0">
                <a:solidFill>
                  <a:srgbClr val="92D050"/>
                </a:solidFill>
              </a:rPr>
              <a:t>hospodářských</a:t>
            </a:r>
            <a:r>
              <a:rPr lang="cs-CZ" dirty="0" smtClean="0"/>
              <a:t> zvířat jako (krávy, voly, prasata, kozy a ovce)</a:t>
            </a:r>
          </a:p>
          <a:p>
            <a:r>
              <a:rPr lang="cs-CZ" dirty="0" smtClean="0"/>
              <a:t>Velmi ceněným zvířetem byl kůň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3341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farmarvs.cz/fotky7345/fotos/_vyr_28chomou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911" y="7653"/>
            <a:ext cx="2623014" cy="3709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skokan.kvalitne.cz/ZSO/PluzinaZemedelstvi/Orani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17032"/>
            <a:ext cx="5976664" cy="2908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upload.wikimedia.org/wikipedia/commons/thumb/6/6b/Crop_rotation_-_cs.png/220px-Crop_rotation_-_cs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9064" y="692696"/>
            <a:ext cx="3614936" cy="2826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332656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Chomout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1340768"/>
            <a:ext cx="30963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Trojpolní hospodářství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2780928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Záhonový pluh</a:t>
            </a:r>
            <a:endParaRPr lang="cs-CZ" sz="3200" b="1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2699792" y="917431"/>
            <a:ext cx="1080120" cy="279321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5220072" y="1556792"/>
            <a:ext cx="792088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779912" y="3284984"/>
            <a:ext cx="720080" cy="165618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6959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ŽIVOT VE STŘEDOVĚKÉ VESNICI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Hlavní skupinou obyvatel byli </a:t>
            </a:r>
            <a:r>
              <a:rPr lang="cs-CZ" b="1" dirty="0" smtClean="0">
                <a:solidFill>
                  <a:srgbClr val="92D050"/>
                </a:solidFill>
              </a:rPr>
              <a:t>poddaní</a:t>
            </a:r>
          </a:p>
          <a:p>
            <a:r>
              <a:rPr lang="cs-CZ" dirty="0" smtClean="0"/>
              <a:t>Odvádění desátků</a:t>
            </a:r>
          </a:p>
          <a:p>
            <a:r>
              <a:rPr lang="cs-CZ" dirty="0" smtClean="0"/>
              <a:t>Bezzemci – lidé bez půdy</a:t>
            </a:r>
          </a:p>
          <a:p>
            <a:r>
              <a:rPr lang="cs-CZ" dirty="0" smtClean="0"/>
              <a:t>Nutnost </a:t>
            </a:r>
            <a:r>
              <a:rPr lang="cs-CZ" b="1" dirty="0" smtClean="0">
                <a:solidFill>
                  <a:srgbClr val="92D050"/>
                </a:solidFill>
              </a:rPr>
              <a:t>roboty</a:t>
            </a:r>
          </a:p>
          <a:p>
            <a:r>
              <a:rPr lang="cs-CZ" dirty="0" smtClean="0"/>
              <a:t>Největší vesnice měly zhruba 50 domů jinak zhruba 6 – 13 prostých stavení</a:t>
            </a:r>
          </a:p>
          <a:p>
            <a:r>
              <a:rPr lang="cs-CZ" dirty="0" smtClean="0"/>
              <a:t>Vznikaly blízko </a:t>
            </a:r>
            <a:r>
              <a:rPr lang="cs-CZ" b="1" dirty="0" smtClean="0">
                <a:solidFill>
                  <a:srgbClr val="92D050"/>
                </a:solidFill>
              </a:rPr>
              <a:t>řek</a:t>
            </a:r>
          </a:p>
          <a:p>
            <a:r>
              <a:rPr lang="cs-CZ" dirty="0" smtClean="0"/>
              <a:t>Chodili prostě oblečení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7005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živatel\Pictures\planel_kon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719"/>
            <a:ext cx="9154690" cy="6832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9736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ŽIVOT VE STŘEDOVĚKÝCH MĚSTECH A JEJICH ROZVOJ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 rozvoji měst přispěl také rozvoj peněz</a:t>
            </a:r>
          </a:p>
          <a:p>
            <a:r>
              <a:rPr lang="cs-CZ" dirty="0" smtClean="0"/>
              <a:t>Druhy měst: báňská, věnná, královská, „na zeleném drnu“</a:t>
            </a:r>
          </a:p>
          <a:p>
            <a:r>
              <a:rPr lang="cs-CZ" dirty="0" smtClean="0"/>
              <a:t>Při zakládání měst pomáhal lokátor</a:t>
            </a:r>
          </a:p>
          <a:p>
            <a:r>
              <a:rPr lang="cs-CZ" dirty="0" smtClean="0"/>
              <a:t>Plnoprávní obyvatelé byli měšťané</a:t>
            </a:r>
          </a:p>
          <a:p>
            <a:r>
              <a:rPr lang="cs-CZ" dirty="0" smtClean="0"/>
              <a:t>Zástupcem vrchnosti byl rychtář</a:t>
            </a:r>
          </a:p>
          <a:p>
            <a:r>
              <a:rPr lang="cs-CZ" dirty="0" smtClean="0"/>
              <a:t>Nejdůležitějším orgánem byla městská rada – konšelé</a:t>
            </a:r>
          </a:p>
          <a:p>
            <a:r>
              <a:rPr lang="cs-CZ" dirty="0" smtClean="0"/>
              <a:t>První radní se nazýval purkmistr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215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Šlechta</a:t>
            </a:r>
            <a:r>
              <a:rPr lang="cs-CZ" dirty="0" smtClean="0"/>
              <a:t> – patřily jí lesy, pole, louky, rybníky i vesnice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Bohatší šlechta </a:t>
            </a:r>
            <a:r>
              <a:rPr lang="cs-CZ" dirty="0" smtClean="0"/>
              <a:t>– panský stav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Chudší šlechta </a:t>
            </a:r>
            <a:r>
              <a:rPr lang="cs-CZ" dirty="0" smtClean="0"/>
              <a:t>– zemané</a:t>
            </a:r>
          </a:p>
          <a:p>
            <a:r>
              <a:rPr lang="cs-CZ" dirty="0"/>
              <a:t>Panský stav žil v hradech</a:t>
            </a:r>
          </a:p>
          <a:p>
            <a:r>
              <a:rPr lang="cs-CZ" dirty="0" smtClean="0"/>
              <a:t>Zemané žili v tvrzích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ŽIVOT VE STŘEDOVĚKÝCH MĚSTECH A JEJICH ROZVOJ</a:t>
            </a:r>
            <a:endParaRPr lang="cs-CZ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6001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nejbohatším obyvatelům patřili obchodníci</a:t>
            </a:r>
          </a:p>
          <a:p>
            <a:r>
              <a:rPr lang="cs-CZ" dirty="0" smtClean="0"/>
              <a:t>K chudším obyvatelům patřili řemeslníci (např. kováři, truhláři, obuvníci atd.)</a:t>
            </a:r>
          </a:p>
          <a:p>
            <a:r>
              <a:rPr lang="cs-CZ" dirty="0" smtClean="0"/>
              <a:t>Chudinu tvořili učedníci, dělníci a žebráci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ŽIVOT VE STŘEDOVĚKÝCH MĚSTECH A JEJICH ROZVOJ</a:t>
            </a:r>
            <a:endParaRPr lang="cs-CZ" b="1" dirty="0">
              <a:solidFill>
                <a:srgbClr val="92D050"/>
              </a:solidFill>
            </a:endParaRPr>
          </a:p>
        </p:txBody>
      </p:sp>
      <p:pic>
        <p:nvPicPr>
          <p:cNvPr id="4098" name="Picture 2" descr="http://thumbs.dreamstime.com/thumb_465/1262115930G03E9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861048"/>
            <a:ext cx="4274188" cy="2849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0779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RYTÍŘSKÁ KULTURA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Rytířský titul </a:t>
            </a:r>
            <a:r>
              <a:rPr lang="cs-CZ" dirty="0" smtClean="0"/>
              <a:t>si člověk musel zasloužit svými skutky teprve potom ho panovník mohl pasovat na rytíře</a:t>
            </a:r>
          </a:p>
          <a:p>
            <a:r>
              <a:rPr lang="cs-CZ" dirty="0" smtClean="0"/>
              <a:t>Poté musel dodržovat </a:t>
            </a:r>
            <a:r>
              <a:rPr lang="cs-CZ" b="1" dirty="0" smtClean="0">
                <a:solidFill>
                  <a:srgbClr val="92D050"/>
                </a:solidFill>
              </a:rPr>
              <a:t>rytířské hodnoty</a:t>
            </a:r>
          </a:p>
          <a:p>
            <a:r>
              <a:rPr lang="cs-CZ" dirty="0" smtClean="0"/>
              <a:t>Nejvyšší rytířskou hodnotou byla </a:t>
            </a:r>
            <a:r>
              <a:rPr lang="cs-CZ" b="1" dirty="0" smtClean="0">
                <a:solidFill>
                  <a:srgbClr val="92D050"/>
                </a:solidFill>
              </a:rPr>
              <a:t>čest</a:t>
            </a:r>
            <a:r>
              <a:rPr lang="cs-CZ" dirty="0" smtClean="0"/>
              <a:t> poté </a:t>
            </a:r>
            <a:r>
              <a:rPr lang="cs-CZ" b="1" dirty="0" smtClean="0">
                <a:solidFill>
                  <a:srgbClr val="92D050"/>
                </a:solidFill>
              </a:rPr>
              <a:t>věrnost, štědrost, ochrana</a:t>
            </a:r>
          </a:p>
          <a:p>
            <a:r>
              <a:rPr lang="cs-CZ" dirty="0" smtClean="0"/>
              <a:t>Každý rytíř měl </a:t>
            </a:r>
            <a:r>
              <a:rPr lang="cs-CZ" b="1" dirty="0" smtClean="0">
                <a:solidFill>
                  <a:srgbClr val="92D050"/>
                </a:solidFill>
              </a:rPr>
              <a:t>koně</a:t>
            </a:r>
            <a:r>
              <a:rPr lang="cs-CZ" dirty="0" smtClean="0"/>
              <a:t>, patřičné </a:t>
            </a:r>
            <a:r>
              <a:rPr lang="cs-CZ" b="1" dirty="0" smtClean="0">
                <a:solidFill>
                  <a:srgbClr val="92D050"/>
                </a:solidFill>
              </a:rPr>
              <a:t>zbraně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rgbClr val="92D050"/>
                </a:solidFill>
              </a:rPr>
              <a:t>zbroj</a:t>
            </a:r>
          </a:p>
          <a:p>
            <a:r>
              <a:rPr lang="cs-CZ" dirty="0" smtClean="0"/>
              <a:t>Skutečnou prověrkou rytířských dovedností byl </a:t>
            </a:r>
            <a:r>
              <a:rPr lang="cs-CZ" b="1" dirty="0" smtClean="0">
                <a:solidFill>
                  <a:srgbClr val="92D050"/>
                </a:solidFill>
              </a:rPr>
              <a:t>rytířský turnaj</a:t>
            </a:r>
            <a:endParaRPr lang="cs-CZ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1728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www.mpsaz.org/zaharis/staff/malang/langlinks/socstudlinks/images/knight_on_hor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44824"/>
            <a:ext cx="4114800" cy="4410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77072" y="476672"/>
            <a:ext cx="49685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200" b="1" dirty="0" smtClean="0"/>
              <a:t>Středověký rytíř</a:t>
            </a:r>
            <a:endParaRPr lang="cs-CZ" sz="4200" b="1" dirty="0"/>
          </a:p>
        </p:txBody>
      </p:sp>
    </p:spTree>
    <p:extLst>
      <p:ext uri="{BB962C8B-B14F-4D97-AF65-F5344CB8AC3E}">
        <p14:creationId xmlns:p14="http://schemas.microsoft.com/office/powerpoint/2010/main" val="1204280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GOTICKÉ UMĚNÍ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Počátek </a:t>
            </a:r>
            <a:r>
              <a:rPr lang="cs-CZ" b="1" dirty="0" smtClean="0">
                <a:solidFill>
                  <a:srgbClr val="92D050"/>
                </a:solidFill>
              </a:rPr>
              <a:t>polovina 14. století</a:t>
            </a:r>
          </a:p>
          <a:p>
            <a:r>
              <a:rPr lang="cs-CZ" dirty="0" smtClean="0"/>
              <a:t>Z Francie</a:t>
            </a:r>
          </a:p>
          <a:p>
            <a:r>
              <a:rPr lang="cs-CZ" dirty="0" smtClean="0"/>
              <a:t>Stavby, co nejvíce do výšky</a:t>
            </a:r>
          </a:p>
          <a:p>
            <a:r>
              <a:rPr lang="cs-CZ" dirty="0" smtClean="0"/>
              <a:t>Důležitý je </a:t>
            </a:r>
            <a:r>
              <a:rPr lang="cs-CZ" b="1" dirty="0" smtClean="0">
                <a:solidFill>
                  <a:srgbClr val="92D050"/>
                </a:solidFill>
              </a:rPr>
              <a:t>opěrný systém</a:t>
            </a:r>
          </a:p>
          <a:p>
            <a:r>
              <a:rPr lang="cs-CZ" dirty="0" smtClean="0"/>
              <a:t>Zdobení mnoha věžičkami</a:t>
            </a:r>
          </a:p>
          <a:p>
            <a:r>
              <a:rPr lang="cs-CZ" dirty="0" smtClean="0"/>
              <a:t>Okna mají obdélníkový tvar a jsou vyplněna barevnými sklíčky, </a:t>
            </a:r>
            <a:r>
              <a:rPr lang="cs-CZ" b="1" dirty="0" smtClean="0">
                <a:solidFill>
                  <a:srgbClr val="92D050"/>
                </a:solidFill>
              </a:rPr>
              <a:t>lomený oblouk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6920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dreezy.cz/pic/2010-11-01kutna-hora-sv-barbor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909" y="188640"/>
            <a:ext cx="4817934" cy="361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stopin-praha.cz/images/articles/krivoklat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445862"/>
            <a:ext cx="4355975" cy="3266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52120" y="425705"/>
            <a:ext cx="33123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Gotický chrám sv. Barbory v Kutné Hoře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-396552" y="4540743"/>
            <a:ext cx="38884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Gotický hrad Křivoklát</a:t>
            </a:r>
            <a:endParaRPr lang="cs-CZ" sz="3200" b="1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5076056" y="1556792"/>
            <a:ext cx="1512168" cy="43857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699792" y="5093681"/>
            <a:ext cx="1872208" cy="21019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9504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461886" y="476671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Použité prameny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26876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Dostupné z internetu: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2015805"/>
            <a:ext cx="705678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 1 </a:t>
            </a:r>
            <a:r>
              <a:rPr lang="cs-CZ" sz="1200" dirty="0" smtClean="0"/>
              <a:t>– klipart-</a:t>
            </a:r>
            <a:r>
              <a:rPr lang="it-IT" sz="1200" dirty="0"/>
              <a:t>Smajlici. [online]. [cit. 2012-11-25]. Dostupné z: http://www.celysvet.cz/smajlici-ke-stazeni-smajlik?pg=1</a:t>
            </a:r>
            <a:endParaRPr lang="cs-CZ" sz="1200" dirty="0"/>
          </a:p>
          <a:p>
            <a:r>
              <a:rPr lang="cs-CZ" sz="1200" b="1" dirty="0" smtClean="0"/>
              <a:t>Obr. 2 - </a:t>
            </a:r>
            <a:r>
              <a:rPr lang="cs-CZ" sz="1200" i="1" dirty="0"/>
              <a:t>Farmarvs.cz</a:t>
            </a:r>
            <a:r>
              <a:rPr lang="cs-CZ" sz="1200" dirty="0"/>
              <a:t> [online]. 2011 [cit. 2011-11-18]. CHOMOUT ŠPIČÁK PRACOVNÍ. Dostupné z WWW: &lt;http://www.farmarvs.cz/moje/</a:t>
            </a:r>
            <a:r>
              <a:rPr lang="cs-CZ" sz="1200" dirty="0" err="1"/>
              <a:t>eshop</a:t>
            </a:r>
            <a:r>
              <a:rPr lang="cs-CZ" sz="1200" dirty="0"/>
              <a:t>/0/0/5/28-CHOMOUT-SPICAK-PRACOVNI&gt;.</a:t>
            </a:r>
          </a:p>
          <a:p>
            <a:r>
              <a:rPr lang="cs-CZ" sz="1200" b="1" dirty="0" smtClean="0"/>
              <a:t>Obr. 3 – </a:t>
            </a:r>
            <a:r>
              <a:rPr lang="cs-CZ" sz="1200" i="1" dirty="0"/>
              <a:t>Skokan.kvalitne.cz</a:t>
            </a:r>
            <a:r>
              <a:rPr lang="cs-CZ" sz="1200" dirty="0"/>
              <a:t> [online]. 2011 [cit. 2011-11-18]. </a:t>
            </a:r>
            <a:r>
              <a:rPr lang="cs-CZ" sz="1200" dirty="0" err="1"/>
              <a:t>Plužina</a:t>
            </a:r>
            <a:r>
              <a:rPr lang="cs-CZ" sz="1200" dirty="0"/>
              <a:t>. Dostupné z WWW: &lt;http://skokan.kvalitne.cz/ZSO/Pluzina.htm&gt;.</a:t>
            </a:r>
          </a:p>
          <a:p>
            <a:r>
              <a:rPr lang="cs-CZ" sz="1200" b="1" dirty="0" smtClean="0"/>
              <a:t>Obr. 4 - </a:t>
            </a:r>
            <a:r>
              <a:rPr lang="cs-CZ" sz="1200" i="1" dirty="0"/>
              <a:t>Cs.wikipedia.org</a:t>
            </a:r>
            <a:r>
              <a:rPr lang="cs-CZ" sz="1200" dirty="0"/>
              <a:t> [online]. 2011 [cit. 2011-11-18]. Trojpolní systém. Dostupné z WWW: &lt;http://cs.wikipedia.org/wiki/Trojpoln%C3%AD_syst%C3%A9m&gt;.</a:t>
            </a:r>
          </a:p>
          <a:p>
            <a:r>
              <a:rPr lang="cs-CZ" sz="1200" b="1" dirty="0" smtClean="0"/>
              <a:t>Obr. 5 – </a:t>
            </a:r>
            <a:r>
              <a:rPr lang="cs-CZ" sz="1200" i="1" dirty="0" err="1"/>
              <a:t>Cs.wikipedia.kacanovy.czorg</a:t>
            </a:r>
            <a:r>
              <a:rPr lang="cs-CZ" sz="1200" dirty="0"/>
              <a:t> [online]. 2011 [cit. 2011-11-18]. Kacanovy - zaniklá středověká ves Konice. Dostupné z WWW: &lt;http://www.kacanovy.cz/</a:t>
            </a:r>
            <a:r>
              <a:rPr lang="cs-CZ" sz="1200" dirty="0" err="1"/>
              <a:t>detail.php?xSET</a:t>
            </a:r>
            <a:r>
              <a:rPr lang="cs-CZ" sz="1200" dirty="0"/>
              <a:t>=</a:t>
            </a:r>
            <a:r>
              <a:rPr lang="cs-CZ" sz="1200" dirty="0" err="1"/>
              <a:t>lang&amp;xLANG</a:t>
            </a:r>
            <a:r>
              <a:rPr lang="cs-CZ" sz="1200" dirty="0"/>
              <a:t>=&amp;</a:t>
            </a:r>
            <a:r>
              <a:rPr lang="cs-CZ" sz="1200" dirty="0" err="1"/>
              <a:t>fIDSTRANKY</a:t>
            </a:r>
            <a:r>
              <a:rPr lang="cs-CZ" sz="1200" dirty="0"/>
              <a:t>=17&amp;fIDCLANKU=5&gt;.</a:t>
            </a:r>
          </a:p>
          <a:p>
            <a:r>
              <a:rPr lang="cs-CZ" sz="1200" b="1" dirty="0" smtClean="0"/>
              <a:t>Obr. 6 – </a:t>
            </a:r>
            <a:r>
              <a:rPr lang="cs-CZ" sz="1200" i="1" dirty="0"/>
              <a:t>Stockphotos.cz</a:t>
            </a:r>
            <a:r>
              <a:rPr lang="cs-CZ" sz="1200" dirty="0"/>
              <a:t> [online]. 2011 [cit. 2011-11-18]. </a:t>
            </a:r>
            <a:r>
              <a:rPr lang="cs-CZ" sz="1200" dirty="0" err="1"/>
              <a:t>Royalty</a:t>
            </a:r>
            <a:r>
              <a:rPr lang="cs-CZ" sz="1200" dirty="0"/>
              <a:t> Free Obrázek: Velký náhled. Dostupné z WWW: &lt;http://www.stockphotos.cz/</a:t>
            </a:r>
            <a:r>
              <a:rPr lang="cs-CZ" sz="1200" dirty="0" err="1"/>
              <a:t>image.php?img_id</a:t>
            </a:r>
            <a:r>
              <a:rPr lang="cs-CZ" sz="1200" dirty="0"/>
              <a:t>=12326517&amp;img_type=1&gt;.</a:t>
            </a:r>
          </a:p>
          <a:p>
            <a:r>
              <a:rPr lang="cs-CZ" sz="1200" b="1" dirty="0" smtClean="0"/>
              <a:t>Obr. </a:t>
            </a:r>
            <a:r>
              <a:rPr lang="cs-CZ" sz="1200" b="1" dirty="0"/>
              <a:t>7</a:t>
            </a:r>
            <a:r>
              <a:rPr lang="cs-CZ" sz="1200" b="1" dirty="0" smtClean="0"/>
              <a:t> – </a:t>
            </a:r>
            <a:r>
              <a:rPr lang="cs-CZ" sz="1200" i="1" dirty="0"/>
              <a:t>Mpsaz.org</a:t>
            </a:r>
            <a:r>
              <a:rPr lang="cs-CZ" sz="1200" dirty="0"/>
              <a:t> [online]. 2011 [cit. 2011-11-18]. Medieval </a:t>
            </a:r>
            <a:r>
              <a:rPr lang="cs-CZ" sz="1200" dirty="0" err="1"/>
              <a:t>Times</a:t>
            </a:r>
            <a:r>
              <a:rPr lang="cs-CZ" sz="1200" dirty="0"/>
              <a:t>. Dostupné z WWW: &lt;http://www.mpsaz.org/</a:t>
            </a:r>
            <a:r>
              <a:rPr lang="cs-CZ" sz="1200" dirty="0" err="1"/>
              <a:t>zaharis</a:t>
            </a:r>
            <a:r>
              <a:rPr lang="cs-CZ" sz="1200" dirty="0"/>
              <a:t>/</a:t>
            </a:r>
            <a:r>
              <a:rPr lang="cs-CZ" sz="1200" dirty="0" err="1"/>
              <a:t>staff</a:t>
            </a:r>
            <a:r>
              <a:rPr lang="cs-CZ" sz="1200" dirty="0"/>
              <a:t>/</a:t>
            </a:r>
            <a:r>
              <a:rPr lang="cs-CZ" sz="1200" dirty="0" err="1"/>
              <a:t>malang</a:t>
            </a:r>
            <a:r>
              <a:rPr lang="cs-CZ" sz="1200" dirty="0"/>
              <a:t>/</a:t>
            </a:r>
            <a:r>
              <a:rPr lang="cs-CZ" sz="1200" dirty="0" err="1"/>
              <a:t>langlinks</a:t>
            </a:r>
            <a:r>
              <a:rPr lang="cs-CZ" sz="1200" dirty="0"/>
              <a:t>/</a:t>
            </a:r>
            <a:r>
              <a:rPr lang="cs-CZ" sz="1200" dirty="0" err="1"/>
              <a:t>socstudlinks</a:t>
            </a:r>
            <a:r>
              <a:rPr lang="cs-CZ" sz="1200" dirty="0"/>
              <a:t>/&gt;.</a:t>
            </a:r>
          </a:p>
          <a:p>
            <a:r>
              <a:rPr lang="cs-CZ" sz="1200" b="1" dirty="0" smtClean="0"/>
              <a:t>Obr. 8 </a:t>
            </a:r>
            <a:r>
              <a:rPr lang="cs-CZ" sz="1200" dirty="0" smtClean="0"/>
              <a:t>– </a:t>
            </a:r>
            <a:r>
              <a:rPr lang="cs-CZ" sz="1200" i="1" dirty="0"/>
              <a:t>Dreezy.cz</a:t>
            </a:r>
            <a:r>
              <a:rPr lang="cs-CZ" sz="1200" dirty="0"/>
              <a:t> [online]. 2011 [cit. 2011-11-18]. Kutná Hora: Česká perla v seznamu UNESCO. Dostupné z WWW: &lt;http://www.dreezy.cz/</a:t>
            </a:r>
            <a:r>
              <a:rPr lang="cs-CZ" sz="1200" dirty="0" err="1"/>
              <a:t>cestovani</a:t>
            </a:r>
            <a:r>
              <a:rPr lang="cs-CZ" sz="1200" dirty="0"/>
              <a:t>/kutna-hora-ceska-perla-v-seznamu-unesco.html&gt;.</a:t>
            </a:r>
          </a:p>
          <a:p>
            <a:r>
              <a:rPr lang="cs-CZ" sz="1200" b="1" dirty="0" smtClean="0"/>
              <a:t>Obr. 9 </a:t>
            </a:r>
            <a:r>
              <a:rPr lang="cs-CZ" sz="1200" dirty="0" smtClean="0"/>
              <a:t>– </a:t>
            </a:r>
            <a:r>
              <a:rPr lang="cs-CZ" sz="1200" i="1" dirty="0"/>
              <a:t>Stopin-praha.cz</a:t>
            </a:r>
            <a:r>
              <a:rPr lang="cs-CZ" sz="1200" dirty="0"/>
              <a:t> [online]. 2011 [cit. 2011-11-18]. Hrad Křivoklát. Dostupné z WWW: &lt;http://www.stopin-praha.cz/blog/hrad-</a:t>
            </a:r>
            <a:r>
              <a:rPr lang="cs-CZ" sz="1200" dirty="0" err="1"/>
              <a:t>krivoklat</a:t>
            </a:r>
            <a:r>
              <a:rPr lang="cs-CZ" sz="1200" dirty="0" smtClean="0"/>
              <a:t>&gt;.</a:t>
            </a: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59447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Použitá literatura: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7903" y="1484784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Vlastivěda 4. Brno : NOVÁ ŠKOLA, s.r.o., 2009. </a:t>
            </a:r>
            <a:r>
              <a:rPr lang="cs-CZ" dirty="0"/>
              <a:t>Autor: PaeDr. Iva Stříbrná a kolektiv, Život </a:t>
            </a:r>
            <a:r>
              <a:rPr lang="cs-CZ" dirty="0" smtClean="0"/>
              <a:t>ve středověku, s. 47.</a:t>
            </a:r>
          </a:p>
          <a:p>
            <a:r>
              <a:rPr lang="cs-CZ" dirty="0" smtClean="0"/>
              <a:t>Dějepis2. Praha : Pedagogické nakladatelství, 2004, </a:t>
            </a:r>
            <a:r>
              <a:rPr lang="cs-CZ" dirty="0"/>
              <a:t>Autor: </a:t>
            </a:r>
            <a:r>
              <a:rPr lang="cs-CZ" dirty="0" err="1"/>
              <a:t>prof.PhDr</a:t>
            </a:r>
            <a:r>
              <a:rPr lang="cs-CZ" dirty="0"/>
              <a:t>. Petr </a:t>
            </a:r>
            <a:r>
              <a:rPr lang="cs-CZ" dirty="0" err="1"/>
              <a:t>Čornej</a:t>
            </a:r>
            <a:r>
              <a:rPr lang="cs-CZ"/>
              <a:t>, Vrcholný </a:t>
            </a:r>
            <a:r>
              <a:rPr lang="cs-CZ" dirty="0" smtClean="0"/>
              <a:t>středověk, s. 160.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7187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469</Words>
  <Application>Microsoft Office PowerPoint</Application>
  <PresentationFormat>Předvádění na obrazovce (4:3)</PresentationFormat>
  <Paragraphs>85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ŽIVOT VE STŘEDOVĚKU</vt:lpstr>
      <vt:lpstr>ŽIVOT VE STŘEDOVĚKU</vt:lpstr>
      <vt:lpstr>ZEMĚDĚLSTVÍ</vt:lpstr>
      <vt:lpstr>Prezentace aplikace PowerPoint</vt:lpstr>
      <vt:lpstr>ŽIVOT VE STŘEDOVĚKÉ VESNICI</vt:lpstr>
      <vt:lpstr>Prezentace aplikace PowerPoint</vt:lpstr>
      <vt:lpstr>ŽIVOT VE STŘEDOVĚKÝCH MĚSTECH A JEJICH ROZVOJ</vt:lpstr>
      <vt:lpstr>ŽIVOT VE STŘEDOVĚKÝCH MĚSTECH A JEJICH ROZVOJ</vt:lpstr>
      <vt:lpstr>ŽIVOT VE STŘEDOVĚKÝCH MĚSTECH A JEJICH ROZVOJ</vt:lpstr>
      <vt:lpstr>RYTÍŘSKÁ KULTURA</vt:lpstr>
      <vt:lpstr>Prezentace aplikace PowerPoint</vt:lpstr>
      <vt:lpstr>GOTICKÉ UMĚNÍ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 VE STŘEDOVĚKU</dc:title>
  <dc:creator>Uživatel</dc:creator>
  <cp:lastModifiedBy>Uživatel</cp:lastModifiedBy>
  <cp:revision>23</cp:revision>
  <dcterms:created xsi:type="dcterms:W3CDTF">2011-11-18T14:17:31Z</dcterms:created>
  <dcterms:modified xsi:type="dcterms:W3CDTF">2012-11-25T11:19:53Z</dcterms:modified>
</cp:coreProperties>
</file>