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60" r:id="rId3"/>
    <p:sldId id="261" r:id="rId4"/>
    <p:sldId id="262" r:id="rId5"/>
    <p:sldId id="263" r:id="rId6"/>
    <p:sldId id="264" r:id="rId7"/>
    <p:sldId id="270" r:id="rId8"/>
    <p:sldId id="273" r:id="rId9"/>
    <p:sldId id="265" r:id="rId10"/>
    <p:sldId id="271" r:id="rId11"/>
    <p:sldId id="272" r:id="rId12"/>
    <p:sldId id="266" r:id="rId13"/>
    <p:sldId id="267" r:id="rId14"/>
    <p:sldId id="268" r:id="rId15"/>
    <p:sldId id="269" r:id="rId16"/>
    <p:sldId id="274" r:id="rId17"/>
    <p:sldId id="258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1C66D6-1108-4656-B927-88823622D3F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309DD-84F2-4895-8BCB-3510E3C11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565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309DD-84F2-4895-8BCB-3510E3C112E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490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979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701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168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122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825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52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344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723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529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017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229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9CF74-C162-4B94-9E85-AA659B83975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7CC24-FB33-4F96-B730-4DE39BD773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549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HUSITSKÉ VÁLKY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6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3588" y="3981971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obdobím Husitských válek, s jednotlivými bitvami a situací v zemi.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2636912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VY_32_inovace_14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344520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HUSITSKÉ VÁLKY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Počátek za vlády </a:t>
            </a:r>
            <a:r>
              <a:rPr lang="cs-CZ" b="1" dirty="0" smtClean="0">
                <a:solidFill>
                  <a:schemeClr val="accent2"/>
                </a:solidFill>
              </a:rPr>
              <a:t>Václava IV. </a:t>
            </a:r>
          </a:p>
          <a:p>
            <a:r>
              <a:rPr lang="cs-CZ" dirty="0" smtClean="0"/>
              <a:t>Církev velmi zbohatla a starala se spíše o to jak získat větší moc a bohatství, než aby sloužila bohu</a:t>
            </a:r>
          </a:p>
          <a:p>
            <a:r>
              <a:rPr lang="cs-CZ" dirty="0" smtClean="0"/>
              <a:t>Prodávání odpustků</a:t>
            </a:r>
          </a:p>
          <a:p>
            <a:r>
              <a:rPr lang="cs-CZ" dirty="0" smtClean="0"/>
              <a:t>Mezi kněžími byli i ti, kteří chtěli sjednat nápravu jako </a:t>
            </a:r>
            <a:r>
              <a:rPr lang="cs-CZ" b="1" dirty="0" smtClean="0">
                <a:solidFill>
                  <a:schemeClr val="accent2"/>
                </a:solidFill>
              </a:rPr>
              <a:t>Mistr Jan Hus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05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JAN HUS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Profesor na </a:t>
            </a:r>
            <a:r>
              <a:rPr lang="cs-CZ" b="1" dirty="0" smtClean="0">
                <a:solidFill>
                  <a:schemeClr val="accent2"/>
                </a:solidFill>
              </a:rPr>
              <a:t>Karlově universitě</a:t>
            </a:r>
          </a:p>
          <a:p>
            <a:r>
              <a:rPr lang="cs-CZ" dirty="0" smtClean="0"/>
              <a:t>Později vysvěcen na </a:t>
            </a:r>
            <a:r>
              <a:rPr lang="cs-CZ" b="1" dirty="0" smtClean="0">
                <a:solidFill>
                  <a:schemeClr val="accent2"/>
                </a:solidFill>
              </a:rPr>
              <a:t>kněze</a:t>
            </a:r>
          </a:p>
          <a:p>
            <a:r>
              <a:rPr lang="cs-CZ" dirty="0" smtClean="0"/>
              <a:t>Psal spisy a kázal v </a:t>
            </a:r>
            <a:r>
              <a:rPr lang="cs-CZ" b="1" dirty="0" smtClean="0">
                <a:solidFill>
                  <a:schemeClr val="accent2"/>
                </a:solidFill>
              </a:rPr>
              <a:t>Betlémské kapli </a:t>
            </a:r>
            <a:r>
              <a:rPr lang="cs-CZ" dirty="0" smtClean="0"/>
              <a:t>v Praze</a:t>
            </a:r>
          </a:p>
          <a:p>
            <a:r>
              <a:rPr lang="cs-CZ" dirty="0" smtClean="0"/>
              <a:t>Kázal proti církvi a ta poznala, že by pro ní mohl být nebezpečný</a:t>
            </a:r>
          </a:p>
          <a:p>
            <a:r>
              <a:rPr lang="cs-CZ" dirty="0" smtClean="0"/>
              <a:t>Kvůli Husovi byl v Praze vyhlášen zákaz církevních obřadů		   Hus proto odjel na venkov</a:t>
            </a:r>
          </a:p>
          <a:p>
            <a:r>
              <a:rPr lang="cs-CZ" dirty="0" smtClean="0"/>
              <a:t>V roce 1414 přijal Jan Hus pozvání na církevní sněm do </a:t>
            </a:r>
            <a:r>
              <a:rPr lang="cs-CZ" b="1" dirty="0" smtClean="0">
                <a:solidFill>
                  <a:schemeClr val="accent2"/>
                </a:solidFill>
              </a:rPr>
              <a:t>Kostnice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23728" y="4653136"/>
            <a:ext cx="129614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196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Hus pozvání přijal v tom domnění, že buď církevní představitelé přesvědčí nebo že skončí jako kacíř</a:t>
            </a:r>
          </a:p>
          <a:p>
            <a:r>
              <a:rPr lang="cs-CZ" dirty="0" smtClean="0"/>
              <a:t>Po příjezdu byl zajat a uvězněn</a:t>
            </a:r>
          </a:p>
          <a:p>
            <a:r>
              <a:rPr lang="cs-CZ" dirty="0" smtClean="0"/>
              <a:t>Odsouzen jako kacíř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6. července </a:t>
            </a:r>
            <a:r>
              <a:rPr lang="cs-CZ" dirty="0" smtClean="0"/>
              <a:t>1415 upálen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JAN HUS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http://img.radio.cz/pictures/krajani-web/hus_jan1__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24944"/>
            <a:ext cx="255270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95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POČÁTEK HUSITSKÝCH VÁLEK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 hlásící se k učení Mistra Jana Husa se jmenovali </a:t>
            </a:r>
            <a:r>
              <a:rPr lang="cs-CZ" b="1" dirty="0" smtClean="0">
                <a:solidFill>
                  <a:schemeClr val="accent2"/>
                </a:solidFill>
              </a:rPr>
              <a:t>husité</a:t>
            </a:r>
          </a:p>
          <a:p>
            <a:r>
              <a:rPr lang="cs-CZ" dirty="0" smtClean="0"/>
              <a:t>Symbol husitství byl </a:t>
            </a:r>
            <a:r>
              <a:rPr lang="cs-CZ" b="1" dirty="0" smtClean="0">
                <a:solidFill>
                  <a:schemeClr val="accent2"/>
                </a:solidFill>
              </a:rPr>
              <a:t>kalich</a:t>
            </a:r>
          </a:p>
          <a:p>
            <a:r>
              <a:rPr lang="cs-CZ" dirty="0" smtClean="0"/>
              <a:t>30. července 1419 – </a:t>
            </a:r>
            <a:r>
              <a:rPr lang="cs-CZ" b="1" dirty="0" smtClean="0">
                <a:solidFill>
                  <a:schemeClr val="accent2"/>
                </a:solidFill>
              </a:rPr>
              <a:t>první pražská defenestrace</a:t>
            </a:r>
            <a:r>
              <a:rPr lang="cs-CZ" dirty="0" smtClean="0"/>
              <a:t> – počátek husitských válek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Zikmund Lucemburský </a:t>
            </a:r>
            <a:r>
              <a:rPr lang="cs-CZ" dirty="0" smtClean="0"/>
              <a:t>neuznán za krále – český stát do roku 1436 bez panovníka </a:t>
            </a:r>
            <a:endParaRPr lang="cs-CZ" dirty="0"/>
          </a:p>
        </p:txBody>
      </p:sp>
      <p:pic>
        <p:nvPicPr>
          <p:cNvPr id="2050" name="Picture 2" descr="http://www.husitstvi.cz/pic/forum/prapor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13176"/>
            <a:ext cx="1733178" cy="173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210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HUSITSKÉ SVAZY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8193"/>
            <a:ext cx="8003232" cy="2476871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Táborité</a:t>
            </a:r>
            <a:r>
              <a:rPr lang="cs-CZ" dirty="0" smtClean="0"/>
              <a:t> – sídlo v Táboře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2"/>
                </a:solidFill>
              </a:rPr>
              <a:t>Orebité</a:t>
            </a:r>
            <a:r>
              <a:rPr lang="cs-CZ" dirty="0" smtClean="0"/>
              <a:t> – sídlo v Hradci Králové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chemeClr val="accent2"/>
                </a:solidFill>
              </a:rPr>
              <a:t>Pražané</a:t>
            </a:r>
            <a:r>
              <a:rPr lang="cs-CZ" dirty="0" smtClean="0"/>
              <a:t> – sídlo v Praze</a:t>
            </a:r>
            <a:endParaRPr lang="cs-CZ" dirty="0"/>
          </a:p>
        </p:txBody>
      </p:sp>
      <p:pic>
        <p:nvPicPr>
          <p:cNvPr id="3074" name="Picture 2" descr="http://malotridka.ic.cz/gallery/historie1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534" y="3975185"/>
            <a:ext cx="4381571" cy="276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73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JAN ŽIŽKA Z TROCNOVA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525963"/>
          </a:xfrm>
        </p:spPr>
        <p:txBody>
          <a:bodyPr/>
          <a:lstStyle/>
          <a:p>
            <a:r>
              <a:rPr lang="cs-CZ" dirty="0" smtClean="0"/>
              <a:t>Stál </a:t>
            </a:r>
            <a:r>
              <a:rPr lang="cs-CZ" b="1" dirty="0" smtClean="0">
                <a:solidFill>
                  <a:schemeClr val="accent2"/>
                </a:solidFill>
              </a:rPr>
              <a:t>v čele </a:t>
            </a:r>
            <a:r>
              <a:rPr lang="cs-CZ" dirty="0" smtClean="0"/>
              <a:t>husitského vojska</a:t>
            </a:r>
          </a:p>
          <a:p>
            <a:r>
              <a:rPr lang="cs-CZ" dirty="0" smtClean="0"/>
              <a:t>Přijal Husovo učení a stal se hejtmanem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Nikdy nebyl poražen</a:t>
            </a:r>
          </a:p>
          <a:p>
            <a:r>
              <a:rPr lang="cs-CZ" dirty="0" smtClean="0"/>
              <a:t>Zemřel roku 1424</a:t>
            </a:r>
          </a:p>
          <a:p>
            <a:r>
              <a:rPr lang="cs-CZ" dirty="0" smtClean="0"/>
              <a:t>Husitská vojska po něm převzal Prokop Holý</a:t>
            </a:r>
            <a:endParaRPr lang="cs-CZ" dirty="0"/>
          </a:p>
        </p:txBody>
      </p:sp>
      <p:pic>
        <p:nvPicPr>
          <p:cNvPr id="8194" name="Picture 2" descr="http://www.jcnews.cz/wp-content/uploads/2011/04/jcnews-Jan-%C5%BDi%C5%BEka-z-Trocno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4784"/>
            <a:ext cx="3257298" cy="5020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87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KŘIŽÁCKÉ VÝPRAVY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Byly vyhlašovány </a:t>
            </a:r>
            <a:r>
              <a:rPr lang="cs-CZ" b="1" dirty="0" smtClean="0">
                <a:solidFill>
                  <a:schemeClr val="accent2"/>
                </a:solidFill>
              </a:rPr>
              <a:t>papežem</a:t>
            </a:r>
            <a:r>
              <a:rPr lang="cs-CZ" dirty="0" smtClean="0"/>
              <a:t> proti nepřátelům katolické víry</a:t>
            </a:r>
          </a:p>
          <a:p>
            <a:r>
              <a:rPr lang="cs-CZ" dirty="0" smtClean="0"/>
              <a:t>Všech </a:t>
            </a:r>
            <a:r>
              <a:rPr lang="cs-CZ" b="1" dirty="0" smtClean="0">
                <a:solidFill>
                  <a:schemeClr val="accent2"/>
                </a:solidFill>
              </a:rPr>
              <a:t>pět</a:t>
            </a:r>
            <a:r>
              <a:rPr lang="cs-CZ" dirty="0" smtClean="0"/>
              <a:t> křižáckých výprav proti husitům skončili výhrou </a:t>
            </a:r>
            <a:r>
              <a:rPr lang="cs-CZ" b="1" dirty="0" smtClean="0">
                <a:solidFill>
                  <a:schemeClr val="accent2"/>
                </a:solidFill>
              </a:rPr>
              <a:t>husitů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11266" name="Picture 2" descr="http://upload.wikimedia.org/wikipedia/commons/thumb/2/2c/Cross-Pattee-alternate_red.svg/600px-Cross-Pattee-alternate_red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61048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www.lovecpokladu.cz/img/2008/viky/viky20080307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01008"/>
            <a:ext cx="21431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02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zamky-hrady.eu/img/vojenske_pamatky/12475369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196" y="3731631"/>
            <a:ext cx="4032448" cy="2764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HUSITSKÉ BITVY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1420 – bitva u </a:t>
            </a:r>
            <a:r>
              <a:rPr lang="cs-CZ" b="1" dirty="0" smtClean="0">
                <a:solidFill>
                  <a:schemeClr val="accent2"/>
                </a:solidFill>
              </a:rPr>
              <a:t>Sudoměře</a:t>
            </a:r>
          </a:p>
          <a:p>
            <a:r>
              <a:rPr lang="cs-CZ" dirty="0" smtClean="0"/>
              <a:t>1420 – bitva na Vítkově hoře</a:t>
            </a:r>
          </a:p>
          <a:p>
            <a:r>
              <a:rPr lang="cs-CZ" dirty="0" smtClean="0"/>
              <a:t>1426 – bitva u Ústí nad Labem</a:t>
            </a:r>
          </a:p>
          <a:p>
            <a:r>
              <a:rPr lang="cs-CZ" dirty="0" smtClean="0"/>
              <a:t>1427 – bitva u Tachova</a:t>
            </a:r>
          </a:p>
          <a:p>
            <a:r>
              <a:rPr lang="cs-CZ" dirty="0" smtClean="0"/>
              <a:t>1431 – bitva u </a:t>
            </a:r>
            <a:r>
              <a:rPr lang="cs-CZ" b="1" dirty="0" smtClean="0">
                <a:solidFill>
                  <a:schemeClr val="accent2"/>
                </a:solidFill>
              </a:rPr>
              <a:t>Domažlic</a:t>
            </a:r>
          </a:p>
          <a:p>
            <a:r>
              <a:rPr lang="cs-CZ" dirty="0" smtClean="0"/>
              <a:t>1434 – bitva u </a:t>
            </a:r>
            <a:r>
              <a:rPr lang="cs-CZ" b="1" dirty="0" smtClean="0">
                <a:solidFill>
                  <a:schemeClr val="accent2"/>
                </a:solidFill>
              </a:rPr>
              <a:t>Lipan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cxnSp>
        <p:nvCxnSpPr>
          <p:cNvPr id="5" name="Pravoúhlá spojnice 4"/>
          <p:cNvCxnSpPr/>
          <p:nvPr/>
        </p:nvCxnSpPr>
        <p:spPr>
          <a:xfrm rot="16200000" flipH="1">
            <a:off x="6210182" y="1970838"/>
            <a:ext cx="1368152" cy="1116124"/>
          </a:xfrm>
          <a:prstGeom prst="bentConnector3">
            <a:avLst>
              <a:gd name="adj1" fmla="val 50000"/>
            </a:avLst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5364088" y="1844823"/>
            <a:ext cx="97210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523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HUSITSKÉ VOJSKO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Velitelé husitského vojska se jmenovali </a:t>
            </a:r>
            <a:r>
              <a:rPr lang="cs-CZ" b="1" dirty="0" smtClean="0">
                <a:solidFill>
                  <a:schemeClr val="accent2"/>
                </a:solidFill>
              </a:rPr>
              <a:t>hejtmani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Vozová hradba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Ručnice</a:t>
            </a:r>
          </a:p>
          <a:p>
            <a:r>
              <a:rPr lang="cs-CZ" dirty="0" smtClean="0"/>
              <a:t>Cepy, sudlice, kopí</a:t>
            </a:r>
          </a:p>
          <a:p>
            <a:r>
              <a:rPr lang="cs-CZ" dirty="0" smtClean="0"/>
              <a:t>Významné postavení měli také </a:t>
            </a:r>
            <a:r>
              <a:rPr lang="cs-CZ" b="1" dirty="0" smtClean="0">
                <a:solidFill>
                  <a:schemeClr val="accent2"/>
                </a:solidFill>
              </a:rPr>
              <a:t>kněží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4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Users\Uživatel\Pictures\a927eae4ac_73668464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3628701" cy="484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http://wagner.bitva.cz/images/wag05-3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659" y="1018634"/>
            <a:ext cx="3133684" cy="496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http://wagner.bitva.cz/images/wag05-3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1139"/>
            <a:ext cx="1906958" cy="3004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33265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Vozová hradba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240306"/>
            <a:ext cx="18439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Cepy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5229200"/>
            <a:ext cx="1906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Sudlice</a:t>
            </a:r>
            <a:endParaRPr lang="cs-CZ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4572000" y="3645024"/>
            <a:ext cx="144016" cy="122413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02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BITVA U SUDOMĚŘE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22912" cy="4525963"/>
          </a:xfrm>
        </p:spPr>
        <p:txBody>
          <a:bodyPr/>
          <a:lstStyle/>
          <a:p>
            <a:r>
              <a:rPr lang="cs-CZ" dirty="0" smtClean="0"/>
              <a:t>Bitva u Sudoměře je známá tím, že zde husité dokázali porazit </a:t>
            </a:r>
            <a:r>
              <a:rPr lang="cs-CZ" b="1" dirty="0" smtClean="0">
                <a:solidFill>
                  <a:schemeClr val="accent2"/>
                </a:solidFill>
              </a:rPr>
              <a:t>několikanásobně větší vojsko</a:t>
            </a:r>
            <a:r>
              <a:rPr lang="cs-CZ" dirty="0" smtClean="0"/>
              <a:t>, než byli oni sami</a:t>
            </a:r>
          </a:p>
          <a:p>
            <a:r>
              <a:rPr lang="cs-CZ" dirty="0" smtClean="0"/>
              <a:t>Husité vypustili rybník a upevnili se na jeho okraji</a:t>
            </a:r>
            <a:endParaRPr lang="cs-CZ" dirty="0"/>
          </a:p>
        </p:txBody>
      </p:sp>
      <p:pic>
        <p:nvPicPr>
          <p:cNvPr id="6146" name="Picture 2" descr="http://www.svornost.com/wp-content/uploads/pamatnik-bitvy-u-sudome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3402378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47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lánek bitvy u Sudoměř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116632"/>
            <a:ext cx="5793575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79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BITVA U DOMAŽLIC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bitvě před husity křižáci doslova utíkali, když husité začali zpívat jejich pověstnou píseň </a:t>
            </a:r>
            <a:r>
              <a:rPr lang="cs-CZ" b="1" dirty="0" smtClean="0">
                <a:solidFill>
                  <a:schemeClr val="accent2"/>
                </a:solidFill>
              </a:rPr>
              <a:t>Ktož sú boží bojovníci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Vůdce křižáků kardinál </a:t>
            </a:r>
            <a:r>
              <a:rPr lang="cs-CZ" dirty="0" err="1" smtClean="0"/>
              <a:t>Cesarini</a:t>
            </a:r>
            <a:r>
              <a:rPr lang="cs-CZ" dirty="0" smtClean="0"/>
              <a:t>, prý dokonce při útěku ztratil svůj klobouk</a:t>
            </a:r>
            <a:endParaRPr lang="cs-CZ" dirty="0"/>
          </a:p>
        </p:txBody>
      </p:sp>
      <p:pic>
        <p:nvPicPr>
          <p:cNvPr id="7170" name="Picture 2" descr="http://nd01.jxs.cz/956/083/7b504af6d7_46084502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63919"/>
            <a:ext cx="3888432" cy="253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11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BITVA U LIPAN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bitvě u Lipan podlehla táborská a sirotčí vojska vojskům husitského panstva, pražským měšťanům a katolickým panským vojskům</a:t>
            </a:r>
          </a:p>
          <a:p>
            <a:r>
              <a:rPr lang="cs-CZ" dirty="0" smtClean="0"/>
              <a:t>Padl zde i </a:t>
            </a:r>
            <a:r>
              <a:rPr lang="cs-CZ" b="1" dirty="0" smtClean="0">
                <a:solidFill>
                  <a:schemeClr val="accent2"/>
                </a:solidFill>
              </a:rPr>
              <a:t>Prokop Holý</a:t>
            </a:r>
          </a:p>
          <a:p>
            <a:r>
              <a:rPr lang="cs-CZ" dirty="0" smtClean="0"/>
              <a:t>Husitské vojsko tak zaniklo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Konec husitského hnutí</a:t>
            </a:r>
          </a:p>
          <a:p>
            <a:r>
              <a:rPr lang="cs-CZ" dirty="0" smtClean="0"/>
              <a:t>Zikmund Lucemburský </a:t>
            </a:r>
            <a:r>
              <a:rPr lang="cs-CZ" b="1" dirty="0" smtClean="0">
                <a:solidFill>
                  <a:schemeClr val="accent2"/>
                </a:solidFill>
              </a:rPr>
              <a:t>uznán českým králem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86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Počátek roku 1433-1449</a:t>
            </a:r>
          </a:p>
          <a:p>
            <a:r>
              <a:rPr lang="cs-CZ" dirty="0" smtClean="0"/>
              <a:t>Jednání mezi husity a katolíky</a:t>
            </a:r>
          </a:p>
          <a:p>
            <a:r>
              <a:rPr lang="cs-CZ" dirty="0" smtClean="0"/>
              <a:t>1436 – uznána </a:t>
            </a:r>
            <a:r>
              <a:rPr lang="cs-CZ" b="1" dirty="0" smtClean="0"/>
              <a:t>basilejská kompaktáta </a:t>
            </a:r>
            <a:r>
              <a:rPr lang="cs-CZ" dirty="0" smtClean="0"/>
              <a:t>– dohoda mezi husity a koncilem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Basilejský koncil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50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476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556" y="1844824"/>
            <a:ext cx="8496944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–</a:t>
            </a:r>
            <a:r>
              <a:rPr lang="cs-CZ" sz="1200" i="1" dirty="0"/>
              <a:t>Krajane.radio.cz</a:t>
            </a:r>
            <a:r>
              <a:rPr lang="cs-CZ" sz="1200" dirty="0"/>
              <a:t> [online]. 2011 [cit. 2011-11-20]. Češi ve světě - Velká Británie. Dostupné z WWW: &lt;http://krajane.radio.cz/</a:t>
            </a:r>
            <a:r>
              <a:rPr lang="cs-CZ" sz="1200" dirty="0" err="1"/>
              <a:t>articleDetail.view?id</a:t>
            </a:r>
            <a:r>
              <a:rPr lang="cs-CZ" sz="1200" dirty="0"/>
              <a:t>=1291&gt;.</a:t>
            </a:r>
          </a:p>
          <a:p>
            <a:r>
              <a:rPr lang="cs-CZ" sz="1200" b="1" dirty="0" smtClean="0"/>
              <a:t>Obr. 2 </a:t>
            </a:r>
            <a:r>
              <a:rPr lang="cs-CZ" sz="1200" dirty="0" smtClean="0"/>
              <a:t>- </a:t>
            </a:r>
            <a:r>
              <a:rPr lang="cs-CZ" sz="1200" i="1" dirty="0"/>
              <a:t>Husitstvi.cz</a:t>
            </a:r>
            <a:r>
              <a:rPr lang="cs-CZ" sz="1200" dirty="0"/>
              <a:t> [online]. 2011 [cit. 2011-11-20]. Druhý život husitství. Dostupné z WWW: &lt;http://www.husitstvi.cz/</a:t>
            </a:r>
            <a:r>
              <a:rPr lang="cs-CZ" sz="1200" dirty="0" err="1"/>
              <a:t>forum</a:t>
            </a:r>
            <a:r>
              <a:rPr lang="cs-CZ" sz="1200" dirty="0"/>
              <a:t>/</a:t>
            </a:r>
            <a:r>
              <a:rPr lang="cs-CZ" sz="1200" dirty="0" err="1"/>
              <a:t>viewtopic.php?p</a:t>
            </a:r>
            <a:r>
              <a:rPr lang="cs-CZ" sz="1200" dirty="0"/>
              <a:t>=1355&amp;sid=6b65e2b72e11e37252ee0c5a400fc043&gt;.</a:t>
            </a:r>
          </a:p>
          <a:p>
            <a:r>
              <a:rPr lang="cs-CZ" sz="1200" b="1" dirty="0" smtClean="0"/>
              <a:t>Obr. 3 – </a:t>
            </a:r>
            <a:r>
              <a:rPr lang="cs-CZ" sz="1200" i="1" dirty="0"/>
              <a:t>Malotridka.ic.cz</a:t>
            </a:r>
            <a:r>
              <a:rPr lang="cs-CZ" sz="1200" dirty="0"/>
              <a:t> [online]. 2011 [cit. 2011-11-20]. Husité a husitské války - historické obrázky. Dostupné z WWW: &lt;http://malotridka.ic.cz/</a:t>
            </a:r>
            <a:r>
              <a:rPr lang="cs-CZ" sz="1200" dirty="0" err="1"/>
              <a:t>pomucky</a:t>
            </a:r>
            <a:r>
              <a:rPr lang="cs-CZ" sz="1200" dirty="0"/>
              <a:t>/</a:t>
            </a:r>
            <a:r>
              <a:rPr lang="cs-CZ" sz="1200" dirty="0" err="1"/>
              <a:t>husite</a:t>
            </a:r>
            <a:r>
              <a:rPr lang="cs-CZ" sz="1200" dirty="0"/>
              <a:t>-a-</a:t>
            </a:r>
            <a:r>
              <a:rPr lang="cs-CZ" sz="1200" dirty="0" err="1"/>
              <a:t>husitske</a:t>
            </a:r>
            <a:r>
              <a:rPr lang="cs-CZ" sz="1200" dirty="0"/>
              <a:t>-</a:t>
            </a:r>
            <a:r>
              <a:rPr lang="cs-CZ" sz="1200" dirty="0" err="1"/>
              <a:t>valky-historicke-obrazky</a:t>
            </a:r>
            <a:r>
              <a:rPr lang="cs-CZ" sz="1200" dirty="0"/>
              <a:t>/&gt;.</a:t>
            </a:r>
          </a:p>
          <a:p>
            <a:r>
              <a:rPr lang="cs-CZ" sz="1200" b="1" dirty="0" smtClean="0"/>
              <a:t>Obr. 4 - </a:t>
            </a:r>
            <a:r>
              <a:rPr lang="cs-CZ" sz="1200" i="1" dirty="0"/>
              <a:t>Jcnews.cz</a:t>
            </a:r>
            <a:r>
              <a:rPr lang="cs-CZ" sz="1200" dirty="0"/>
              <a:t> [online]. 2011 [cit. 2011-11-20]. Husitské osobnosti. Dostupné z WWW: &lt;http://www.jcnews.cz/</a:t>
            </a:r>
            <a:r>
              <a:rPr lang="cs-CZ" sz="1200" dirty="0" err="1"/>
              <a:t>husitske</a:t>
            </a:r>
            <a:r>
              <a:rPr lang="cs-CZ" sz="1200" dirty="0"/>
              <a:t>-osobnosti/&gt;.</a:t>
            </a:r>
          </a:p>
          <a:p>
            <a:r>
              <a:rPr lang="cs-CZ" sz="1200" b="1" dirty="0" smtClean="0"/>
              <a:t>Obr. 5 -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2011-11-20]. Křížové výpravy. Dostupné z WWW: &lt;http://www.panovnici.estranky.cz/</a:t>
            </a:r>
            <a:r>
              <a:rPr lang="cs-CZ" sz="1200" dirty="0" err="1"/>
              <a:t>clanky</a:t>
            </a:r>
            <a:r>
              <a:rPr lang="cs-CZ" sz="1200" dirty="0"/>
              <a:t>/krizove-vypravy.html&gt;.</a:t>
            </a:r>
          </a:p>
          <a:p>
            <a:r>
              <a:rPr lang="cs-CZ" sz="1200" b="1" dirty="0" smtClean="0"/>
              <a:t>Obr. 6 </a:t>
            </a:r>
            <a:r>
              <a:rPr lang="cs-CZ" sz="1200" dirty="0" smtClean="0"/>
              <a:t>- </a:t>
            </a:r>
            <a:r>
              <a:rPr lang="cs-CZ" sz="1200" i="1" dirty="0"/>
              <a:t>Lovecpokladu.cz</a:t>
            </a:r>
            <a:r>
              <a:rPr lang="cs-CZ" sz="1200" dirty="0"/>
              <a:t> [online]. 2011 [cit. 2011-11-20]. Po stopách Templářských rytířů II. Dostupné z WWW: &lt;http://www.lovecpokladu.cz/</a:t>
            </a:r>
            <a:r>
              <a:rPr lang="cs-CZ" sz="1200" dirty="0" err="1"/>
              <a:t>home</a:t>
            </a:r>
            <a:r>
              <a:rPr lang="cs-CZ" sz="1200" dirty="0"/>
              <a:t>/po-stopach-templarskych-rytiru-ii-620&gt;.</a:t>
            </a:r>
          </a:p>
          <a:p>
            <a:r>
              <a:rPr lang="cs-CZ" sz="1200" b="1" dirty="0" smtClean="0"/>
              <a:t>Obr. 7 - </a:t>
            </a:r>
            <a:r>
              <a:rPr lang="cs-CZ" sz="1200" i="1" dirty="0"/>
              <a:t>Zamky-hrady.eu</a:t>
            </a:r>
            <a:r>
              <a:rPr lang="cs-CZ" sz="1200" dirty="0"/>
              <a:t> [online]. 2011 [cit. 2011-11-20]. Bitva u Sudoměře 1420. Dostupné z WWW: &lt;http://www.zamky-hrady.eu/vojenske_pamatky-bitva-u-sudomere-1420-detaily,31&gt;.</a:t>
            </a:r>
          </a:p>
          <a:p>
            <a:r>
              <a:rPr lang="cs-CZ" sz="1200" b="1" dirty="0" smtClean="0"/>
              <a:t>Obr. 8 - </a:t>
            </a:r>
            <a:r>
              <a:rPr lang="cs-CZ" sz="1200" i="1" dirty="0"/>
              <a:t>History-if.blog.cz</a:t>
            </a:r>
            <a:r>
              <a:rPr lang="cs-CZ" sz="1200" dirty="0"/>
              <a:t> [online]. 2011 [cit. 2011-11-20]. Husitské války. Dostupné z WWW: &lt;http://history-if.blog.cz/1102/</a:t>
            </a:r>
            <a:r>
              <a:rPr lang="cs-CZ" sz="1200" dirty="0" err="1"/>
              <a:t>husitske-valky</a:t>
            </a:r>
            <a:r>
              <a:rPr lang="cs-CZ" sz="1200" dirty="0"/>
              <a:t>&gt;.</a:t>
            </a:r>
          </a:p>
          <a:p>
            <a:r>
              <a:rPr lang="cs-CZ" sz="1200" b="1" dirty="0" smtClean="0"/>
              <a:t>Obr. 9 - </a:t>
            </a:r>
            <a:r>
              <a:rPr lang="cs-CZ" sz="1200" i="1" dirty="0"/>
              <a:t>Wagner.bitva.cz</a:t>
            </a:r>
            <a:r>
              <a:rPr lang="cs-CZ" sz="1200" dirty="0"/>
              <a:t> [online]. 2011 [cit. 2011-11-20]. Zbraně chladné. Dostupné z WWW: &lt;http://wagner.bitva.cz/zbrane.html&gt;.</a:t>
            </a:r>
          </a:p>
          <a:p>
            <a:r>
              <a:rPr lang="cs-CZ" sz="1200" b="1" dirty="0" smtClean="0"/>
              <a:t>Obr. 10 </a:t>
            </a:r>
            <a:r>
              <a:rPr lang="cs-CZ" sz="1200" dirty="0" smtClean="0"/>
              <a:t>- </a:t>
            </a:r>
            <a:r>
              <a:rPr lang="cs-CZ" sz="1200" i="1" dirty="0"/>
              <a:t>Wagner.bitva.cz</a:t>
            </a:r>
            <a:r>
              <a:rPr lang="cs-CZ" sz="1200" dirty="0"/>
              <a:t> [online]. 2011 [cit. 2011-11-20]. Zbraně chladné. Dostupné z WWW: &lt;http://wagner.bitva.cz/zbrane.html&gt;.</a:t>
            </a:r>
          </a:p>
          <a:p>
            <a:r>
              <a:rPr lang="cs-CZ" sz="1200" b="1" dirty="0" smtClean="0"/>
              <a:t>Obr. 11 </a:t>
            </a:r>
            <a:r>
              <a:rPr lang="cs-CZ" sz="1200" dirty="0" smtClean="0"/>
              <a:t>– </a:t>
            </a:r>
            <a:r>
              <a:rPr lang="cs-CZ" sz="1200" i="1" dirty="0"/>
              <a:t>Svornost.com</a:t>
            </a:r>
            <a:r>
              <a:rPr lang="cs-CZ" sz="1200" dirty="0"/>
              <a:t> [online]. 2011 [cit. 2011-11-20]. Kalendárium: 25. březen 1420 – Bitva u Sudoměře. Dostupné z WWW: &lt;http://www.svornost.com/2011/03/kalendarium-25-brezen-2010-bitva-u-sudomere/&gt;.</a:t>
            </a:r>
          </a:p>
          <a:p>
            <a:r>
              <a:rPr lang="cs-CZ" sz="1200" b="1" dirty="0" smtClean="0"/>
              <a:t>Obr. 12 </a:t>
            </a:r>
            <a:r>
              <a:rPr lang="cs-CZ" sz="1200" dirty="0" smtClean="0"/>
              <a:t>– </a:t>
            </a:r>
            <a:r>
              <a:rPr lang="cs-CZ" sz="1200" i="1" dirty="0"/>
              <a:t>Jiznicechy.org</a:t>
            </a:r>
            <a:r>
              <a:rPr lang="cs-CZ" sz="1200" dirty="0"/>
              <a:t> [online]. 2011 [cit. 2011-11-20]. SUDOMĚŘ. Dostupné z WWW: &lt;http://www.jiznicechy.org/</a:t>
            </a:r>
            <a:r>
              <a:rPr lang="cs-CZ" sz="1200" dirty="0" err="1"/>
              <a:t>cz</a:t>
            </a:r>
            <a:r>
              <a:rPr lang="cs-CZ" sz="1200" dirty="0"/>
              <a:t>/</a:t>
            </a:r>
            <a:r>
              <a:rPr lang="cs-CZ" sz="1200" dirty="0" err="1"/>
              <a:t>index.php?path</a:t>
            </a:r>
            <a:r>
              <a:rPr lang="cs-CZ" sz="1200" dirty="0"/>
              <a:t>=</a:t>
            </a:r>
            <a:r>
              <a:rPr lang="cs-CZ" sz="1200" dirty="0" err="1"/>
              <a:t>ost</a:t>
            </a:r>
            <a:r>
              <a:rPr lang="cs-CZ" sz="1200" dirty="0"/>
              <a:t>/sudomer.htm&gt;.</a:t>
            </a:r>
          </a:p>
          <a:p>
            <a:r>
              <a:rPr lang="cs-CZ" sz="1200" b="1" dirty="0" smtClean="0"/>
              <a:t>Obr. 13 </a:t>
            </a:r>
            <a:r>
              <a:rPr lang="cs-CZ" sz="1200" dirty="0" smtClean="0"/>
              <a:t>– </a:t>
            </a:r>
            <a:r>
              <a:rPr lang="cs-CZ" sz="1200" i="1" dirty="0"/>
              <a:t>Hussitesriding.blog.cz</a:t>
            </a:r>
            <a:r>
              <a:rPr lang="cs-CZ" sz="1200" dirty="0"/>
              <a:t> [online]. 2011 [cit. 2011-11-20]. Bitva u Domažlic. Dostupné z WWW: &lt;http://hussitesriding.blog.cz/galerie/</a:t>
            </a:r>
            <a:r>
              <a:rPr lang="cs-CZ" sz="1200" dirty="0" err="1"/>
              <a:t>husitstvi</a:t>
            </a:r>
            <a:r>
              <a:rPr lang="cs-CZ" sz="1200" dirty="0"/>
              <a:t>-v-obrazech/</a:t>
            </a:r>
            <a:r>
              <a:rPr lang="cs-CZ" sz="1200" dirty="0" err="1"/>
              <a:t>obrazek</a:t>
            </a:r>
            <a:r>
              <a:rPr lang="cs-CZ" sz="1200" dirty="0"/>
              <a:t>/46084502&gt;.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4651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8525" y="5486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694" y="1412776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NOVÁ ŠKOLA, s.r.o., 2009. </a:t>
            </a:r>
            <a:r>
              <a:rPr lang="cs-CZ" dirty="0"/>
              <a:t>Autor: PaeDr. Iva Stříbrná a kolektiv, Husitské </a:t>
            </a:r>
            <a:r>
              <a:rPr lang="cs-CZ" dirty="0" smtClean="0"/>
              <a:t>války, s. 47.</a:t>
            </a:r>
          </a:p>
          <a:p>
            <a:r>
              <a:rPr lang="cs-CZ" dirty="0" smtClean="0"/>
              <a:t>Dějepis2. Praha : Pedagogické nakladatelství, 2004</a:t>
            </a:r>
            <a:r>
              <a:rPr lang="cs-CZ" dirty="0"/>
              <a:t>. 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 </a:t>
            </a:r>
            <a:r>
              <a:rPr lang="cs-CZ" dirty="0" smtClean="0"/>
              <a:t>Husitská revoluce a její důsledky,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6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540</Words>
  <Application>Microsoft Office PowerPoint</Application>
  <PresentationFormat>Předvádění na obrazovce (4:3)</PresentationFormat>
  <Paragraphs>109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HUSITSKÉ VÁLKY</vt:lpstr>
      <vt:lpstr>HUSITSKÉ VÁLKY</vt:lpstr>
      <vt:lpstr>JAN HUS</vt:lpstr>
      <vt:lpstr>JAN HUS</vt:lpstr>
      <vt:lpstr>POČÁTEK HUSITSKÝCH VÁLEK</vt:lpstr>
      <vt:lpstr>HUSITSKÉ SVAZY</vt:lpstr>
      <vt:lpstr>JAN ŽIŽKA Z TROCNOVA</vt:lpstr>
      <vt:lpstr>KŘIŽÁCKÉ VÝPRAVY</vt:lpstr>
      <vt:lpstr>HUSITSKÉ BITVY</vt:lpstr>
      <vt:lpstr>HUSITSKÉ VOJSKO</vt:lpstr>
      <vt:lpstr>Prezentace aplikace PowerPoint</vt:lpstr>
      <vt:lpstr>BITVA U SUDOMĚŘE</vt:lpstr>
      <vt:lpstr>Prezentace aplikace PowerPoint</vt:lpstr>
      <vt:lpstr>BITVA U DOMAŽLIC</vt:lpstr>
      <vt:lpstr>BITVA U LIPAN</vt:lpstr>
      <vt:lpstr>Basilejský koncil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STÁT ZA VLÁDY LUCEMBURKŮ</dc:title>
  <dc:creator>Uživatel</dc:creator>
  <cp:lastModifiedBy>Uživatel</cp:lastModifiedBy>
  <cp:revision>22</cp:revision>
  <dcterms:created xsi:type="dcterms:W3CDTF">2011-11-18T16:25:59Z</dcterms:created>
  <dcterms:modified xsi:type="dcterms:W3CDTF">2012-11-25T11:20:15Z</dcterms:modified>
</cp:coreProperties>
</file>