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5"/>
  </p:notesMasterIdLst>
  <p:sldIdLst>
    <p:sldId id="263" r:id="rId2"/>
    <p:sldId id="264" r:id="rId3"/>
    <p:sldId id="256" r:id="rId4"/>
    <p:sldId id="257" r:id="rId5"/>
    <p:sldId id="258" r:id="rId6"/>
    <p:sldId id="259" r:id="rId7"/>
    <p:sldId id="273" r:id="rId8"/>
    <p:sldId id="274" r:id="rId9"/>
    <p:sldId id="275" r:id="rId10"/>
    <p:sldId id="277" r:id="rId11"/>
    <p:sldId id="278" r:id="rId12"/>
    <p:sldId id="276" r:id="rId13"/>
    <p:sldId id="260" r:id="rId14"/>
    <p:sldId id="269" r:id="rId15"/>
    <p:sldId id="272" r:id="rId16"/>
    <p:sldId id="271" r:id="rId17"/>
    <p:sldId id="270" r:id="rId18"/>
    <p:sldId id="262" r:id="rId19"/>
    <p:sldId id="267" r:id="rId20"/>
    <p:sldId id="268" r:id="rId21"/>
    <p:sldId id="261" r:id="rId22"/>
    <p:sldId id="265" r:id="rId23"/>
    <p:sldId id="266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C2911B-694C-4AA7-9A39-A93B98165A90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44030-0AD7-4F31-AA44-DFA5FF703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102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1EB4B-A672-489B-AED8-289CF7101D1F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2DDABD8-D653-4DCA-B75E-F606533A18B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3DAF82B-C593-44EF-B19B-B1BB7159A6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urinka.cz/" TargetMode="External"/><Relationship Id="rId2" Type="http://schemas.openxmlformats.org/officeDocument/2006/relationships/hyperlink" Target="http://www.cmss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wustenrot.cz/" TargetMode="External"/><Relationship Id="rId5" Type="http://schemas.openxmlformats.org/officeDocument/2006/relationships/hyperlink" Target="http://www.rsts.cz/" TargetMode="External"/><Relationship Id="rId4" Type="http://schemas.openxmlformats.org/officeDocument/2006/relationships/hyperlink" Target="http://www.mpss.cz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uestenrot.cz/uvery/ze-stavebniho-sporeni/" TargetMode="External"/><Relationship Id="rId2" Type="http://schemas.openxmlformats.org/officeDocument/2006/relationships/hyperlink" Target="http://www.wuestenrot.cz/o-nas/stavebni-sporitelna/aktualni-urokove-sazby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uestenrot.cz/uvery/preklenovaci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urinka.cz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mss.cz/" TargetMode="External"/><Relationship Id="rId7" Type="http://schemas.openxmlformats.org/officeDocument/2006/relationships/hyperlink" Target="http://www.wustennrot.cz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sts.cz/" TargetMode="External"/><Relationship Id="rId5" Type="http://schemas.openxmlformats.org/officeDocument/2006/relationships/hyperlink" Target="http://www.mpss.cz/" TargetMode="External"/><Relationship Id="rId4" Type="http://schemas.openxmlformats.org/officeDocument/2006/relationships/hyperlink" Target="http://www.burinka.cz/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499953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M.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Knoblochová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VY_62_INOVACE_01A_17 Stavební spoření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matematika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7.4.2013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839200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Pojmy žáci aktivně pracují ve skupinách. </a:t>
            </a:r>
          </a:p>
          <a:p>
            <a:pPr>
              <a:buNone/>
            </a:pPr>
            <a:r>
              <a:rPr lang="cs-CZ" dirty="0" smtClean="0"/>
              <a:t>Pracují s internetem, vyhledávají pojmy a rozhodují </a:t>
            </a:r>
          </a:p>
          <a:p>
            <a:pPr>
              <a:buNone/>
            </a:pPr>
            <a:r>
              <a:rPr lang="cs-CZ" dirty="0" smtClean="0"/>
              <a:t>o možnostech stavebního spoření, formulují zadání</a:t>
            </a:r>
          </a:p>
          <a:p>
            <a:pPr>
              <a:buNone/>
            </a:pPr>
            <a:r>
              <a:rPr lang="cs-CZ" dirty="0" smtClean="0"/>
              <a:t>úloh, které potom řeší. Využívají kalkulačky </a:t>
            </a:r>
          </a:p>
          <a:p>
            <a:pPr>
              <a:buNone/>
            </a:pPr>
            <a:r>
              <a:rPr lang="cs-CZ" dirty="0" smtClean="0"/>
              <a:t>stavebních spořitelen, výsledky srovnávají s odhadem</a:t>
            </a:r>
          </a:p>
          <a:p>
            <a:pPr>
              <a:buNone/>
            </a:pPr>
            <a:r>
              <a:rPr lang="cs-CZ" dirty="0" smtClean="0"/>
              <a:t>a výpočtem podle vzorců finanční matematiky a </a:t>
            </a:r>
          </a:p>
          <a:p>
            <a:pPr>
              <a:buNone/>
            </a:pPr>
            <a:r>
              <a:rPr lang="cs-CZ" dirty="0" smtClean="0"/>
              <a:t>zapisují na tabuli elektronickým perem nebo fixou. </a:t>
            </a:r>
          </a:p>
          <a:p>
            <a:pPr>
              <a:buNone/>
            </a:pPr>
            <a:r>
              <a:rPr lang="cs-CZ" dirty="0" smtClean="0"/>
              <a:t>Materiál je používán v semináři z finanční </a:t>
            </a:r>
          </a:p>
          <a:p>
            <a:pPr>
              <a:buNone/>
            </a:pPr>
            <a:r>
              <a:rPr lang="cs-CZ" dirty="0" smtClean="0"/>
              <a:t>matematiky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Finanční matematika 17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Stavební spoření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výhody</a:t>
            </a:r>
          </a:p>
          <a:p>
            <a:r>
              <a:rPr lang="cs-CZ" dirty="0" smtClean="0"/>
              <a:t>státní podpora – až 2000Kč </a:t>
            </a:r>
          </a:p>
          <a:p>
            <a:r>
              <a:rPr lang="cs-CZ" dirty="0" smtClean="0"/>
              <a:t>minimální riziko</a:t>
            </a:r>
          </a:p>
          <a:p>
            <a:r>
              <a:rPr lang="cs-CZ" dirty="0" smtClean="0"/>
              <a:t>lze založit pro děti</a:t>
            </a:r>
          </a:p>
          <a:p>
            <a:r>
              <a:rPr lang="cs-CZ" dirty="0" smtClean="0"/>
              <a:t>výhodný úvěr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nevýhody</a:t>
            </a:r>
          </a:p>
          <a:p>
            <a:r>
              <a:rPr lang="cs-CZ" dirty="0" smtClean="0"/>
              <a:t>doba spoření – minimálně 6 let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cmss.cz</a:t>
            </a:r>
            <a:endParaRPr lang="cs-CZ" dirty="0" smtClean="0"/>
          </a:p>
          <a:p>
            <a:pPr lvl="1"/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burinka.cz</a:t>
            </a:r>
            <a:endParaRPr lang="cs-CZ" dirty="0" smtClean="0"/>
          </a:p>
          <a:p>
            <a:pPr lvl="1"/>
            <a:r>
              <a:rPr lang="cs-CZ" dirty="0" smtClean="0">
                <a:hlinkClick r:id="rId4"/>
              </a:rPr>
              <a:t>www.</a:t>
            </a:r>
            <a:r>
              <a:rPr lang="cs-CZ" dirty="0" err="1" smtClean="0">
                <a:hlinkClick r:id="rId4"/>
              </a:rPr>
              <a:t>mpss.cz</a:t>
            </a:r>
            <a:endParaRPr lang="cs-CZ" dirty="0" smtClean="0"/>
          </a:p>
          <a:p>
            <a:pPr lvl="1"/>
            <a:r>
              <a:rPr lang="cs-CZ" dirty="0" smtClean="0">
                <a:hlinkClick r:id="rId5"/>
              </a:rPr>
              <a:t>www.</a:t>
            </a:r>
            <a:r>
              <a:rPr lang="cs-CZ" dirty="0" err="1" smtClean="0">
                <a:hlinkClick r:id="rId5"/>
              </a:rPr>
              <a:t>rsts.cz</a:t>
            </a:r>
            <a:endParaRPr lang="cs-CZ" dirty="0" smtClean="0"/>
          </a:p>
          <a:p>
            <a:pPr lvl="1"/>
            <a:r>
              <a:rPr lang="cs-CZ" dirty="0" smtClean="0">
                <a:hlinkClick r:id="rId6"/>
              </a:rPr>
              <a:t>www.</a:t>
            </a:r>
            <a:r>
              <a:rPr lang="cs-CZ" dirty="0" err="1" smtClean="0">
                <a:hlinkClick r:id="rId6"/>
              </a:rPr>
              <a:t>wustenrot.cz</a:t>
            </a:r>
            <a:endParaRPr lang="cs-CZ" dirty="0" smtClean="0"/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Vypište podmínky v jednotlivých spořitelnách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ČMSS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Roční výnos z vkladů až 3,15</a:t>
            </a:r>
          </a:p>
          <a:p>
            <a:r>
              <a:rPr lang="cs-CZ" dirty="0" smtClean="0"/>
              <a:t>Nárok na státní podporu až 2000 Kč ročně. </a:t>
            </a:r>
          </a:p>
          <a:p>
            <a:r>
              <a:rPr lang="cs-CZ" dirty="0" smtClean="0"/>
              <a:t>Efektivní  zhodnocení vkladu se státní podporou až 5,8 % ročně.</a:t>
            </a:r>
          </a:p>
          <a:p>
            <a:r>
              <a:rPr lang="cs-CZ" dirty="0" smtClean="0"/>
              <a:t>Zákonné pojištění vkladů.</a:t>
            </a:r>
          </a:p>
          <a:p>
            <a:r>
              <a:rPr lang="cs-CZ" dirty="0" smtClean="0"/>
              <a:t>Volitelná délka spoření.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BUŘINKA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pPr lvl="1"/>
            <a:r>
              <a:rPr lang="cs-CZ" dirty="0" smtClean="0"/>
              <a:t>vysoké zhodnocení vkladů až 5,4 % ročně</a:t>
            </a:r>
          </a:p>
          <a:p>
            <a:pPr lvl="1"/>
            <a:r>
              <a:rPr lang="cs-CZ" dirty="0" smtClean="0"/>
              <a:t>získáváte každý rok státní podporu až 2 000 Kč</a:t>
            </a:r>
          </a:p>
          <a:p>
            <a:pPr lvl="1"/>
            <a:r>
              <a:rPr lang="cs-CZ" dirty="0" smtClean="0"/>
              <a:t>garantujeme Vám bezkonkurenční úrok ve výši 2 %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uspořené prostředky můžete použít na cokoliv, nejen na bydlení</a:t>
            </a:r>
          </a:p>
          <a:p>
            <a:r>
              <a:rPr lang="cs-CZ" dirty="0" smtClean="0"/>
              <a:t>vklady jsou bezpečné, jsou ze zákona pojištěny</a:t>
            </a:r>
          </a:p>
          <a:p>
            <a:r>
              <a:rPr lang="cs-CZ" dirty="0" smtClean="0"/>
              <a:t>můžete spořit pravidelně či využít stavební spoření jako jednorázovou investici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MODRÁ PYRAMIDA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Raiffeisen</a:t>
            </a:r>
            <a:r>
              <a:rPr lang="cs-CZ" dirty="0" smtClean="0"/>
              <a:t> stavební spořitelna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Výhody stavebního spoření:</a:t>
            </a:r>
          </a:p>
          <a:p>
            <a:r>
              <a:rPr lang="cs-CZ" dirty="0" smtClean="0"/>
              <a:t>garantovaný úrok z vkladů </a:t>
            </a:r>
            <a:r>
              <a:rPr lang="cs-CZ" b="1" dirty="0" smtClean="0"/>
              <a:t>až 2 % ročně</a:t>
            </a:r>
            <a:endParaRPr lang="cs-CZ" dirty="0" smtClean="0"/>
          </a:p>
          <a:p>
            <a:r>
              <a:rPr lang="cs-CZ" dirty="0" smtClean="0"/>
              <a:t>průměrný celkový roční výnos </a:t>
            </a:r>
            <a:r>
              <a:rPr lang="cs-CZ" b="1" dirty="0" smtClean="0"/>
              <a:t>až 5 %</a:t>
            </a:r>
            <a:endParaRPr lang="cs-CZ" dirty="0" smtClean="0"/>
          </a:p>
          <a:p>
            <a:r>
              <a:rPr lang="cs-CZ" dirty="0" smtClean="0"/>
              <a:t>pojištění vkladů </a:t>
            </a:r>
            <a:r>
              <a:rPr lang="cs-CZ" b="1" dirty="0" smtClean="0"/>
              <a:t>do výše 100 000 EUR</a:t>
            </a:r>
            <a:endParaRPr lang="cs-CZ" dirty="0" smtClean="0"/>
          </a:p>
          <a:p>
            <a:r>
              <a:rPr lang="cs-CZ" dirty="0" smtClean="0"/>
              <a:t>možnost čerpání </a:t>
            </a:r>
            <a:r>
              <a:rPr lang="cs-CZ" b="1" dirty="0" smtClean="0"/>
              <a:t>výhodného úvěru</a:t>
            </a:r>
            <a:r>
              <a:rPr lang="cs-CZ" dirty="0" smtClean="0"/>
              <a:t> s pevným úrokem </a:t>
            </a:r>
            <a:r>
              <a:rPr lang="cs-CZ" b="1" dirty="0" smtClean="0"/>
              <a:t>od 3,5 % ročně</a:t>
            </a:r>
            <a:endParaRPr lang="cs-CZ" dirty="0" smtClean="0"/>
          </a:p>
          <a:p>
            <a:r>
              <a:rPr lang="cs-CZ" b="1" dirty="0" smtClean="0"/>
              <a:t>A navíc dostanete:</a:t>
            </a:r>
          </a:p>
          <a:p>
            <a:r>
              <a:rPr lang="cs-CZ" dirty="0" smtClean="0"/>
              <a:t>státní podpora </a:t>
            </a:r>
            <a:r>
              <a:rPr lang="cs-CZ" b="1" dirty="0" smtClean="0"/>
              <a:t>až 2 000 Kč ročně</a:t>
            </a:r>
            <a:endParaRPr lang="cs-CZ" dirty="0" smtClean="0"/>
          </a:p>
          <a:p>
            <a:r>
              <a:rPr lang="cs-CZ" b="1" dirty="0" smtClean="0"/>
              <a:t>profesionální služby </a:t>
            </a:r>
            <a:r>
              <a:rPr lang="cs-CZ" dirty="0" smtClean="0"/>
              <a:t>našich finančních poradců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WUSTENROTH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úroková sazba z úspor  </a:t>
            </a:r>
            <a:r>
              <a:rPr lang="cs-CZ" b="1" dirty="0" smtClean="0"/>
              <a:t>2,0 %  ročně garantovaná po celou dobu</a:t>
            </a:r>
            <a:r>
              <a:rPr lang="cs-CZ" dirty="0" smtClean="0"/>
              <a:t> trvání smluvního vztahu </a:t>
            </a:r>
          </a:p>
          <a:p>
            <a:r>
              <a:rPr lang="cs-CZ" dirty="0" smtClean="0"/>
              <a:t>státní podpora až </a:t>
            </a:r>
            <a:r>
              <a:rPr lang="cs-CZ" b="1" dirty="0" smtClean="0"/>
              <a:t>2 000 Kč ročně</a:t>
            </a:r>
            <a:r>
              <a:rPr lang="cs-CZ" dirty="0" smtClean="0"/>
              <a:t> </a:t>
            </a:r>
          </a:p>
          <a:p>
            <a:r>
              <a:rPr lang="cs-CZ" dirty="0" smtClean="0"/>
              <a:t>produkt je vhodný jak k postupnému spoření, k dlouhodobému a bezpečnému uložení peněz tak i k poskytnutí úvěru </a:t>
            </a:r>
          </a:p>
          <a:p>
            <a:r>
              <a:rPr lang="cs-CZ" dirty="0" smtClean="0"/>
              <a:t>výběr ze 4 tarifních variant a 2 kombinací </a:t>
            </a:r>
            <a:r>
              <a:rPr lang="cs-CZ" dirty="0" smtClean="0">
                <a:hlinkClick r:id="rId2" action="ppaction://hlinkfile" tooltip="Aktuální úrokové sazby"/>
              </a:rPr>
              <a:t>úrokových sazeb</a:t>
            </a:r>
            <a:r>
              <a:rPr lang="cs-CZ" dirty="0" smtClean="0"/>
              <a:t> z úspor a úvěru </a:t>
            </a:r>
          </a:p>
          <a:p>
            <a:r>
              <a:rPr lang="cs-CZ" dirty="0" smtClean="0"/>
              <a:t>neomezená doba spoření </a:t>
            </a:r>
          </a:p>
          <a:p>
            <a:r>
              <a:rPr lang="cs-CZ" dirty="0" smtClean="0"/>
              <a:t>po 6 letech použití úspor na cokoli </a:t>
            </a:r>
          </a:p>
          <a:p>
            <a:r>
              <a:rPr lang="cs-CZ" dirty="0" smtClean="0"/>
              <a:t>výhodný </a:t>
            </a:r>
            <a:r>
              <a:rPr lang="cs-CZ" dirty="0" smtClean="0">
                <a:hlinkClick r:id="rId3" action="ppaction://hlinkfile" tooltip="Ze stavebního spoření"/>
              </a:rPr>
              <a:t>úvěr ze stavebního spoření</a:t>
            </a:r>
            <a:r>
              <a:rPr lang="cs-CZ" dirty="0" smtClean="0"/>
              <a:t> na financování bytové potřeby </a:t>
            </a:r>
          </a:p>
          <a:p>
            <a:r>
              <a:rPr lang="cs-CZ" dirty="0" smtClean="0"/>
              <a:t>možnost čerpat </a:t>
            </a:r>
            <a:r>
              <a:rPr lang="cs-CZ" dirty="0" smtClean="0">
                <a:hlinkClick r:id="rId4" action="ppaction://hlinkfile" tooltip="Překlenovací"/>
              </a:rPr>
              <a:t>překlenovací úvěr</a:t>
            </a:r>
            <a:r>
              <a:rPr lang="cs-CZ" dirty="0" smtClean="0"/>
              <a:t> ještě před nárokem na úvěr ze stavebního spoření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Kolik naspoříme za šest let při měsíčním vkladu </a:t>
            </a:r>
          </a:p>
          <a:p>
            <a:pPr>
              <a:buNone/>
            </a:pPr>
            <a:r>
              <a:rPr lang="cs-CZ" dirty="0" smtClean="0"/>
              <a:t>1700Kč u stavební spořitelny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1 700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1 700</a:t>
            </a:r>
          </a:p>
          <a:p>
            <a:r>
              <a:rPr lang="cs-CZ" dirty="0" smtClean="0">
                <a:latin typeface="Calibri"/>
              </a:rPr>
              <a:t>i = 0,02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1 700</a:t>
            </a:r>
          </a:p>
          <a:p>
            <a:r>
              <a:rPr lang="cs-CZ" dirty="0" smtClean="0">
                <a:latin typeface="Calibri"/>
              </a:rPr>
              <a:t>i = 0,02</a:t>
            </a:r>
          </a:p>
          <a:p>
            <a:r>
              <a:rPr lang="cs-CZ" dirty="0" smtClean="0">
                <a:latin typeface="Calibri"/>
              </a:rPr>
              <a:t>m = 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1 700</a:t>
            </a:r>
          </a:p>
          <a:p>
            <a:r>
              <a:rPr lang="cs-CZ" dirty="0" smtClean="0">
                <a:latin typeface="Calibri"/>
              </a:rPr>
              <a:t>i = 0,02</a:t>
            </a:r>
          </a:p>
          <a:p>
            <a:r>
              <a:rPr lang="cs-CZ" dirty="0" smtClean="0">
                <a:latin typeface="Calibri"/>
              </a:rPr>
              <a:t>m = 12</a:t>
            </a:r>
          </a:p>
          <a:p>
            <a:r>
              <a:rPr lang="cs-CZ" dirty="0" smtClean="0">
                <a:latin typeface="Calibri"/>
              </a:rPr>
              <a:t>n = 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= 128 764,25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= 128 764,25</a:t>
            </a:r>
          </a:p>
          <a:p>
            <a:r>
              <a:rPr lang="cs-CZ" dirty="0" err="1" smtClean="0"/>
              <a:t>st.podpora</a:t>
            </a:r>
            <a:r>
              <a:rPr lang="cs-CZ" dirty="0" smtClean="0"/>
              <a:t> 12 000.-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= 128 764,25</a:t>
            </a:r>
          </a:p>
          <a:p>
            <a:r>
              <a:rPr lang="cs-CZ" dirty="0" err="1" smtClean="0"/>
              <a:t>st.podpora</a:t>
            </a:r>
            <a:r>
              <a:rPr lang="cs-CZ" dirty="0" smtClean="0"/>
              <a:t> 12 000.-</a:t>
            </a:r>
          </a:p>
          <a:p>
            <a:r>
              <a:rPr lang="cs-CZ" dirty="0" smtClean="0"/>
              <a:t>Celkem 140 764,25 odhad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Wingdings 2"/>
              <a:buChar char=""/>
            </a:pP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burinka.cz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ODVÁRKO, Oldřich. </a:t>
            </a:r>
            <a:r>
              <a:rPr lang="cs-CZ" i="1" dirty="0" smtClean="0"/>
              <a:t>Úlohy z finanční matematiky pro střední školy</a:t>
            </a:r>
            <a:r>
              <a:rPr lang="cs-CZ" dirty="0" smtClean="0"/>
              <a:t>. Praha: Prometheus, 2005, ISBN 80-7196-303-8</a:t>
            </a:r>
            <a:r>
              <a:rPr lang="cs-CZ" dirty="0"/>
              <a:t>. </a:t>
            </a:r>
            <a:r>
              <a:rPr lang="cs-CZ"/>
              <a:t>– se svolením autora</a:t>
            </a:r>
            <a:endParaRPr lang="cs-CZ" dirty="0" smtClean="0"/>
          </a:p>
          <a:p>
            <a:r>
              <a:rPr lang="cs-CZ" dirty="0" smtClean="0"/>
              <a:t>RADOVÁ, Jarmila; DVOŘÁK, Petr; MÁLEK, Jiří. </a:t>
            </a:r>
            <a:r>
              <a:rPr lang="cs-CZ" i="1" dirty="0" smtClean="0"/>
              <a:t>Finanční matematika pro každého 7. aktualizované vydání</a:t>
            </a:r>
            <a:r>
              <a:rPr lang="cs-CZ" dirty="0" smtClean="0"/>
              <a:t>. Praha: </a:t>
            </a:r>
            <a:r>
              <a:rPr lang="cs-CZ" dirty="0" err="1" smtClean="0"/>
              <a:t>Grada</a:t>
            </a:r>
            <a:r>
              <a:rPr lang="cs-CZ" dirty="0" smtClean="0"/>
              <a:t>, 2009, ISBN 978-80-247-3291-6.</a:t>
            </a:r>
          </a:p>
          <a:p>
            <a:pPr lvl="1"/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cmss.cz</a:t>
            </a:r>
            <a:endParaRPr lang="cs-CZ" dirty="0" smtClean="0"/>
          </a:p>
          <a:p>
            <a:pPr lvl="1"/>
            <a:r>
              <a:rPr lang="cs-CZ" dirty="0" smtClean="0">
                <a:hlinkClick r:id="rId4"/>
              </a:rPr>
              <a:t>www.</a:t>
            </a:r>
            <a:r>
              <a:rPr lang="cs-CZ" dirty="0" err="1" smtClean="0">
                <a:hlinkClick r:id="rId4"/>
              </a:rPr>
              <a:t>burinka.cz</a:t>
            </a:r>
            <a:endParaRPr lang="cs-CZ" dirty="0" smtClean="0"/>
          </a:p>
          <a:p>
            <a:pPr lvl="1"/>
            <a:r>
              <a:rPr lang="cs-CZ" dirty="0" smtClean="0">
                <a:hlinkClick r:id="rId5"/>
              </a:rPr>
              <a:t>www.</a:t>
            </a:r>
            <a:r>
              <a:rPr lang="cs-CZ" dirty="0" err="1" smtClean="0">
                <a:hlinkClick r:id="rId5"/>
              </a:rPr>
              <a:t>mpss.cz</a:t>
            </a:r>
            <a:endParaRPr lang="cs-CZ" dirty="0" smtClean="0"/>
          </a:p>
          <a:p>
            <a:pPr lvl="1"/>
            <a:r>
              <a:rPr lang="cs-CZ" dirty="0" smtClean="0">
                <a:hlinkClick r:id="rId6"/>
              </a:rPr>
              <a:t>www.</a:t>
            </a:r>
            <a:r>
              <a:rPr lang="cs-CZ" dirty="0" err="1" smtClean="0">
                <a:hlinkClick r:id="rId6"/>
              </a:rPr>
              <a:t>rsts.cz</a:t>
            </a:r>
            <a:endParaRPr lang="cs-CZ" dirty="0" smtClean="0"/>
          </a:p>
          <a:p>
            <a:pPr lvl="1"/>
            <a:r>
              <a:rPr lang="cs-CZ" dirty="0" smtClean="0">
                <a:hlinkClick r:id="rId7"/>
              </a:rPr>
              <a:t>www.</a:t>
            </a:r>
            <a:r>
              <a:rPr lang="cs-CZ" dirty="0" err="1" smtClean="0">
                <a:hlinkClick r:id="rId7"/>
              </a:rPr>
              <a:t>wustenrot.cz</a:t>
            </a:r>
            <a:endParaRPr lang="cs-CZ" dirty="0" smtClean="0"/>
          </a:p>
          <a:p>
            <a:r>
              <a:rPr lang="cs-CZ" dirty="0" smtClean="0"/>
              <a:t>Archiv autora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Materiál je určený pro interaktivní výuku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172</TotalTime>
  <Words>318</Words>
  <Application>Microsoft Office PowerPoint</Application>
  <PresentationFormat>Předvádění na obrazovce (4:3)</PresentationFormat>
  <Paragraphs>101</Paragraphs>
  <Slides>23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Cesta</vt:lpstr>
      <vt:lpstr>Prezentace aplikace PowerPoint</vt:lpstr>
      <vt:lpstr>Anotace</vt:lpstr>
      <vt:lpstr>Finanční matematika 17</vt:lpstr>
      <vt:lpstr>Stavební spoření</vt:lpstr>
      <vt:lpstr>Prezentace aplikace PowerPoint</vt:lpstr>
      <vt:lpstr>Prezentace aplikace PowerPoint</vt:lpstr>
      <vt:lpstr>Vypište podmínky v jednotlivých spořitelnách</vt:lpstr>
      <vt:lpstr>ČMSS</vt:lpstr>
      <vt:lpstr>BUŘINKA</vt:lpstr>
      <vt:lpstr>MODRÁ PYRAMIDA</vt:lpstr>
      <vt:lpstr>Raiffeisen stavební spořitelna</vt:lpstr>
      <vt:lpstr>WUSTENROTH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Literatura</vt:lpstr>
      <vt:lpstr>Prezentace aplikace PowerPoint</vt:lpstr>
    </vt:vector>
  </TitlesOfParts>
  <Company>dtto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Mirka</dc:creator>
  <cp:lastModifiedBy>Miroslava Knoblochová</cp:lastModifiedBy>
  <cp:revision>20</cp:revision>
  <dcterms:created xsi:type="dcterms:W3CDTF">2013-01-27T14:16:53Z</dcterms:created>
  <dcterms:modified xsi:type="dcterms:W3CDTF">2013-05-02T06:10:52Z</dcterms:modified>
</cp:coreProperties>
</file>