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60" r:id="rId3"/>
    <p:sldId id="261" r:id="rId4"/>
    <p:sldId id="262" r:id="rId5"/>
    <p:sldId id="263" r:id="rId6"/>
    <p:sldId id="264" r:id="rId7"/>
    <p:sldId id="265" r:id="rId8"/>
    <p:sldId id="258" r:id="rId9"/>
    <p:sldId id="259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46059F-90B5-47A6-8534-B7B48C49B169}" type="datetimeFigureOut">
              <a:rPr lang="cs-CZ" smtClean="0"/>
              <a:t>25.11.2012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2C6CF0-56A5-4894-83B4-7F8AFBA8CBA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7599019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46059F-90B5-47A6-8534-B7B48C49B169}" type="datetimeFigureOut">
              <a:rPr lang="cs-CZ" smtClean="0"/>
              <a:t>25.11.2012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2C6CF0-56A5-4894-83B4-7F8AFBA8CBA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5138971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46059F-90B5-47A6-8534-B7B48C49B169}" type="datetimeFigureOut">
              <a:rPr lang="cs-CZ" smtClean="0"/>
              <a:t>25.11.2012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2C6CF0-56A5-4894-83B4-7F8AFBA8CBA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7736388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46059F-90B5-47A6-8534-B7B48C49B169}" type="datetimeFigureOut">
              <a:rPr lang="cs-CZ" smtClean="0"/>
              <a:t>25.11.2012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2C6CF0-56A5-4894-83B4-7F8AFBA8CBA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0051081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46059F-90B5-47A6-8534-B7B48C49B169}" type="datetimeFigureOut">
              <a:rPr lang="cs-CZ" smtClean="0"/>
              <a:t>25.11.2012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2C6CF0-56A5-4894-83B4-7F8AFBA8CBA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4981607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46059F-90B5-47A6-8534-B7B48C49B169}" type="datetimeFigureOut">
              <a:rPr lang="cs-CZ" smtClean="0"/>
              <a:t>25.11.2012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2C6CF0-56A5-4894-83B4-7F8AFBA8CBA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7046776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46059F-90B5-47A6-8534-B7B48C49B169}" type="datetimeFigureOut">
              <a:rPr lang="cs-CZ" smtClean="0"/>
              <a:t>25.11.2012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2C6CF0-56A5-4894-83B4-7F8AFBA8CBA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173259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46059F-90B5-47A6-8534-B7B48C49B169}" type="datetimeFigureOut">
              <a:rPr lang="cs-CZ" smtClean="0"/>
              <a:t>25.11.2012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2C6CF0-56A5-4894-83B4-7F8AFBA8CBA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9958753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46059F-90B5-47A6-8534-B7B48C49B169}" type="datetimeFigureOut">
              <a:rPr lang="cs-CZ" smtClean="0"/>
              <a:t>25.11.2012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2C6CF0-56A5-4894-83B4-7F8AFBA8CBA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6991084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46059F-90B5-47A6-8534-B7B48C49B169}" type="datetimeFigureOut">
              <a:rPr lang="cs-CZ" smtClean="0"/>
              <a:t>25.11.2012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2C6CF0-56A5-4894-83B4-7F8AFBA8CBA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2530427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46059F-90B5-47A6-8534-B7B48C49B169}" type="datetimeFigureOut">
              <a:rPr lang="cs-CZ" smtClean="0"/>
              <a:t>25.11.2012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2C6CF0-56A5-4894-83B4-7F8AFBA8CBA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3353807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146059F-90B5-47A6-8534-B7B48C49B169}" type="datetimeFigureOut">
              <a:rPr lang="cs-CZ" smtClean="0"/>
              <a:t>25.11.2012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72C6CF0-56A5-4894-83B4-7F8AFBA8CBA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233468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99592" y="1412776"/>
            <a:ext cx="7772400" cy="792089"/>
          </a:xfrm>
        </p:spPr>
        <p:txBody>
          <a:bodyPr>
            <a:normAutofit fontScale="90000"/>
          </a:bodyPr>
          <a:lstStyle/>
          <a:p>
            <a:r>
              <a:rPr lang="cs-CZ" sz="4800" b="1" dirty="0" smtClean="0">
                <a:effectLst>
                  <a:outerShdw sx="1000" sy="1000" algn="tl">
                    <a:schemeClr val="tx1">
                      <a:alpha val="51000"/>
                    </a:schemeClr>
                  </a:outerShdw>
                  <a:reflection endPos="0" dir="5400000" sy="-100000" algn="bl" rotWithShape="0"/>
                </a:effectLst>
              </a:rPr>
              <a:t>ČESKÉ ZEMĚ PO HUSITSKÝCH VÁLKÁCH</a:t>
            </a:r>
            <a:endParaRPr lang="cs-CZ" sz="4800" b="1" dirty="0">
              <a:effectLst>
                <a:outerShdw sx="1000" sy="1000" algn="tl">
                  <a:schemeClr val="tx1">
                    <a:alpha val="51000"/>
                  </a:schemeClr>
                </a:outerShdw>
                <a:reflection endPos="0" dir="5400000" sy="-100000" algn="bl" rotWithShape="0"/>
              </a:effectLst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79512" y="6021288"/>
            <a:ext cx="8568952" cy="406896"/>
          </a:xfrm>
        </p:spPr>
        <p:txBody>
          <a:bodyPr>
            <a:normAutofit/>
          </a:bodyPr>
          <a:lstStyle/>
          <a:p>
            <a:r>
              <a:rPr lang="cs-CZ" sz="1000" i="1" dirty="0" smtClean="0">
                <a:effectLst/>
              </a:rPr>
              <a:t>Autor</a:t>
            </a:r>
            <a:endParaRPr lang="cs-CZ" sz="1000" dirty="0"/>
          </a:p>
        </p:txBody>
      </p:sp>
      <p:pic>
        <p:nvPicPr>
          <p:cNvPr id="1026" name="Picture 2" descr="C:\Users\Uživatel\Pictures\logo.bmp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78391" y="5050175"/>
            <a:ext cx="3603242" cy="9345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4491476" y="6419086"/>
            <a:ext cx="184730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endParaRPr lang="cs-CZ" sz="1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115616" y="620688"/>
            <a:ext cx="712879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400" dirty="0" smtClean="0"/>
              <a:t>Základní škola a Mateřská škola, Liberec, Barvířská 38/6, příspěvková organizace</a:t>
            </a:r>
            <a:endParaRPr lang="cs-CZ" sz="1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719707" y="4073329"/>
            <a:ext cx="748883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Anotace: Seznámení se s obdobím po husitských válkách a vládou Jagellonců na českém trůně.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775612" y="2596001"/>
            <a:ext cx="5812611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Název: </a:t>
            </a:r>
            <a:r>
              <a:rPr lang="cs-CZ" dirty="0" smtClean="0"/>
              <a:t>VY_32_inovace_15 </a:t>
            </a:r>
            <a:r>
              <a:rPr lang="cs-CZ" dirty="0"/>
              <a:t>Vlastivěda-starší české dějiny</a:t>
            </a:r>
          </a:p>
          <a:p>
            <a:r>
              <a:rPr lang="cs-CZ" dirty="0"/>
              <a:t>Autor: Mgr. Martina Šímová</a:t>
            </a:r>
          </a:p>
          <a:p>
            <a:r>
              <a:rPr lang="cs-CZ" dirty="0"/>
              <a:t>Období: Leden 2012</a:t>
            </a:r>
          </a:p>
          <a:p>
            <a:r>
              <a:rPr lang="cs-CZ" dirty="0"/>
              <a:t>Věková skupina: 4.ročník</a:t>
            </a:r>
          </a:p>
          <a:p>
            <a:r>
              <a:rPr lang="cs-CZ" dirty="0"/>
              <a:t>Tematická oblast: Vlastivěda</a:t>
            </a:r>
          </a:p>
        </p:txBody>
      </p:sp>
    </p:spTree>
    <p:extLst>
      <p:ext uri="{BB962C8B-B14F-4D97-AF65-F5344CB8AC3E}">
        <p14:creationId xmlns:p14="http://schemas.microsoft.com/office/powerpoint/2010/main" val="7825950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5">
              <a:lumMod val="40000"/>
              <a:lumOff val="60000"/>
            </a:schemeClr>
          </a:solidFill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002060"/>
                </a:solidFill>
              </a:rPr>
              <a:t>ČESKÉ ZEMĚ PO HUSITSKÝCH VÁLKÁCH</a:t>
            </a:r>
            <a:endParaRPr lang="cs-CZ" b="1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Krátká vláda </a:t>
            </a:r>
            <a:r>
              <a:rPr lang="cs-CZ" b="1" dirty="0" smtClean="0">
                <a:solidFill>
                  <a:srgbClr val="002060"/>
                </a:solidFill>
              </a:rPr>
              <a:t>Albrechta Habsburského</a:t>
            </a:r>
            <a:r>
              <a:rPr lang="cs-CZ" dirty="0" smtClean="0"/>
              <a:t> a </a:t>
            </a:r>
            <a:r>
              <a:rPr lang="cs-CZ" b="1" dirty="0" smtClean="0">
                <a:solidFill>
                  <a:srgbClr val="002060"/>
                </a:solidFill>
              </a:rPr>
              <a:t>Ladislava Pohrobka</a:t>
            </a:r>
          </a:p>
          <a:p>
            <a:r>
              <a:rPr lang="cs-CZ" dirty="0" smtClean="0"/>
              <a:t>Vláda </a:t>
            </a:r>
            <a:r>
              <a:rPr lang="cs-CZ" b="1" dirty="0" smtClean="0">
                <a:solidFill>
                  <a:srgbClr val="002060"/>
                </a:solidFill>
              </a:rPr>
              <a:t>Jiřího z Poděbrad</a:t>
            </a:r>
          </a:p>
          <a:p>
            <a:r>
              <a:rPr lang="cs-CZ" b="1" dirty="0" smtClean="0">
                <a:solidFill>
                  <a:srgbClr val="002060"/>
                </a:solidFill>
              </a:rPr>
              <a:t>Matyáš Korvín</a:t>
            </a:r>
          </a:p>
          <a:p>
            <a:r>
              <a:rPr lang="cs-CZ" b="1" dirty="0" smtClean="0">
                <a:solidFill>
                  <a:srgbClr val="002060"/>
                </a:solidFill>
              </a:rPr>
              <a:t>Jagellonci</a:t>
            </a:r>
            <a:r>
              <a:rPr lang="cs-CZ" dirty="0" smtClean="0"/>
              <a:t> na českém trůně</a:t>
            </a:r>
            <a:endParaRPr lang="cs-CZ" dirty="0"/>
          </a:p>
        </p:txBody>
      </p:sp>
      <p:pic>
        <p:nvPicPr>
          <p:cNvPr id="1026" name="Picture 2" descr="C:\Users\Uživatel\AppData\Local\Microsoft\Windows\Temporary Internet Files\Content.IE5\LMPN2MD2\MC90043799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4294187"/>
            <a:ext cx="1816100" cy="17303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736331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Zikmund Lucemburský neměl žádného mužského nástupce – nástupcem manžel jeho dcery </a:t>
            </a:r>
            <a:r>
              <a:rPr lang="cs-CZ" b="1" dirty="0" smtClean="0"/>
              <a:t>Albrecht Habsburský</a:t>
            </a:r>
          </a:p>
          <a:p>
            <a:r>
              <a:rPr lang="cs-CZ" dirty="0" smtClean="0"/>
              <a:t>Vláda Albrechta Habsburského byla krátká trvala pouze do roku </a:t>
            </a:r>
            <a:r>
              <a:rPr lang="cs-CZ" b="1" dirty="0" smtClean="0"/>
              <a:t>1439</a:t>
            </a:r>
          </a:p>
          <a:p>
            <a:r>
              <a:rPr lang="cs-CZ" dirty="0" smtClean="0"/>
              <a:t>Jeho syn </a:t>
            </a:r>
            <a:r>
              <a:rPr lang="cs-CZ" b="1" dirty="0" smtClean="0"/>
              <a:t>Ladislav Pohrobek </a:t>
            </a:r>
            <a:r>
              <a:rPr lang="cs-CZ" dirty="0" smtClean="0"/>
              <a:t>nemohl vládnou, protože byl moc mladý</a:t>
            </a:r>
          </a:p>
          <a:p>
            <a:r>
              <a:rPr lang="cs-CZ" dirty="0" smtClean="0"/>
              <a:t>Když mu bylo 18 let a mohl nastoupit na trůn náhle onemocněl a nečekaně zemřel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solidFill>
            <a:schemeClr val="accent5">
              <a:lumMod val="40000"/>
              <a:lumOff val="60000"/>
            </a:schemeClr>
          </a:solidFill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002060"/>
                </a:solidFill>
              </a:rPr>
              <a:t>ČESKÉ ZEMĚ PO HUSITSKÝCH VÁLKÁCH</a:t>
            </a:r>
            <a:endParaRPr lang="cs-CZ" b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691914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Tím začíná vláda </a:t>
            </a:r>
            <a:r>
              <a:rPr lang="cs-CZ" b="1" dirty="0" smtClean="0"/>
              <a:t>Jiřího z Poděbrad</a:t>
            </a:r>
            <a:endParaRPr lang="cs-CZ" b="1" dirty="0"/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solidFill>
            <a:schemeClr val="accent5">
              <a:lumMod val="40000"/>
              <a:lumOff val="60000"/>
            </a:schemeClr>
          </a:solidFill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002060"/>
                </a:solidFill>
              </a:rPr>
              <a:t>ČESKÉ ZEMĚ PO HUSITSKÝCH VÁLKÁCH</a:t>
            </a:r>
            <a:endParaRPr lang="cs-CZ" b="1" dirty="0">
              <a:solidFill>
                <a:srgbClr val="002060"/>
              </a:solidFill>
            </a:endParaRPr>
          </a:p>
        </p:txBody>
      </p:sp>
      <p:pic>
        <p:nvPicPr>
          <p:cNvPr id="1026" name="Picture 2" descr="http://xtree.cz/foto/420748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7564" y="2679767"/>
            <a:ext cx="2736304" cy="25266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http://www.panovnici.estranky.cz/img/mid/397/ladislav-pohrobek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2636912"/>
            <a:ext cx="3109803" cy="28867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590836" y="5523621"/>
            <a:ext cx="280831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Albrecht I. Habsburský</a:t>
            </a:r>
            <a:endParaRPr lang="cs-CZ" sz="2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5292080" y="5739645"/>
            <a:ext cx="33843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Ladislav Pohrobek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16042626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5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b="1" dirty="0" smtClean="0">
                <a:solidFill>
                  <a:srgbClr val="002060"/>
                </a:solidFill>
              </a:rPr>
              <a:t>VLÁDA JIŘÍHO Z PODĚBRAD</a:t>
            </a:r>
            <a:endParaRPr lang="cs-CZ" b="1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/>
              <a:t>N</a:t>
            </a:r>
            <a:r>
              <a:rPr lang="cs-CZ" dirty="0" smtClean="0"/>
              <a:t>astoupil na trůn roku </a:t>
            </a:r>
            <a:r>
              <a:rPr lang="cs-CZ" b="1" dirty="0" smtClean="0"/>
              <a:t>1458</a:t>
            </a:r>
          </a:p>
          <a:p>
            <a:r>
              <a:rPr lang="cs-CZ" dirty="0" smtClean="0"/>
              <a:t>Vládl přísně, spravedlivě a moudře</a:t>
            </a:r>
          </a:p>
          <a:p>
            <a:r>
              <a:rPr lang="cs-CZ" dirty="0" smtClean="0"/>
              <a:t>Byl obratným diplomatem</a:t>
            </a:r>
          </a:p>
          <a:p>
            <a:r>
              <a:rPr lang="cs-CZ" dirty="0" smtClean="0"/>
              <a:t>Král </a:t>
            </a:r>
            <a:r>
              <a:rPr lang="cs-CZ" b="1" dirty="0" smtClean="0"/>
              <a:t>husitský</a:t>
            </a:r>
          </a:p>
          <a:p>
            <a:r>
              <a:rPr lang="cs-CZ" dirty="0" smtClean="0"/>
              <a:t>Také se mu říkalo král „</a:t>
            </a:r>
            <a:r>
              <a:rPr lang="cs-CZ" b="1" dirty="0" smtClean="0"/>
              <a:t>dvojího lidu</a:t>
            </a:r>
            <a:r>
              <a:rPr lang="cs-CZ" dirty="0" smtClean="0"/>
              <a:t>“ – (katolíků a husitů)</a:t>
            </a:r>
          </a:p>
          <a:p>
            <a:r>
              <a:rPr lang="cs-CZ" dirty="0" smtClean="0"/>
              <a:t>Snažil se dodržovat kompaktáta</a:t>
            </a:r>
          </a:p>
          <a:p>
            <a:r>
              <a:rPr lang="cs-CZ" dirty="0" smtClean="0"/>
              <a:t>Snažil se udržet mír s papežem ten se, ale proti němu postavil		    </a:t>
            </a:r>
            <a:r>
              <a:rPr lang="cs-CZ" b="1" dirty="0" smtClean="0"/>
              <a:t>křížová výprava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cxnSp>
        <p:nvCxnSpPr>
          <p:cNvPr id="5" name="Přímá spojnice se šipkou 4"/>
          <p:cNvCxnSpPr/>
          <p:nvPr/>
        </p:nvCxnSpPr>
        <p:spPr>
          <a:xfrm>
            <a:off x="3131840" y="5661248"/>
            <a:ext cx="1296144" cy="0"/>
          </a:xfrm>
          <a:prstGeom prst="straightConnector1">
            <a:avLst/>
          </a:prstGeom>
          <a:ln w="254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22516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 čele křížové výpravy </a:t>
            </a:r>
            <a:r>
              <a:rPr lang="cs-CZ" b="1" dirty="0" smtClean="0"/>
              <a:t>Matyáš Korvín</a:t>
            </a:r>
            <a:r>
              <a:rPr lang="cs-CZ" dirty="0" smtClean="0"/>
              <a:t>			  </a:t>
            </a:r>
            <a:r>
              <a:rPr lang="cs-CZ" b="1" dirty="0" smtClean="0"/>
              <a:t>českým králem</a:t>
            </a:r>
          </a:p>
          <a:p>
            <a:r>
              <a:rPr lang="cs-CZ" dirty="0" smtClean="0"/>
              <a:t>Roku </a:t>
            </a:r>
            <a:r>
              <a:rPr lang="cs-CZ" b="1" dirty="0" smtClean="0"/>
              <a:t>1471 Jiří umírá</a:t>
            </a:r>
          </a:p>
          <a:p>
            <a:r>
              <a:rPr lang="cs-CZ" dirty="0" smtClean="0"/>
              <a:t>Matyáš vládne až do roku 1479 poté si čeští husité zvolili za krále </a:t>
            </a:r>
            <a:r>
              <a:rPr lang="cs-CZ" b="1" dirty="0" smtClean="0"/>
              <a:t>Vladislava Jagelonského </a:t>
            </a:r>
            <a:endParaRPr lang="cs-CZ" b="1" dirty="0"/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solidFill>
            <a:schemeClr val="accent5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b="1" dirty="0" smtClean="0">
                <a:solidFill>
                  <a:srgbClr val="002060"/>
                </a:solidFill>
              </a:rPr>
              <a:t>VLÁDA JIŘÍHO Z PODĚBRAD</a:t>
            </a:r>
            <a:endParaRPr lang="cs-CZ" b="1" dirty="0">
              <a:solidFill>
                <a:srgbClr val="002060"/>
              </a:solidFill>
            </a:endParaRPr>
          </a:p>
        </p:txBody>
      </p:sp>
      <p:cxnSp>
        <p:nvCxnSpPr>
          <p:cNvPr id="6" name="Přímá spojnice se šipkou 5"/>
          <p:cNvCxnSpPr/>
          <p:nvPr/>
        </p:nvCxnSpPr>
        <p:spPr>
          <a:xfrm>
            <a:off x="7207161" y="1916832"/>
            <a:ext cx="1296144" cy="0"/>
          </a:xfrm>
          <a:prstGeom prst="straightConnector1">
            <a:avLst/>
          </a:prstGeom>
          <a:ln w="254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se šipkou 7"/>
          <p:cNvCxnSpPr/>
          <p:nvPr/>
        </p:nvCxnSpPr>
        <p:spPr>
          <a:xfrm>
            <a:off x="1043608" y="2420888"/>
            <a:ext cx="1440160" cy="0"/>
          </a:xfrm>
          <a:prstGeom prst="straightConnector1">
            <a:avLst/>
          </a:prstGeom>
          <a:ln w="254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51" name="Picture 3" descr="C:\Users\Uživatel\Pictures\1539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26820" y="4564728"/>
            <a:ext cx="1876485" cy="19342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243873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http://www.stanislavkropik.sweb.cz/Ji%C5%99%C3%AD%20z%20Pod%C4%9Bbrad%201458-1471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7744" y="1815868"/>
            <a:ext cx="4176464" cy="43863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Nadpis 1"/>
          <p:cNvSpPr>
            <a:spLocks noGrp="1"/>
          </p:cNvSpPr>
          <p:nvPr>
            <p:ph type="title"/>
          </p:nvPr>
        </p:nvSpPr>
        <p:spPr>
          <a:solidFill>
            <a:schemeClr val="accent5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b="1" dirty="0" smtClean="0">
                <a:solidFill>
                  <a:srgbClr val="002060"/>
                </a:solidFill>
              </a:rPr>
              <a:t>JIŘÍ Z PODĚBRAD</a:t>
            </a:r>
            <a:endParaRPr lang="cs-CZ" b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674704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483768" y="476672"/>
            <a:ext cx="46805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Použité prameny</a:t>
            </a:r>
            <a:endParaRPr lang="cs-CZ" sz="24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323528" y="1268760"/>
            <a:ext cx="30243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Dostupné z internetu:</a:t>
            </a:r>
            <a:endParaRPr lang="cs-CZ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575556" y="1844824"/>
            <a:ext cx="8496944" cy="71096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 smtClean="0"/>
              <a:t>Obr. 1 – klipart-</a:t>
            </a:r>
            <a:r>
              <a:rPr lang="it-IT" sz="1200" dirty="0"/>
              <a:t>Smajlici. [online]. [cit. 2012-11-25]. Dostupné z: http://www.celysvet.cz/smajlici-ke-stazeni-smajlik?pg=1</a:t>
            </a:r>
            <a:endParaRPr lang="cs-CZ" sz="1200" dirty="0"/>
          </a:p>
          <a:p>
            <a:r>
              <a:rPr lang="cs-CZ" sz="1200" b="1" smtClean="0"/>
              <a:t>Obr</a:t>
            </a:r>
            <a:r>
              <a:rPr lang="cs-CZ" sz="1200" b="1" dirty="0" smtClean="0"/>
              <a:t>. 2 </a:t>
            </a:r>
            <a:r>
              <a:rPr lang="cs-CZ" sz="1200" dirty="0" smtClean="0"/>
              <a:t>– </a:t>
            </a:r>
            <a:r>
              <a:rPr lang="cs-CZ" sz="1200" i="1" dirty="0"/>
              <a:t>Xtree.cz</a:t>
            </a:r>
            <a:r>
              <a:rPr lang="cs-CZ" sz="1200" dirty="0"/>
              <a:t> [online]. 2011 [cit. 2011-11-26]. Albrecht I. Habsburský. Dostupné z WWW: &lt;http://xtree.cz/</a:t>
            </a:r>
            <a:r>
              <a:rPr lang="cs-CZ" sz="1200" dirty="0" err="1"/>
              <a:t>se_vizitka.php?osoba</a:t>
            </a:r>
            <a:r>
              <a:rPr lang="cs-CZ" sz="1200" dirty="0"/>
              <a:t>=420748&gt;.</a:t>
            </a:r>
          </a:p>
          <a:p>
            <a:r>
              <a:rPr lang="cs-CZ" sz="1200" b="1" dirty="0" smtClean="0"/>
              <a:t>Obr. 3 – </a:t>
            </a:r>
            <a:r>
              <a:rPr lang="cs-CZ" sz="1200" i="1" dirty="0"/>
              <a:t>Panovnici.estranky.cz</a:t>
            </a:r>
            <a:r>
              <a:rPr lang="cs-CZ" sz="1200" dirty="0"/>
              <a:t> [online]. 2011 [cit. 2011-11-26]. </a:t>
            </a:r>
            <a:r>
              <a:rPr lang="cs-CZ" sz="1200" dirty="0" err="1"/>
              <a:t>Habsburkové-Čeští</a:t>
            </a:r>
            <a:r>
              <a:rPr lang="cs-CZ" sz="1200" dirty="0"/>
              <a:t> králové. Dostupné z WWW: &lt;http://www.panovnici.estranky.cz/fotoalbum/</a:t>
            </a:r>
            <a:r>
              <a:rPr lang="cs-CZ" sz="1200" dirty="0" err="1"/>
              <a:t>habsburkove</a:t>
            </a:r>
            <a:r>
              <a:rPr lang="cs-CZ" sz="1200" dirty="0"/>
              <a:t>/</a:t>
            </a:r>
            <a:r>
              <a:rPr lang="cs-CZ" sz="1200" dirty="0" err="1"/>
              <a:t>habsburkove-cesti-kralove</a:t>
            </a:r>
            <a:r>
              <a:rPr lang="cs-CZ" sz="1200" dirty="0"/>
              <a:t>/ladislav-pohrobek.jpg.html&gt;.</a:t>
            </a:r>
          </a:p>
          <a:p>
            <a:r>
              <a:rPr lang="cs-CZ" sz="1200" b="1" dirty="0" smtClean="0"/>
              <a:t>Obr. 4 - </a:t>
            </a:r>
            <a:r>
              <a:rPr lang="cs-CZ" sz="1200" i="1" dirty="0"/>
              <a:t>Vlada.cz</a:t>
            </a:r>
            <a:r>
              <a:rPr lang="cs-CZ" sz="1200" dirty="0"/>
              <a:t> [online]. 2011 [cit. 2011-11-26]. Výročí narození Jiřího z Poděbrad. Dostupné z WWW: &lt;http://www.vlada.cz/</a:t>
            </a:r>
            <a:r>
              <a:rPr lang="cs-CZ" sz="1200" dirty="0" err="1"/>
              <a:t>cz</a:t>
            </a:r>
            <a:r>
              <a:rPr lang="cs-CZ" sz="1200" dirty="0"/>
              <a:t>/media-centrum/</a:t>
            </a:r>
            <a:r>
              <a:rPr lang="cs-CZ" sz="1200" dirty="0" err="1"/>
              <a:t>tema</a:t>
            </a:r>
            <a:r>
              <a:rPr lang="cs-CZ" sz="1200" dirty="0"/>
              <a:t>/jiri-z-podebrad-70944/&gt;.</a:t>
            </a:r>
          </a:p>
          <a:p>
            <a:r>
              <a:rPr lang="cs-CZ" sz="1200" b="1" dirty="0" smtClean="0"/>
              <a:t>Obr. 5 - </a:t>
            </a:r>
            <a:r>
              <a:rPr lang="cs-CZ" sz="1200" i="1" dirty="0"/>
              <a:t>Stanislavkropik.sweb.cz </a:t>
            </a:r>
            <a:r>
              <a:rPr lang="cs-CZ" sz="1200" dirty="0"/>
              <a:t>[online]. 2011 [cit. 2011-11-26]. Z HISTORIE MĚSTA NOVÝCH HRADŮ. Dostupné z WWW: &lt;http://stanislavkropik.sweb.cz/Historie%20m%C4%9Bsta%20N.%20Hrad%C5%AF.htm</a:t>
            </a:r>
            <a:r>
              <a:rPr lang="cs-CZ" sz="1200" dirty="0" smtClean="0"/>
              <a:t>&gt;.</a:t>
            </a:r>
          </a:p>
          <a:p>
            <a:r>
              <a:rPr lang="cs-CZ" sz="1200" b="1" dirty="0" smtClean="0"/>
              <a:t>Obr. 6 </a:t>
            </a:r>
            <a:r>
              <a:rPr lang="cs-CZ" sz="1200" dirty="0" smtClean="0"/>
              <a:t>- </a:t>
            </a:r>
            <a:r>
              <a:rPr lang="cs-CZ" sz="1200" dirty="0"/>
              <a:t>Http://simonak.eu. [online]. [cit. 2012-01-28]. Dostupné z: http://</a:t>
            </a:r>
            <a:r>
              <a:rPr lang="cs-CZ" sz="1200" dirty="0" smtClean="0"/>
              <a:t>simonak.eu/index.php?stranka=pages/h_k/3_1.htm</a:t>
            </a:r>
          </a:p>
          <a:p>
            <a:r>
              <a:rPr lang="cs-CZ" sz="1200" b="1" dirty="0" smtClean="0"/>
              <a:t>Obr. 7 </a:t>
            </a:r>
            <a:r>
              <a:rPr lang="cs-CZ" sz="1200" dirty="0" smtClean="0"/>
              <a:t>- </a:t>
            </a:r>
            <a:r>
              <a:rPr lang="cs-CZ" sz="1200" dirty="0"/>
              <a:t>Dinosauri-bakov.blog.cz. [online]. [cit. 2012-01-28]. Dostupné z: http://dinosauri-bakov.blog.cz/galerie/panovnici-ceskych-zemi/obrazek/40758970</a:t>
            </a:r>
          </a:p>
          <a:p>
            <a:r>
              <a:rPr lang="cs-CZ" sz="1200" dirty="0"/>
              <a:t/>
            </a:r>
            <a:br>
              <a:rPr lang="cs-CZ" sz="1200" dirty="0"/>
            </a:br>
            <a:r>
              <a:rPr lang="cs-CZ" sz="1200" dirty="0"/>
              <a:t/>
            </a:r>
            <a:br>
              <a:rPr lang="cs-CZ" sz="1200" dirty="0"/>
            </a:br>
            <a:r>
              <a:rPr lang="cs-CZ" sz="1200" dirty="0"/>
              <a:t/>
            </a:r>
            <a:br>
              <a:rPr lang="cs-CZ" sz="1200" dirty="0"/>
            </a:br>
            <a:r>
              <a:rPr lang="cs-CZ" sz="1200" dirty="0"/>
              <a:t/>
            </a:r>
            <a:br>
              <a:rPr lang="cs-CZ" sz="1200" dirty="0"/>
            </a:br>
            <a:r>
              <a:rPr lang="cs-CZ" sz="1200" dirty="0"/>
              <a:t/>
            </a:r>
            <a:br>
              <a:rPr lang="cs-CZ" sz="1200" dirty="0"/>
            </a:br>
            <a:r>
              <a:rPr lang="cs-CZ" sz="1200" dirty="0"/>
              <a:t/>
            </a:r>
            <a:br>
              <a:rPr lang="cs-CZ" sz="1200" dirty="0"/>
            </a:br>
            <a:r>
              <a:rPr lang="cs-CZ" sz="1200" dirty="0"/>
              <a:t/>
            </a:r>
            <a:br>
              <a:rPr lang="cs-CZ" sz="1200" dirty="0"/>
            </a:br>
            <a:r>
              <a:rPr lang="cs-CZ" sz="1200" dirty="0"/>
              <a:t/>
            </a:r>
            <a:br>
              <a:rPr lang="cs-CZ" sz="1200" dirty="0"/>
            </a:br>
            <a:r>
              <a:rPr lang="cs-CZ" sz="1200" dirty="0"/>
              <a:t/>
            </a:r>
            <a:br>
              <a:rPr lang="cs-CZ" sz="1200" dirty="0"/>
            </a:br>
            <a:endParaRPr lang="cs-CZ" sz="1200" dirty="0" smtClean="0"/>
          </a:p>
          <a:p>
            <a:endParaRPr lang="cs-CZ" sz="1200" dirty="0" smtClean="0"/>
          </a:p>
          <a:p>
            <a:r>
              <a:rPr lang="cs-CZ" sz="1200" dirty="0"/>
              <a:t/>
            </a:r>
            <a:br>
              <a:rPr lang="cs-CZ" sz="1200" dirty="0"/>
            </a:br>
            <a:r>
              <a:rPr lang="cs-CZ" sz="1200" dirty="0"/>
              <a:t/>
            </a:r>
            <a:br>
              <a:rPr lang="cs-CZ" sz="1200" dirty="0"/>
            </a:br>
            <a:endParaRPr lang="cs-CZ" sz="1200" dirty="0"/>
          </a:p>
          <a:p>
            <a:r>
              <a:rPr lang="cs-CZ" sz="1200" dirty="0"/>
              <a:t/>
            </a:r>
            <a:br>
              <a:rPr lang="cs-CZ" sz="1200" dirty="0"/>
            </a:br>
            <a:endParaRPr lang="cs-CZ" sz="1200" dirty="0" smtClean="0"/>
          </a:p>
          <a:p>
            <a:r>
              <a:rPr lang="cs-CZ" sz="1200" dirty="0"/>
              <a:t/>
            </a:r>
            <a:br>
              <a:rPr lang="cs-CZ" sz="1200" dirty="0"/>
            </a:br>
            <a:r>
              <a:rPr lang="cs-CZ" sz="1200" dirty="0"/>
              <a:t/>
            </a:r>
            <a:br>
              <a:rPr lang="cs-CZ" sz="1200" dirty="0"/>
            </a:br>
            <a:r>
              <a:rPr lang="cs-CZ" sz="1200" dirty="0"/>
              <a:t/>
            </a:r>
            <a:br>
              <a:rPr lang="cs-CZ" sz="1200" dirty="0"/>
            </a:br>
            <a:endParaRPr lang="cs-CZ" sz="1200" dirty="0" smtClean="0"/>
          </a:p>
          <a:p>
            <a:endParaRPr lang="cs-CZ" sz="1200" dirty="0" smtClean="0"/>
          </a:p>
          <a:p>
            <a:endParaRPr lang="cs-CZ" sz="1200" dirty="0"/>
          </a:p>
          <a:p>
            <a:r>
              <a:rPr lang="cs-CZ" sz="1200" dirty="0"/>
              <a:t/>
            </a:r>
            <a:br>
              <a:rPr lang="cs-CZ" sz="1200" dirty="0"/>
            </a:br>
            <a:r>
              <a:rPr lang="cs-CZ" sz="1200" dirty="0"/>
              <a:t/>
            </a:r>
            <a:br>
              <a:rPr lang="cs-CZ" sz="1200" dirty="0"/>
            </a:b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427373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38525" y="548680"/>
            <a:ext cx="37444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Použitá literatura:</a:t>
            </a:r>
            <a:endParaRPr lang="cs-CZ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421694" y="1412776"/>
            <a:ext cx="8064896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Vlastivěda 4. Brno : NOVÁ ŠKOLA, s.r.o., 2009. </a:t>
            </a:r>
            <a:r>
              <a:rPr lang="cs-CZ" dirty="0"/>
              <a:t>Autor: PaeDr. Iva Stříbrná a kolektiv, České </a:t>
            </a:r>
            <a:r>
              <a:rPr lang="cs-CZ" dirty="0" smtClean="0"/>
              <a:t>země po husitských válkách, s. 47.</a:t>
            </a:r>
          </a:p>
          <a:p>
            <a:r>
              <a:rPr lang="cs-CZ" dirty="0" smtClean="0"/>
              <a:t>Dějepis2. Praha : Pedagogické nakladatelství, 2004. </a:t>
            </a:r>
            <a:r>
              <a:rPr lang="cs-CZ" dirty="0" err="1"/>
              <a:t>prof.PhDr</a:t>
            </a:r>
            <a:r>
              <a:rPr lang="cs-CZ" dirty="0"/>
              <a:t>. Petr </a:t>
            </a:r>
            <a:r>
              <a:rPr lang="cs-CZ" dirty="0" err="1"/>
              <a:t>Čornej</a:t>
            </a:r>
            <a:r>
              <a:rPr lang="cs-CZ"/>
              <a:t>, Husitská </a:t>
            </a:r>
            <a:r>
              <a:rPr lang="cs-CZ" dirty="0" smtClean="0"/>
              <a:t>revoluce a její důsledky, s. 160.</a:t>
            </a:r>
          </a:p>
          <a:p>
            <a:r>
              <a:rPr lang="cs-CZ" dirty="0" smtClean="0"/>
              <a:t>Dějepis2. Praha : Pedagogické nakladatelství, 2004</a:t>
            </a:r>
            <a:r>
              <a:rPr lang="cs-CZ" dirty="0"/>
              <a:t>. Autor: </a:t>
            </a:r>
            <a:r>
              <a:rPr lang="cs-CZ" dirty="0" err="1"/>
              <a:t>prof.PhDr</a:t>
            </a:r>
            <a:r>
              <a:rPr lang="cs-CZ" dirty="0"/>
              <a:t>. Petr </a:t>
            </a:r>
            <a:r>
              <a:rPr lang="cs-CZ" dirty="0" err="1"/>
              <a:t>Čornej</a:t>
            </a:r>
            <a:r>
              <a:rPr lang="cs-CZ" dirty="0"/>
              <a:t>, Český </a:t>
            </a:r>
            <a:r>
              <a:rPr lang="cs-CZ" dirty="0" smtClean="0"/>
              <a:t>stát za vlády Jagellonců, s. 160.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  <a:p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273159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133</TotalTime>
  <Words>333</Words>
  <Application>Microsoft Office PowerPoint</Application>
  <PresentationFormat>Předvádění na obrazovce (4:3)</PresentationFormat>
  <Paragraphs>62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ČESKÉ ZEMĚ PO HUSITSKÝCH VÁLKÁCH</vt:lpstr>
      <vt:lpstr>ČESKÉ ZEMĚ PO HUSITSKÝCH VÁLKÁCH</vt:lpstr>
      <vt:lpstr>ČESKÉ ZEMĚ PO HUSITSKÝCH VÁLKÁCH</vt:lpstr>
      <vt:lpstr>ČESKÉ ZEMĚ PO HUSITSKÝCH VÁLKÁCH</vt:lpstr>
      <vt:lpstr>VLÁDA JIŘÍHO Z PODĚBRAD</vt:lpstr>
      <vt:lpstr>VLÁDA JIŘÍHO Z PODĚBRAD</vt:lpstr>
      <vt:lpstr>JIŘÍ Z PODĚBRAD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ČESKÉ ZEMĚ PO HUSITSKÝCH VÁLKÁCH</dc:title>
  <dc:creator>Uživatel</dc:creator>
  <cp:lastModifiedBy>Uživatel</cp:lastModifiedBy>
  <cp:revision>27</cp:revision>
  <dcterms:created xsi:type="dcterms:W3CDTF">2011-11-20T12:06:21Z</dcterms:created>
  <dcterms:modified xsi:type="dcterms:W3CDTF">2012-11-25T11:27:14Z</dcterms:modified>
</cp:coreProperties>
</file>