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893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9832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127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015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076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766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468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395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215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85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332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30B46-C27F-4438-BA27-3D305AA1A5DA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CF67C0-73F2-4460-BEE0-72AFDA0B24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413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ŽIVOT ZA VLÁDY JAGELLONCŮ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114240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životem obyvatelstva za vlády Jagellonců na českém trůně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830234" y="2655315"/>
            <a:ext cx="69853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VY_32_inovace_17 Vlastivěda-starší </a:t>
            </a:r>
            <a:r>
              <a:rPr lang="cs-CZ" dirty="0"/>
              <a:t>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141130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ŽIVOT ZA VLÁDY JAGELLONCŮ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Nedostatek poddaných </a:t>
            </a:r>
          </a:p>
          <a:p>
            <a:r>
              <a:rPr lang="cs-CZ" dirty="0" smtClean="0"/>
              <a:t>Počátek oživení hospodářské výroby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Počátky podnikání</a:t>
            </a:r>
          </a:p>
          <a:p>
            <a:r>
              <a:rPr lang="cs-CZ" dirty="0" smtClean="0"/>
              <a:t>Rozvoj </a:t>
            </a:r>
            <a:r>
              <a:rPr lang="cs-CZ" b="1" dirty="0" smtClean="0">
                <a:solidFill>
                  <a:srgbClr val="0070C0"/>
                </a:solidFill>
              </a:rPr>
              <a:t>RYBNÍKÁŘSTVÍ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0070C0"/>
                </a:solidFill>
              </a:rPr>
              <a:t>PIVOVARNICTVÍ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TĚŽBA STŘÍBRA</a:t>
            </a:r>
          </a:p>
          <a:p>
            <a:r>
              <a:rPr lang="cs-CZ" dirty="0" smtClean="0"/>
              <a:t>Vnikala řada </a:t>
            </a:r>
            <a:r>
              <a:rPr lang="cs-CZ" b="1" dirty="0" smtClean="0">
                <a:solidFill>
                  <a:srgbClr val="0070C0"/>
                </a:solidFill>
              </a:rPr>
              <a:t>gotických staveb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Uživatel\AppData\Local\Microsoft\Windows\Temporary Internet Files\Content.IE5\AG9E3B0S\MC900432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05064"/>
            <a:ext cx="1872208" cy="222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7710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RYBNÍKÁŘSTVÍ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Velký počet postních dní (dny kdy se nesmělo jíst jiné než rybí maso) 		    </a:t>
            </a:r>
            <a:r>
              <a:rPr lang="cs-CZ" b="1" dirty="0" smtClean="0">
                <a:solidFill>
                  <a:srgbClr val="0070C0"/>
                </a:solidFill>
              </a:rPr>
              <a:t>chov ryb</a:t>
            </a:r>
          </a:p>
          <a:p>
            <a:r>
              <a:rPr lang="cs-CZ" dirty="0" smtClean="0"/>
              <a:t>Vznikala rozsáhlá síť rybníků – PARDUBICKO (páni z </a:t>
            </a:r>
            <a:r>
              <a:rPr lang="cs-CZ" dirty="0" err="1" smtClean="0"/>
              <a:t>Pernštějna</a:t>
            </a:r>
            <a:r>
              <a:rPr lang="cs-CZ" dirty="0" smtClean="0"/>
              <a:t>)  - JIŽNÍ ČECHY (Rožmberkové)</a:t>
            </a:r>
          </a:p>
          <a:p>
            <a:r>
              <a:rPr lang="cs-CZ" dirty="0" smtClean="0"/>
              <a:t>Významní zakladatelé byli: Štěpánek Netolický, Jakub </a:t>
            </a:r>
            <a:r>
              <a:rPr lang="cs-CZ" dirty="0" err="1" smtClean="0"/>
              <a:t>Krčín</a:t>
            </a:r>
            <a:r>
              <a:rPr lang="cs-CZ" dirty="0" smtClean="0"/>
              <a:t> z </a:t>
            </a:r>
            <a:r>
              <a:rPr lang="cs-CZ" dirty="0" err="1" smtClean="0"/>
              <a:t>Jelčan</a:t>
            </a:r>
            <a:r>
              <a:rPr lang="cs-CZ" dirty="0" smtClean="0"/>
              <a:t> a Sedlčan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716016" y="2420888"/>
            <a:ext cx="1512168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69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PIVOVARNICTVÍ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Dodáváno poddaným</a:t>
            </a:r>
          </a:p>
          <a:p>
            <a:r>
              <a:rPr lang="cs-CZ" dirty="0" smtClean="0"/>
              <a:t>Vysoká spotřeba			vysoké zisky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669076" y="2492896"/>
            <a:ext cx="2160240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http://www.encyklopedie.ckrumlov.cz/img/77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068959"/>
            <a:ext cx="2525266" cy="336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21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TĚŽBA STŘÍBRA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Obnovení dolů v </a:t>
            </a:r>
            <a:r>
              <a:rPr lang="cs-CZ" b="1" dirty="0" smtClean="0">
                <a:solidFill>
                  <a:srgbClr val="0070C0"/>
                </a:solidFill>
              </a:rPr>
              <a:t>Kutné Hoře</a:t>
            </a:r>
          </a:p>
          <a:p>
            <a:r>
              <a:rPr lang="cs-CZ" dirty="0" smtClean="0"/>
              <a:t>Vznik dolů v </a:t>
            </a:r>
            <a:r>
              <a:rPr lang="cs-CZ" b="1" dirty="0" smtClean="0">
                <a:solidFill>
                  <a:srgbClr val="0070C0"/>
                </a:solidFill>
              </a:rPr>
              <a:t>Jáchymově</a:t>
            </a:r>
            <a:r>
              <a:rPr lang="cs-CZ" dirty="0" smtClean="0"/>
              <a:t>, kde také vznikly pověstné </a:t>
            </a:r>
            <a:r>
              <a:rPr lang="cs-CZ" b="1" dirty="0" smtClean="0">
                <a:solidFill>
                  <a:srgbClr val="0070C0"/>
                </a:solidFill>
              </a:rPr>
              <a:t>tolary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http://p-numismatika.cz/images/kapitola_6/tolar_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429000"/>
            <a:ext cx="5753100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503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GOTICKÉ STAVBY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Vladislavský sál </a:t>
            </a:r>
            <a:r>
              <a:rPr lang="cs-CZ" dirty="0" smtClean="0"/>
              <a:t>na Pražském hradě</a:t>
            </a:r>
          </a:p>
          <a:p>
            <a:r>
              <a:rPr lang="cs-CZ" dirty="0" smtClean="0"/>
              <a:t>Část </a:t>
            </a:r>
            <a:r>
              <a:rPr lang="cs-CZ" b="1" dirty="0" smtClean="0">
                <a:solidFill>
                  <a:srgbClr val="0070C0"/>
                </a:solidFill>
              </a:rPr>
              <a:t>katedrály svatého Víta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Chrám sv. Barbory </a:t>
            </a:r>
            <a:r>
              <a:rPr lang="cs-CZ" dirty="0" smtClean="0"/>
              <a:t>v Kutné Hoře</a:t>
            </a:r>
            <a:endParaRPr lang="cs-CZ" dirty="0"/>
          </a:p>
        </p:txBody>
      </p:sp>
      <p:pic>
        <p:nvPicPr>
          <p:cNvPr id="5122" name="Picture 2" descr="http://itras.cz/fotogalerie/stary-kralovsky-palac/velke/vladislavsky-sal-0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347" y="3418278"/>
            <a:ext cx="4752528" cy="334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123369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Vladislavský sál</a:t>
            </a:r>
            <a:endParaRPr lang="cs-CZ" sz="2000" b="1" dirty="0">
              <a:solidFill>
                <a:srgbClr val="0070C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187624" y="5831255"/>
            <a:ext cx="792088" cy="334049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649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CHRÁM SV. BARBORY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6146" name="Picture 2" descr="http://www.turistik.cz/cz/kraje/stredocesky-kraj/okres-kutna-hora/kutna-hora/chram-sv-barbory-v-kutne-hore/galerie/ir/files/gallery/2766/16857--c302x3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28800"/>
            <a:ext cx="5066382" cy="506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56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00506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4355" y="4509120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Vlastivěda 4. Brno : NOVÁ ŠKOLA, s.r.o., 2009</a:t>
            </a:r>
            <a:r>
              <a:rPr lang="cs-CZ" dirty="0"/>
              <a:t>. Autor: PaeDr. Iva Stříbrná a kolektiv,  </a:t>
            </a:r>
            <a:r>
              <a:rPr lang="cs-CZ" dirty="0" smtClean="0"/>
              <a:t>České země po husitských válkách, s. 47.</a:t>
            </a:r>
          </a:p>
          <a:p>
            <a:r>
              <a:rPr lang="cs-CZ" dirty="0" smtClean="0"/>
              <a:t>Dějepis2. Praha : Pedagogické nakladatelství, 2004</a:t>
            </a:r>
            <a:r>
              <a:rPr lang="cs-CZ" dirty="0"/>
              <a:t>. Autor: </a:t>
            </a:r>
            <a:r>
              <a:rPr lang="cs-CZ" dirty="0" err="1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/>
              <a:t>, Český </a:t>
            </a:r>
            <a:r>
              <a:rPr lang="cs-CZ" dirty="0" smtClean="0"/>
              <a:t>stát za vlády Jagellonců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638092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Obr. 1 </a:t>
            </a:r>
            <a:r>
              <a:rPr lang="cs-CZ" sz="1400" dirty="0" smtClean="0"/>
              <a:t>– klipart-</a:t>
            </a:r>
            <a:r>
              <a:rPr lang="it-IT" sz="1400" dirty="0"/>
              <a:t>Smajlici. [online]. [cit. 2012-11-25]. Dostupné z: http://www.celysvet.cz/smajlici-ke-stazeni-smajlik?pg=1</a:t>
            </a:r>
            <a:endParaRPr lang="cs-CZ" sz="1400" dirty="0"/>
          </a:p>
          <a:p>
            <a:r>
              <a:rPr lang="cs-CZ" sz="1400" b="1" smtClean="0"/>
              <a:t>Obr</a:t>
            </a:r>
            <a:r>
              <a:rPr lang="cs-CZ" sz="1400" b="1" dirty="0" smtClean="0"/>
              <a:t>. 2 </a:t>
            </a:r>
            <a:r>
              <a:rPr lang="cs-CZ" sz="1400" dirty="0" smtClean="0"/>
              <a:t>- </a:t>
            </a:r>
            <a:r>
              <a:rPr lang="cs-CZ" sz="1400" dirty="0"/>
              <a:t>Encyklopedie.ckrumlov.cz. [online]. [cit. 2012-01-28]. Dostupné z: http://</a:t>
            </a:r>
            <a:r>
              <a:rPr lang="cs-CZ" sz="1400" dirty="0" smtClean="0"/>
              <a:t>www.encyklopedie.ckrumlov.cz/docs/cz/region_histor_pivovb.xml</a:t>
            </a:r>
          </a:p>
          <a:p>
            <a:r>
              <a:rPr lang="cs-CZ" sz="1400" b="1" dirty="0" smtClean="0"/>
              <a:t>Obr. 3 </a:t>
            </a:r>
            <a:r>
              <a:rPr lang="cs-CZ" sz="1400" dirty="0" smtClean="0"/>
              <a:t>- </a:t>
            </a:r>
            <a:r>
              <a:rPr lang="cs-CZ" sz="1400" dirty="0"/>
              <a:t>P-numismatika.cz. [online]. [cit. 2012-01-28]. Dostupné z: http://</a:t>
            </a:r>
            <a:r>
              <a:rPr lang="cs-CZ" sz="1400" dirty="0" smtClean="0"/>
              <a:t>p-numismatika.cz/index.php?get=kapitola9</a:t>
            </a:r>
          </a:p>
          <a:p>
            <a:r>
              <a:rPr lang="cs-CZ" sz="1400" b="1" dirty="0" smtClean="0"/>
              <a:t>Obr. 4 </a:t>
            </a:r>
            <a:r>
              <a:rPr lang="cs-CZ" sz="1400" dirty="0" smtClean="0"/>
              <a:t>- </a:t>
            </a:r>
            <a:r>
              <a:rPr lang="it-IT" sz="1400" dirty="0"/>
              <a:t>Itras.cz. [online]. [cit. 2012-01-28]. Dostupné z: http://</a:t>
            </a:r>
            <a:r>
              <a:rPr lang="it-IT" sz="1400" dirty="0" smtClean="0"/>
              <a:t>itras.cz/stary-kralovsky-palac/galerie/8364</a:t>
            </a:r>
            <a:r>
              <a:rPr lang="cs-CZ" sz="1400" dirty="0" smtClean="0"/>
              <a:t>/</a:t>
            </a:r>
          </a:p>
          <a:p>
            <a:r>
              <a:rPr lang="cs-CZ" sz="1400" b="1" dirty="0" smtClean="0"/>
              <a:t>Obr. 5 </a:t>
            </a:r>
            <a:r>
              <a:rPr lang="cs-CZ" sz="1400" dirty="0" smtClean="0"/>
              <a:t>- </a:t>
            </a:r>
            <a:r>
              <a:rPr lang="it-IT" sz="1400" dirty="0"/>
              <a:t>Turistik.cz. [online]. [cit. 2012-01-28]. Dostupné z: http://www.turistik.cz/cz/kraje/stredocesky-kraj/okres-kutna-hora/kutna-hora/chram-sv-barbory-v-kutne-hore/galerie/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476672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6321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307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ŽIVOT ZA VLÁDY JAGELLONCŮ</vt:lpstr>
      <vt:lpstr>ŽIVOT ZA VLÁDY JAGELLONCŮ</vt:lpstr>
      <vt:lpstr>RYBNÍKÁŘSTVÍ</vt:lpstr>
      <vt:lpstr>PIVOVARNICTVÍ</vt:lpstr>
      <vt:lpstr>TĚŽBA STŘÍBRA</vt:lpstr>
      <vt:lpstr>GOTICKÉ STAVBY</vt:lpstr>
      <vt:lpstr>CHRÁM SV. BARBORY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ŽIVOT ZA VLÁDY JAGELLONCŮ</dc:title>
  <dc:creator>Uživatel</dc:creator>
  <cp:lastModifiedBy>Uživatel</cp:lastModifiedBy>
  <cp:revision>15</cp:revision>
  <dcterms:created xsi:type="dcterms:W3CDTF">2012-01-28T11:03:49Z</dcterms:created>
  <dcterms:modified xsi:type="dcterms:W3CDTF">2012-11-25T11:21:03Z</dcterms:modified>
</cp:coreProperties>
</file>