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7" r:id="rId2"/>
    <p:sldId id="256" r:id="rId3"/>
    <p:sldId id="257" r:id="rId4"/>
    <p:sldId id="258" r:id="rId5"/>
    <p:sldId id="259" r:id="rId6"/>
    <p:sldId id="266" r:id="rId7"/>
    <p:sldId id="260" r:id="rId8"/>
    <p:sldId id="265" r:id="rId9"/>
    <p:sldId id="261" r:id="rId10"/>
    <p:sldId id="264" r:id="rId11"/>
    <p:sldId id="262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24" autoAdjust="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855F05-3ABE-4619-895A-CACDB1DCC37B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2064CB2-4E77-4F1F-A1CC-5F459F21622A}">
      <dgm:prSet phldrT="[Text]"/>
      <dgm:spPr/>
      <dgm:t>
        <a:bodyPr/>
        <a:lstStyle/>
        <a:p>
          <a:r>
            <a:rPr lang="cs-CZ" dirty="0" smtClean="0"/>
            <a:t>Portfoliová analýza</a:t>
          </a:r>
          <a:endParaRPr lang="cs-CZ" dirty="0"/>
        </a:p>
      </dgm:t>
    </dgm:pt>
    <dgm:pt modelId="{B671044D-FD0E-4307-9530-A7DFFC3E38FD}" type="parTrans" cxnId="{40D04349-AA41-453B-ADBF-02F5CA86761F}">
      <dgm:prSet/>
      <dgm:spPr/>
      <dgm:t>
        <a:bodyPr/>
        <a:lstStyle/>
        <a:p>
          <a:endParaRPr lang="cs-CZ"/>
        </a:p>
      </dgm:t>
    </dgm:pt>
    <dgm:pt modelId="{8A3865EA-7210-4498-951C-8A0CE10CBC03}" type="sibTrans" cxnId="{40D04349-AA41-453B-ADBF-02F5CA86761F}">
      <dgm:prSet/>
      <dgm:spPr/>
      <dgm:t>
        <a:bodyPr/>
        <a:lstStyle/>
        <a:p>
          <a:endParaRPr lang="cs-CZ"/>
        </a:p>
      </dgm:t>
    </dgm:pt>
    <dgm:pt modelId="{3C21A305-2815-4E3E-A262-6A9191B65718}">
      <dgm:prSet phldrT="[Text]"/>
      <dgm:spPr/>
      <dgm:t>
        <a:bodyPr/>
        <a:lstStyle/>
        <a:p>
          <a:r>
            <a:rPr lang="cs-CZ" dirty="0" smtClean="0"/>
            <a:t>Hvězdy</a:t>
          </a:r>
          <a:endParaRPr lang="cs-CZ" dirty="0"/>
        </a:p>
      </dgm:t>
    </dgm:pt>
    <dgm:pt modelId="{517BFBE4-CEF5-490E-943A-B50C8907E62B}" type="parTrans" cxnId="{5FFA337A-C066-466D-8F7A-929E0D6EA264}">
      <dgm:prSet/>
      <dgm:spPr/>
      <dgm:t>
        <a:bodyPr/>
        <a:lstStyle/>
        <a:p>
          <a:endParaRPr lang="cs-CZ"/>
        </a:p>
      </dgm:t>
    </dgm:pt>
    <dgm:pt modelId="{5829AD99-C73D-48AB-AB8E-BE82DDDEB735}" type="sibTrans" cxnId="{5FFA337A-C066-466D-8F7A-929E0D6EA264}">
      <dgm:prSet/>
      <dgm:spPr/>
      <dgm:t>
        <a:bodyPr/>
        <a:lstStyle/>
        <a:p>
          <a:endParaRPr lang="cs-CZ"/>
        </a:p>
      </dgm:t>
    </dgm:pt>
    <dgm:pt modelId="{10DF1F04-69F1-4EE2-BF4E-161EB7821203}">
      <dgm:prSet phldrT="[Text]"/>
      <dgm:spPr/>
      <dgm:t>
        <a:bodyPr/>
        <a:lstStyle/>
        <a:p>
          <a:r>
            <a:rPr lang="cs-CZ" dirty="0" smtClean="0"/>
            <a:t>Otazníky</a:t>
          </a:r>
          <a:endParaRPr lang="cs-CZ" dirty="0"/>
        </a:p>
      </dgm:t>
    </dgm:pt>
    <dgm:pt modelId="{2708EC67-3C64-459A-9270-DBAFD2F0E2D6}" type="parTrans" cxnId="{27D68AFC-F50D-4F9A-B2C1-75CDFA548EB7}">
      <dgm:prSet/>
      <dgm:spPr/>
      <dgm:t>
        <a:bodyPr/>
        <a:lstStyle/>
        <a:p>
          <a:endParaRPr lang="cs-CZ"/>
        </a:p>
      </dgm:t>
    </dgm:pt>
    <dgm:pt modelId="{004751AA-2711-4B01-AC88-2A230A647C7F}" type="sibTrans" cxnId="{27D68AFC-F50D-4F9A-B2C1-75CDFA548EB7}">
      <dgm:prSet/>
      <dgm:spPr/>
      <dgm:t>
        <a:bodyPr/>
        <a:lstStyle/>
        <a:p>
          <a:endParaRPr lang="cs-CZ"/>
        </a:p>
      </dgm:t>
    </dgm:pt>
    <dgm:pt modelId="{79721800-4616-4EE3-BB71-BC2CE0FB4FAC}">
      <dgm:prSet phldrT="[Text]"/>
      <dgm:spPr/>
      <dgm:t>
        <a:bodyPr/>
        <a:lstStyle/>
        <a:p>
          <a:r>
            <a:rPr lang="cs-CZ" dirty="0" smtClean="0"/>
            <a:t>Dojné krávy</a:t>
          </a:r>
          <a:endParaRPr lang="cs-CZ" dirty="0"/>
        </a:p>
      </dgm:t>
    </dgm:pt>
    <dgm:pt modelId="{5C8189B3-03AC-494D-8653-094B366FBE37}" type="parTrans" cxnId="{6730F416-F05C-4C50-BC5C-1D280C4D8489}">
      <dgm:prSet/>
      <dgm:spPr/>
      <dgm:t>
        <a:bodyPr/>
        <a:lstStyle/>
        <a:p>
          <a:endParaRPr lang="cs-CZ"/>
        </a:p>
      </dgm:t>
    </dgm:pt>
    <dgm:pt modelId="{149A7213-F49F-45F9-896B-AAA9A50882B1}" type="sibTrans" cxnId="{6730F416-F05C-4C50-BC5C-1D280C4D8489}">
      <dgm:prSet/>
      <dgm:spPr/>
      <dgm:t>
        <a:bodyPr/>
        <a:lstStyle/>
        <a:p>
          <a:endParaRPr lang="cs-CZ"/>
        </a:p>
      </dgm:t>
    </dgm:pt>
    <dgm:pt modelId="{1702EAF6-394B-4AB7-99B1-4D7992E6D2EA}">
      <dgm:prSet phldrT="[Text]"/>
      <dgm:spPr/>
      <dgm:t>
        <a:bodyPr/>
        <a:lstStyle/>
        <a:p>
          <a:r>
            <a:rPr lang="cs-CZ" dirty="0" smtClean="0"/>
            <a:t>Bídní psi</a:t>
          </a:r>
          <a:endParaRPr lang="cs-CZ" dirty="0"/>
        </a:p>
      </dgm:t>
    </dgm:pt>
    <dgm:pt modelId="{CA881875-46E2-43CD-BB3A-5757AF4CD659}" type="parTrans" cxnId="{C65B6C95-F679-4F13-B1C3-8C9729D6FCF8}">
      <dgm:prSet/>
      <dgm:spPr/>
      <dgm:t>
        <a:bodyPr/>
        <a:lstStyle/>
        <a:p>
          <a:endParaRPr lang="cs-CZ"/>
        </a:p>
      </dgm:t>
    </dgm:pt>
    <dgm:pt modelId="{C243E967-6FCB-4BA8-826C-39623788FCBE}" type="sibTrans" cxnId="{C65B6C95-F679-4F13-B1C3-8C9729D6FCF8}">
      <dgm:prSet/>
      <dgm:spPr/>
      <dgm:t>
        <a:bodyPr/>
        <a:lstStyle/>
        <a:p>
          <a:endParaRPr lang="cs-CZ"/>
        </a:p>
      </dgm:t>
    </dgm:pt>
    <dgm:pt modelId="{C7B88557-7B41-49ED-B3A5-993ECCCE20A1}" type="pres">
      <dgm:prSet presAssocID="{66855F05-3ABE-4619-895A-CACDB1DCC37B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AE09E1D-7266-443E-83CC-992C0169B6C5}" type="pres">
      <dgm:prSet presAssocID="{66855F05-3ABE-4619-895A-CACDB1DCC37B}" presName="matrix" presStyleCnt="0"/>
      <dgm:spPr/>
    </dgm:pt>
    <dgm:pt modelId="{03AD3659-76DC-4CDE-ADE1-8A9D531E6D5E}" type="pres">
      <dgm:prSet presAssocID="{66855F05-3ABE-4619-895A-CACDB1DCC37B}" presName="tile1" presStyleLbl="node1" presStyleIdx="0" presStyleCnt="4"/>
      <dgm:spPr/>
      <dgm:t>
        <a:bodyPr/>
        <a:lstStyle/>
        <a:p>
          <a:endParaRPr lang="cs-CZ"/>
        </a:p>
      </dgm:t>
    </dgm:pt>
    <dgm:pt modelId="{01010322-0A83-40DF-A2A3-3AF82405F77E}" type="pres">
      <dgm:prSet presAssocID="{66855F05-3ABE-4619-895A-CACDB1DCC37B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C7034A-62D5-4A8B-A882-76EA09F202EB}" type="pres">
      <dgm:prSet presAssocID="{66855F05-3ABE-4619-895A-CACDB1DCC37B}" presName="tile2" presStyleLbl="node1" presStyleIdx="1" presStyleCnt="4"/>
      <dgm:spPr/>
      <dgm:t>
        <a:bodyPr/>
        <a:lstStyle/>
        <a:p>
          <a:endParaRPr lang="cs-CZ"/>
        </a:p>
      </dgm:t>
    </dgm:pt>
    <dgm:pt modelId="{B00CC7F4-3E8C-4678-B67D-08B7C1A561FF}" type="pres">
      <dgm:prSet presAssocID="{66855F05-3ABE-4619-895A-CACDB1DCC37B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6CCEC3-263B-4A11-852C-7CB3421E47E1}" type="pres">
      <dgm:prSet presAssocID="{66855F05-3ABE-4619-895A-CACDB1DCC37B}" presName="tile3" presStyleLbl="node1" presStyleIdx="2" presStyleCnt="4"/>
      <dgm:spPr/>
      <dgm:t>
        <a:bodyPr/>
        <a:lstStyle/>
        <a:p>
          <a:endParaRPr lang="cs-CZ"/>
        </a:p>
      </dgm:t>
    </dgm:pt>
    <dgm:pt modelId="{78F502EE-B7EE-420C-B9DA-1908B86774CA}" type="pres">
      <dgm:prSet presAssocID="{66855F05-3ABE-4619-895A-CACDB1DCC37B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7EDD2D-487F-4963-ABA3-EF676E8A77F4}" type="pres">
      <dgm:prSet presAssocID="{66855F05-3ABE-4619-895A-CACDB1DCC37B}" presName="tile4" presStyleLbl="node1" presStyleIdx="3" presStyleCnt="4"/>
      <dgm:spPr/>
      <dgm:t>
        <a:bodyPr/>
        <a:lstStyle/>
        <a:p>
          <a:endParaRPr lang="cs-CZ"/>
        </a:p>
      </dgm:t>
    </dgm:pt>
    <dgm:pt modelId="{A884DE15-891D-44A5-B00E-F08E5EC8F65C}" type="pres">
      <dgm:prSet presAssocID="{66855F05-3ABE-4619-895A-CACDB1DCC37B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4E96F8B-0BB7-4F58-9B67-FB8C4674337F}" type="pres">
      <dgm:prSet presAssocID="{66855F05-3ABE-4619-895A-CACDB1DCC37B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B25C4144-FB0D-485B-9F71-54B811B6D099}" type="presOf" srcId="{3C21A305-2815-4E3E-A262-6A9191B65718}" destId="{01010322-0A83-40DF-A2A3-3AF82405F77E}" srcOrd="1" destOrd="0" presId="urn:microsoft.com/office/officeart/2005/8/layout/matrix1"/>
    <dgm:cxn modelId="{40D04349-AA41-453B-ADBF-02F5CA86761F}" srcId="{66855F05-3ABE-4619-895A-CACDB1DCC37B}" destId="{72064CB2-4E77-4F1F-A1CC-5F459F21622A}" srcOrd="0" destOrd="0" parTransId="{B671044D-FD0E-4307-9530-A7DFFC3E38FD}" sibTransId="{8A3865EA-7210-4498-951C-8A0CE10CBC03}"/>
    <dgm:cxn modelId="{5FFA337A-C066-466D-8F7A-929E0D6EA264}" srcId="{72064CB2-4E77-4F1F-A1CC-5F459F21622A}" destId="{3C21A305-2815-4E3E-A262-6A9191B65718}" srcOrd="0" destOrd="0" parTransId="{517BFBE4-CEF5-490E-943A-B50C8907E62B}" sibTransId="{5829AD99-C73D-48AB-AB8E-BE82DDDEB735}"/>
    <dgm:cxn modelId="{C65B6C95-F679-4F13-B1C3-8C9729D6FCF8}" srcId="{72064CB2-4E77-4F1F-A1CC-5F459F21622A}" destId="{1702EAF6-394B-4AB7-99B1-4D7992E6D2EA}" srcOrd="3" destOrd="0" parTransId="{CA881875-46E2-43CD-BB3A-5757AF4CD659}" sibTransId="{C243E967-6FCB-4BA8-826C-39623788FCBE}"/>
    <dgm:cxn modelId="{27D68AFC-F50D-4F9A-B2C1-75CDFA548EB7}" srcId="{72064CB2-4E77-4F1F-A1CC-5F459F21622A}" destId="{10DF1F04-69F1-4EE2-BF4E-161EB7821203}" srcOrd="1" destOrd="0" parTransId="{2708EC67-3C64-459A-9270-DBAFD2F0E2D6}" sibTransId="{004751AA-2711-4B01-AC88-2A230A647C7F}"/>
    <dgm:cxn modelId="{39487B77-0B13-4E83-B9A4-4D00DA7FCB72}" type="presOf" srcId="{1702EAF6-394B-4AB7-99B1-4D7992E6D2EA}" destId="{657EDD2D-487F-4963-ABA3-EF676E8A77F4}" srcOrd="0" destOrd="0" presId="urn:microsoft.com/office/officeart/2005/8/layout/matrix1"/>
    <dgm:cxn modelId="{8D693D45-6A08-4F71-A229-C647F9CC9870}" type="presOf" srcId="{10DF1F04-69F1-4EE2-BF4E-161EB7821203}" destId="{9FC7034A-62D5-4A8B-A882-76EA09F202EB}" srcOrd="0" destOrd="0" presId="urn:microsoft.com/office/officeart/2005/8/layout/matrix1"/>
    <dgm:cxn modelId="{95F93F22-9D56-478F-8AE0-3F9AEB6F201E}" type="presOf" srcId="{3C21A305-2815-4E3E-A262-6A9191B65718}" destId="{03AD3659-76DC-4CDE-ADE1-8A9D531E6D5E}" srcOrd="0" destOrd="0" presId="urn:microsoft.com/office/officeart/2005/8/layout/matrix1"/>
    <dgm:cxn modelId="{6730F416-F05C-4C50-BC5C-1D280C4D8489}" srcId="{72064CB2-4E77-4F1F-A1CC-5F459F21622A}" destId="{79721800-4616-4EE3-BB71-BC2CE0FB4FAC}" srcOrd="2" destOrd="0" parTransId="{5C8189B3-03AC-494D-8653-094B366FBE37}" sibTransId="{149A7213-F49F-45F9-896B-AAA9A50882B1}"/>
    <dgm:cxn modelId="{D90725D7-E391-47A8-AF18-FB645FD6BB66}" type="presOf" srcId="{10DF1F04-69F1-4EE2-BF4E-161EB7821203}" destId="{B00CC7F4-3E8C-4678-B67D-08B7C1A561FF}" srcOrd="1" destOrd="0" presId="urn:microsoft.com/office/officeart/2005/8/layout/matrix1"/>
    <dgm:cxn modelId="{A46FA773-51E5-4006-85B2-19D4F784F534}" type="presOf" srcId="{1702EAF6-394B-4AB7-99B1-4D7992E6D2EA}" destId="{A884DE15-891D-44A5-B00E-F08E5EC8F65C}" srcOrd="1" destOrd="0" presId="urn:microsoft.com/office/officeart/2005/8/layout/matrix1"/>
    <dgm:cxn modelId="{081E3C0D-4941-4329-A3C7-7700B4EC336A}" type="presOf" srcId="{66855F05-3ABE-4619-895A-CACDB1DCC37B}" destId="{C7B88557-7B41-49ED-B3A5-993ECCCE20A1}" srcOrd="0" destOrd="0" presId="urn:microsoft.com/office/officeart/2005/8/layout/matrix1"/>
    <dgm:cxn modelId="{58A7A1E0-5D62-43D8-81BB-D820FE533E71}" type="presOf" srcId="{72064CB2-4E77-4F1F-A1CC-5F459F21622A}" destId="{14E96F8B-0BB7-4F58-9B67-FB8C4674337F}" srcOrd="0" destOrd="0" presId="urn:microsoft.com/office/officeart/2005/8/layout/matrix1"/>
    <dgm:cxn modelId="{F344E137-F13B-4C7B-99E4-213C774CAB36}" type="presOf" srcId="{79721800-4616-4EE3-BB71-BC2CE0FB4FAC}" destId="{0A6CCEC3-263B-4A11-852C-7CB3421E47E1}" srcOrd="0" destOrd="0" presId="urn:microsoft.com/office/officeart/2005/8/layout/matrix1"/>
    <dgm:cxn modelId="{F75C1030-AC19-46F7-A94D-6053B1EA13E3}" type="presOf" srcId="{79721800-4616-4EE3-BB71-BC2CE0FB4FAC}" destId="{78F502EE-B7EE-420C-B9DA-1908B86774CA}" srcOrd="1" destOrd="0" presId="urn:microsoft.com/office/officeart/2005/8/layout/matrix1"/>
    <dgm:cxn modelId="{5BA71DCD-CAF8-4DDD-BF16-E6491E61C70D}" type="presParOf" srcId="{C7B88557-7B41-49ED-B3A5-993ECCCE20A1}" destId="{EAE09E1D-7266-443E-83CC-992C0169B6C5}" srcOrd="0" destOrd="0" presId="urn:microsoft.com/office/officeart/2005/8/layout/matrix1"/>
    <dgm:cxn modelId="{98810114-5622-472E-AF95-CC6A5AB42F10}" type="presParOf" srcId="{EAE09E1D-7266-443E-83CC-992C0169B6C5}" destId="{03AD3659-76DC-4CDE-ADE1-8A9D531E6D5E}" srcOrd="0" destOrd="0" presId="urn:microsoft.com/office/officeart/2005/8/layout/matrix1"/>
    <dgm:cxn modelId="{08CAD160-254F-4F8D-8D88-DC5BB83F9244}" type="presParOf" srcId="{EAE09E1D-7266-443E-83CC-992C0169B6C5}" destId="{01010322-0A83-40DF-A2A3-3AF82405F77E}" srcOrd="1" destOrd="0" presId="urn:microsoft.com/office/officeart/2005/8/layout/matrix1"/>
    <dgm:cxn modelId="{C4550D38-8555-424F-A8E4-568AA58A46F8}" type="presParOf" srcId="{EAE09E1D-7266-443E-83CC-992C0169B6C5}" destId="{9FC7034A-62D5-4A8B-A882-76EA09F202EB}" srcOrd="2" destOrd="0" presId="urn:microsoft.com/office/officeart/2005/8/layout/matrix1"/>
    <dgm:cxn modelId="{ABD67C07-9FA3-4348-9286-C99D4D7A8C9F}" type="presParOf" srcId="{EAE09E1D-7266-443E-83CC-992C0169B6C5}" destId="{B00CC7F4-3E8C-4678-B67D-08B7C1A561FF}" srcOrd="3" destOrd="0" presId="urn:microsoft.com/office/officeart/2005/8/layout/matrix1"/>
    <dgm:cxn modelId="{3CC8B138-F3B9-46BF-949F-F1054B4B12A3}" type="presParOf" srcId="{EAE09E1D-7266-443E-83CC-992C0169B6C5}" destId="{0A6CCEC3-263B-4A11-852C-7CB3421E47E1}" srcOrd="4" destOrd="0" presId="urn:microsoft.com/office/officeart/2005/8/layout/matrix1"/>
    <dgm:cxn modelId="{49EAB54A-DCC5-478F-8D04-A5353C32F2DC}" type="presParOf" srcId="{EAE09E1D-7266-443E-83CC-992C0169B6C5}" destId="{78F502EE-B7EE-420C-B9DA-1908B86774CA}" srcOrd="5" destOrd="0" presId="urn:microsoft.com/office/officeart/2005/8/layout/matrix1"/>
    <dgm:cxn modelId="{33FD87D3-E717-4F89-B2E9-2C1096B98C30}" type="presParOf" srcId="{EAE09E1D-7266-443E-83CC-992C0169B6C5}" destId="{657EDD2D-487F-4963-ABA3-EF676E8A77F4}" srcOrd="6" destOrd="0" presId="urn:microsoft.com/office/officeart/2005/8/layout/matrix1"/>
    <dgm:cxn modelId="{16188A5E-E7D1-48C3-88BE-BFEA5FD7C8D9}" type="presParOf" srcId="{EAE09E1D-7266-443E-83CC-992C0169B6C5}" destId="{A884DE15-891D-44A5-B00E-F08E5EC8F65C}" srcOrd="7" destOrd="0" presId="urn:microsoft.com/office/officeart/2005/8/layout/matrix1"/>
    <dgm:cxn modelId="{319E860B-CE19-4CA9-B0DB-61C86E22999C}" type="presParOf" srcId="{C7B88557-7B41-49ED-B3A5-993ECCCE20A1}" destId="{14E96F8B-0BB7-4F58-9B67-FB8C4674337F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AD3659-76DC-4CDE-ADE1-8A9D531E6D5E}">
      <dsp:nvSpPr>
        <dsp:cNvPr id="0" name=""/>
        <dsp:cNvSpPr/>
      </dsp:nvSpPr>
      <dsp:spPr>
        <a:xfrm rot="16200000">
          <a:off x="508000" y="-508000"/>
          <a:ext cx="2032000" cy="3048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Hvězdy</a:t>
          </a:r>
          <a:endParaRPr lang="cs-CZ" sz="2400" kern="1200" dirty="0"/>
        </a:p>
      </dsp:txBody>
      <dsp:txXfrm rot="5400000">
        <a:off x="0" y="0"/>
        <a:ext cx="3048000" cy="1524000"/>
      </dsp:txXfrm>
    </dsp:sp>
    <dsp:sp modelId="{9FC7034A-62D5-4A8B-A882-76EA09F202EB}">
      <dsp:nvSpPr>
        <dsp:cNvPr id="0" name=""/>
        <dsp:cNvSpPr/>
      </dsp:nvSpPr>
      <dsp:spPr>
        <a:xfrm>
          <a:off x="3048000" y="0"/>
          <a:ext cx="3048000" cy="2032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Otazníky</a:t>
          </a:r>
          <a:endParaRPr lang="cs-CZ" sz="2400" kern="1200" dirty="0"/>
        </a:p>
      </dsp:txBody>
      <dsp:txXfrm>
        <a:off x="3048000" y="0"/>
        <a:ext cx="3048000" cy="1524000"/>
      </dsp:txXfrm>
    </dsp:sp>
    <dsp:sp modelId="{0A6CCEC3-263B-4A11-852C-7CB3421E47E1}">
      <dsp:nvSpPr>
        <dsp:cNvPr id="0" name=""/>
        <dsp:cNvSpPr/>
      </dsp:nvSpPr>
      <dsp:spPr>
        <a:xfrm rot="10800000">
          <a:off x="0" y="2032000"/>
          <a:ext cx="3048000" cy="2032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Dojné krávy</a:t>
          </a:r>
          <a:endParaRPr lang="cs-CZ" sz="2400" kern="1200" dirty="0"/>
        </a:p>
      </dsp:txBody>
      <dsp:txXfrm rot="10800000">
        <a:off x="0" y="2539999"/>
        <a:ext cx="3048000" cy="1524000"/>
      </dsp:txXfrm>
    </dsp:sp>
    <dsp:sp modelId="{657EDD2D-487F-4963-ABA3-EF676E8A77F4}">
      <dsp:nvSpPr>
        <dsp:cNvPr id="0" name=""/>
        <dsp:cNvSpPr/>
      </dsp:nvSpPr>
      <dsp:spPr>
        <a:xfrm rot="5400000">
          <a:off x="3556000" y="1523999"/>
          <a:ext cx="2032000" cy="3048000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Bídní psi</a:t>
          </a:r>
          <a:endParaRPr lang="cs-CZ" sz="2400" kern="1200" dirty="0"/>
        </a:p>
      </dsp:txBody>
      <dsp:txXfrm rot="-5400000">
        <a:off x="3048000" y="2539999"/>
        <a:ext cx="3048000" cy="1524000"/>
      </dsp:txXfrm>
    </dsp:sp>
    <dsp:sp modelId="{14E96F8B-0BB7-4F58-9B67-FB8C4674337F}">
      <dsp:nvSpPr>
        <dsp:cNvPr id="0" name=""/>
        <dsp:cNvSpPr/>
      </dsp:nvSpPr>
      <dsp:spPr>
        <a:xfrm>
          <a:off x="2133600" y="1523999"/>
          <a:ext cx="1828800" cy="1016000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Portfoliová analýza</a:t>
          </a:r>
          <a:endParaRPr lang="cs-CZ" sz="2400" kern="1200" dirty="0"/>
        </a:p>
      </dsp:txBody>
      <dsp:txXfrm>
        <a:off x="2183197" y="1573596"/>
        <a:ext cx="1729606" cy="9168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DCC1-0579-4C11-A4C4-BF9731F1C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7D8838D-317F-4389-9453-8185570417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DCC1-0579-4C11-A4C4-BF9731F1C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77D8838D-317F-4389-9453-8185570417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DCC1-0579-4C11-A4C4-BF9731F1C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7D8838D-317F-4389-9453-8185570417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B01FDCC1-0579-4C11-A4C4-BF9731F1C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8838D-317F-4389-9453-8185570417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DCC1-0579-4C11-A4C4-BF9731F1C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77D8838D-317F-4389-9453-8185570417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DCC1-0579-4C11-A4C4-BF9731F1C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77D8838D-317F-4389-9453-8185570417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DCC1-0579-4C11-A4C4-BF9731F1C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7D8838D-317F-4389-9453-8185570417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7D8838D-317F-4389-9453-8185570417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DCC1-0579-4C11-A4C4-BF9731F1C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77D8838D-317F-4389-9453-8185570417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B01FDCC1-0579-4C11-A4C4-BF9731F1C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DCC1-0579-4C11-A4C4-BF9731F1C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D8838D-317F-4389-9453-8185570417F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77D8838D-317F-4389-9453-8185570417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FDCC1-0579-4C11-A4C4-BF9731F1C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B01FDCC1-0579-4C11-A4C4-BF9731F1CC26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77D8838D-317F-4389-9453-8185570417F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2162755"/>
              </p:ext>
            </p:extLst>
          </p:nvPr>
        </p:nvGraphicFramePr>
        <p:xfrm>
          <a:off x="2627784" y="284367"/>
          <a:ext cx="4032447" cy="60723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93399" progId="Word.Document.12">
                  <p:embed/>
                </p:oleObj>
              </mc:Choice>
              <mc:Fallback>
                <p:oleObj name="Dokument" r:id="rId3" imgW="590361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284367"/>
                        <a:ext cx="4032447" cy="607239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41442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/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Portfoliová analýza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Zabývá se rozborem šancí a přínosů jednotlivých podnikatelských aktivit</a:t>
            </a:r>
          </a:p>
          <a:p>
            <a:r>
              <a:rPr lang="cs-CZ" dirty="0" smtClean="0"/>
              <a:t>Nejznámější je model BSG</a:t>
            </a:r>
          </a:p>
          <a:p>
            <a:r>
              <a:rPr lang="cs-CZ" dirty="0" smtClean="0"/>
              <a:t>Sleduje dvě základní charakteristiky –tržní podíl daného výrobku a tempo růstu trhu</a:t>
            </a:r>
          </a:p>
          <a:p>
            <a:r>
              <a:rPr lang="cs-CZ" dirty="0" smtClean="0"/>
              <a:t>Podle těchto parametrů rozděluje výrobky do čtyř skupin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Portfoliová analýza BCG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Tvůrcem je americká poradenská společnost Boston </a:t>
            </a:r>
            <a:r>
              <a:rPr lang="cs-CZ" dirty="0" err="1" smtClean="0"/>
              <a:t>Consulting</a:t>
            </a:r>
            <a:r>
              <a:rPr lang="cs-CZ" dirty="0" smtClean="0"/>
              <a:t> </a:t>
            </a:r>
            <a:r>
              <a:rPr lang="cs-CZ" dirty="0" err="1" smtClean="0"/>
              <a:t>Group</a:t>
            </a:r>
            <a:endParaRPr lang="cs-CZ" dirty="0" smtClean="0"/>
          </a:p>
          <a:p>
            <a:r>
              <a:rPr lang="cs-CZ" dirty="0" smtClean="0"/>
              <a:t>Společnost má zastoupení i v ČR</a:t>
            </a:r>
          </a:p>
          <a:p>
            <a:r>
              <a:rPr lang="cs-CZ" dirty="0" smtClean="0"/>
              <a:t>Patří mezi 100 amerických firem, pro které je dobré pracovat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Otazníky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5566392" cy="45720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Jsou to výrobky, které mají malý podíl na rychle se rozvíjejícím trhu</a:t>
            </a:r>
          </a:p>
          <a:p>
            <a:r>
              <a:rPr lang="cs-CZ" dirty="0" smtClean="0"/>
              <a:t>Jsou to obvykle nové výrobky, které firma zavádí na trh</a:t>
            </a:r>
          </a:p>
          <a:p>
            <a:r>
              <a:rPr lang="cs-CZ" dirty="0" smtClean="0"/>
              <a:t>Vyžadují velké investice, nepřinášejí zisky, ale představují pro firmu šanci pro budoucnost</a:t>
            </a:r>
          </a:p>
          <a:p>
            <a:r>
              <a:rPr lang="cs-CZ" dirty="0" smtClean="0"/>
              <a:t>Firma musí investovat uvážlivě, nemá jistotu, že se výrobky na trhu prosadí</a:t>
            </a:r>
          </a:p>
          <a:p>
            <a:endParaRPr lang="cs-CZ" dirty="0"/>
          </a:p>
        </p:txBody>
      </p:sp>
      <p:pic>
        <p:nvPicPr>
          <p:cNvPr id="4" name="Obrázek 3" descr="MH9004414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68144" y="1052736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Otazníky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Najděte příklady výrobků v </a:t>
            </a:r>
            <a:r>
              <a:rPr lang="cs-CZ" smtClean="0"/>
              <a:t>této pozici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" name="Obrázek 3" descr="MH9004414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059832" y="2348880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Hvězdy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6286472" cy="4572000"/>
          </a:xfrm>
        </p:spPr>
        <p:txBody>
          <a:bodyPr/>
          <a:lstStyle/>
          <a:p>
            <a:r>
              <a:rPr lang="cs-CZ" dirty="0" smtClean="0"/>
              <a:t>Jsou to výrobky, které mají velký tržní podíl na rychle rostoucím trhu</a:t>
            </a:r>
          </a:p>
          <a:p>
            <a:r>
              <a:rPr lang="cs-CZ" dirty="0" smtClean="0"/>
              <a:t>Jsou to výrobky, které se na trhu již uchytily</a:t>
            </a:r>
          </a:p>
          <a:p>
            <a:r>
              <a:rPr lang="cs-CZ" dirty="0" smtClean="0"/>
              <a:t>Vyžadují velké investice, hlavně na propagaci…je potřeba získat co největší tržní podíl</a:t>
            </a:r>
          </a:p>
          <a:p>
            <a:r>
              <a:rPr lang="cs-CZ" dirty="0" smtClean="0"/>
              <a:t>Rostou zisky</a:t>
            </a:r>
          </a:p>
          <a:p>
            <a:endParaRPr lang="cs-CZ" dirty="0"/>
          </a:p>
        </p:txBody>
      </p:sp>
      <p:pic>
        <p:nvPicPr>
          <p:cNvPr id="4" name="Obrázek 3" descr="MH9004413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12161" y="2348880"/>
            <a:ext cx="3131840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Hvězdy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Najděte příklady výrobků v této pozici</a:t>
            </a:r>
            <a:endParaRPr lang="cs-CZ" dirty="0"/>
          </a:p>
        </p:txBody>
      </p:sp>
      <p:pic>
        <p:nvPicPr>
          <p:cNvPr id="4" name="Obrázek 3" descr="MH90044138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83768" y="2564904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Dojné krávy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7438600" cy="4572000"/>
          </a:xfrm>
        </p:spPr>
        <p:txBody>
          <a:bodyPr/>
          <a:lstStyle/>
          <a:p>
            <a:r>
              <a:rPr lang="cs-CZ" dirty="0" smtClean="0"/>
              <a:t>Jsou to výrobky s velkým tržním podílem, ale trh už dál neroste</a:t>
            </a:r>
          </a:p>
          <a:p>
            <a:r>
              <a:rPr lang="cs-CZ" dirty="0" smtClean="0"/>
              <a:t>Nevyžadují velké investice, výroba už je zavedená a výrobek má své místo na trhu</a:t>
            </a:r>
          </a:p>
          <a:p>
            <a:r>
              <a:rPr lang="cs-CZ" dirty="0" smtClean="0"/>
              <a:t>Firmě přinášejí největší zisky</a:t>
            </a:r>
          </a:p>
          <a:p>
            <a:r>
              <a:rPr lang="cs-CZ" dirty="0" smtClean="0"/>
              <a:t>Firma se snaží výrobek v této pozici udržet co nejdéle – inovační politika</a:t>
            </a:r>
            <a:endParaRPr lang="cs-CZ" dirty="0"/>
          </a:p>
        </p:txBody>
      </p:sp>
      <p:pic>
        <p:nvPicPr>
          <p:cNvPr id="4" name="Obrázek 3" descr="MH90044659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48375" y="3762375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Dojné krávy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Najděte příklady výrobků v této pozici</a:t>
            </a:r>
            <a:endParaRPr lang="cs-CZ" dirty="0"/>
          </a:p>
        </p:txBody>
      </p:sp>
      <p:pic>
        <p:nvPicPr>
          <p:cNvPr id="4" name="Obrázek 3" descr="MH900446593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15816" y="2492896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Bídní psi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28800"/>
            <a:ext cx="6228184" cy="4572000"/>
          </a:xfrm>
        </p:spPr>
        <p:txBody>
          <a:bodyPr/>
          <a:lstStyle/>
          <a:p>
            <a:r>
              <a:rPr lang="cs-CZ" dirty="0" smtClean="0"/>
              <a:t>Jsou to výrobky s malým tržním podílem, trh už dál neroste</a:t>
            </a:r>
          </a:p>
          <a:p>
            <a:r>
              <a:rPr lang="cs-CZ" dirty="0" smtClean="0"/>
              <a:t>Jsou to výrobky, které se na trhu vůbec neuchytily nebo už o ně není zájem</a:t>
            </a:r>
          </a:p>
          <a:p>
            <a:r>
              <a:rPr lang="cs-CZ" dirty="0" smtClean="0"/>
              <a:t>Firma už do těchto výrobků neinvestuje</a:t>
            </a:r>
          </a:p>
          <a:p>
            <a:r>
              <a:rPr lang="cs-CZ" dirty="0" smtClean="0"/>
              <a:t>Přinášejí malé zisky nebo jsou ztrátové</a:t>
            </a:r>
          </a:p>
          <a:p>
            <a:endParaRPr lang="cs-CZ" dirty="0"/>
          </a:p>
        </p:txBody>
      </p:sp>
      <p:pic>
        <p:nvPicPr>
          <p:cNvPr id="4" name="Obrázek 3" descr="MH9004465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048375" y="3762375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Bídní psi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Najděte příklady  výrobků v této pozici</a:t>
            </a:r>
            <a:endParaRPr lang="cs-CZ" dirty="0"/>
          </a:p>
        </p:txBody>
      </p:sp>
      <p:pic>
        <p:nvPicPr>
          <p:cNvPr id="4" name="Obrázek 3" descr="MH90044659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987824" y="2708920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59</TotalTime>
  <Words>283</Words>
  <Application>Microsoft Office PowerPoint</Application>
  <PresentationFormat>Předvádění na obrazovce (4:3)</PresentationFormat>
  <Paragraphs>42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Administrativní</vt:lpstr>
      <vt:lpstr>Microsoft Word Document</vt:lpstr>
      <vt:lpstr>Prezentace aplikace PowerPoint</vt:lpstr>
      <vt:lpstr>Prezentace aplikace PowerPoint</vt:lpstr>
      <vt:lpstr>Portfoliová analýza</vt:lpstr>
      <vt:lpstr>Portfoliová analýza BCG</vt:lpstr>
      <vt:lpstr>Otazníky</vt:lpstr>
      <vt:lpstr>Otazníky</vt:lpstr>
      <vt:lpstr>Hvězdy</vt:lpstr>
      <vt:lpstr>Hvězdy</vt:lpstr>
      <vt:lpstr>Dojné krávy</vt:lpstr>
      <vt:lpstr>Dojné krávy</vt:lpstr>
      <vt:lpstr>Bídní psi</vt:lpstr>
      <vt:lpstr>Bídní psi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n</dc:creator>
  <cp:lastModifiedBy>Iva Buriánková</cp:lastModifiedBy>
  <cp:revision>9</cp:revision>
  <dcterms:created xsi:type="dcterms:W3CDTF">2012-07-17T15:45:52Z</dcterms:created>
  <dcterms:modified xsi:type="dcterms:W3CDTF">2013-06-27T07:53:06Z</dcterms:modified>
</cp:coreProperties>
</file>