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5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4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0A6B89-91A9-40B3-88FC-8CC5967714F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BE544E-9D7E-429A-8E6C-EE8F65884F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1168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B1AA3-61F9-4670-9E4C-ADC4ED97306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E881-CE58-4A20-8176-31EA25653D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1912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B1AA3-61F9-4670-9E4C-ADC4ED97306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E881-CE58-4A20-8176-31EA25653D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9873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B1AA3-61F9-4670-9E4C-ADC4ED97306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E881-CE58-4A20-8176-31EA25653D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362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B1AA3-61F9-4670-9E4C-ADC4ED97306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E881-CE58-4A20-8176-31EA25653D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6827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B1AA3-61F9-4670-9E4C-ADC4ED97306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E881-CE58-4A20-8176-31EA25653D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4942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B1AA3-61F9-4670-9E4C-ADC4ED97306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E881-CE58-4A20-8176-31EA25653D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7465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B1AA3-61F9-4670-9E4C-ADC4ED97306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E881-CE58-4A20-8176-31EA25653D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6235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B1AA3-61F9-4670-9E4C-ADC4ED97306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E881-CE58-4A20-8176-31EA25653D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0065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B1AA3-61F9-4670-9E4C-ADC4ED97306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E881-CE58-4A20-8176-31EA25653D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14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B1AA3-61F9-4670-9E4C-ADC4ED97306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E881-CE58-4A20-8176-31EA25653D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237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B1AA3-61F9-4670-9E4C-ADC4ED97306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0E881-CE58-4A20-8176-31EA25653D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3411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8B1AA3-61F9-4670-9E4C-ADC4ED97306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50E881-CE58-4A20-8176-31EA25653D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5521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RENESANCE A HUMANISMUS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91479" y="6419086"/>
            <a:ext cx="184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193215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 Anotace</a:t>
            </a:r>
            <a:r>
              <a:rPr lang="cs-CZ" dirty="0" smtClean="0"/>
              <a:t>: Představení nových směrů v části umění a životního stylu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115616" y="2826802"/>
            <a:ext cx="583264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VY_32_inovace_19 </a:t>
            </a:r>
            <a:r>
              <a:rPr lang="cs-CZ" dirty="0"/>
              <a:t>Vlastivěda-starší 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xmlns="" val="566478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RENESANCE A HUMANISMUS </a:t>
            </a:r>
            <a:r>
              <a:rPr lang="cs-CZ" b="1" dirty="0" smtClean="0">
                <a:solidFill>
                  <a:srgbClr val="0070C0"/>
                </a:solidFill>
              </a:rPr>
              <a:t/>
            </a:r>
            <a:br>
              <a:rPr lang="cs-CZ" b="1" dirty="0" smtClean="0">
                <a:solidFill>
                  <a:srgbClr val="0070C0"/>
                </a:solidFill>
              </a:rPr>
            </a:br>
            <a:r>
              <a:rPr lang="cs-CZ" b="1" dirty="0" smtClean="0">
                <a:solidFill>
                  <a:srgbClr val="0070C0"/>
                </a:solidFill>
              </a:rPr>
              <a:t>(</a:t>
            </a:r>
            <a:r>
              <a:rPr lang="cs-CZ" b="1" dirty="0" smtClean="0">
                <a:solidFill>
                  <a:srgbClr val="0070C0"/>
                </a:solidFill>
              </a:rPr>
              <a:t>15.-</a:t>
            </a:r>
            <a:r>
              <a:rPr lang="cs-CZ" b="1" dirty="0" smtClean="0">
                <a:solidFill>
                  <a:srgbClr val="0070C0"/>
                </a:solidFill>
              </a:rPr>
              <a:t>17.stol.)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Renesance</a:t>
            </a:r>
            <a:r>
              <a:rPr lang="cs-CZ" dirty="0" smtClean="0"/>
              <a:t> – návrat k antice a římské kultuře (znovuzrození)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Humanismus</a:t>
            </a:r>
            <a:r>
              <a:rPr lang="cs-CZ" dirty="0" smtClean="0"/>
              <a:t> – hlavní pozornost </a:t>
            </a:r>
            <a:r>
              <a:rPr lang="cs-CZ" dirty="0" smtClean="0"/>
              <a:t>upřená </a:t>
            </a:r>
            <a:r>
              <a:rPr lang="cs-CZ" dirty="0" smtClean="0"/>
              <a:t>k člověku (vývoj společenských věd)</a:t>
            </a:r>
            <a:endParaRPr lang="cs-CZ" dirty="0"/>
          </a:p>
        </p:txBody>
      </p:sp>
      <p:pic>
        <p:nvPicPr>
          <p:cNvPr id="1027" name="Picture 3" descr="C:\Users\Uživatel\AppData\Local\Microsoft\Windows\Temporary Internet Files\Content.IE5\LMPN2MD2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4340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24082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nd05.jxs.cz/570/473/459d6c52f4_80601175_o2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273812"/>
            <a:ext cx="5184576" cy="258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RENESANCE V ARCHITEKTUŘE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02832" cy="4525963"/>
          </a:xfrm>
        </p:spPr>
        <p:txBody>
          <a:bodyPr/>
          <a:lstStyle/>
          <a:p>
            <a:r>
              <a:rPr lang="cs-CZ" dirty="0" smtClean="0"/>
              <a:t>Stavěly se pohodlné zámky</a:t>
            </a:r>
          </a:p>
          <a:p>
            <a:r>
              <a:rPr lang="cs-CZ" dirty="0" smtClean="0"/>
              <a:t>Nádvoří s arkádami</a:t>
            </a:r>
          </a:p>
          <a:p>
            <a:r>
              <a:rPr lang="cs-CZ" dirty="0" smtClean="0"/>
              <a:t>Okna a dveře měly bohaté orámování</a:t>
            </a:r>
            <a:endParaRPr lang="cs-CZ" dirty="0"/>
          </a:p>
        </p:txBody>
      </p:sp>
      <p:pic>
        <p:nvPicPr>
          <p:cNvPr id="2050" name="Picture 2" descr="http://arch.fsv.cvut.cz/WebK129/Dejiny_architektury_2-Posva/.Renesancni_architektura_v_Ceskych_zemich_soubory/slide0001_image0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28800"/>
            <a:ext cx="3327989" cy="2356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668344" y="4437112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Zámek v </a:t>
            </a:r>
            <a:r>
              <a:rPr lang="cs-CZ" dirty="0" err="1" smtClean="0"/>
              <a:t>Lytomyšli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7693302" y="4093792"/>
            <a:ext cx="576064" cy="36004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1056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RENESANCE V UMĚNÍ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Velký význam na zobrazování lidského těla</a:t>
            </a:r>
          </a:p>
          <a:p>
            <a:r>
              <a:rPr lang="cs-CZ" dirty="0" smtClean="0"/>
              <a:t>Mezi jedny z nejslavnějších malířů patřily například: </a:t>
            </a:r>
            <a:r>
              <a:rPr lang="cs-CZ" b="1" dirty="0" smtClean="0">
                <a:solidFill>
                  <a:srgbClr val="0070C0"/>
                </a:solidFill>
              </a:rPr>
              <a:t>Sandro </a:t>
            </a:r>
            <a:r>
              <a:rPr lang="cs-CZ" b="1" dirty="0" err="1" smtClean="0">
                <a:solidFill>
                  <a:srgbClr val="0070C0"/>
                </a:solidFill>
              </a:rPr>
              <a:t>Boticcelli</a:t>
            </a:r>
            <a:r>
              <a:rPr lang="cs-CZ" b="1" dirty="0" smtClean="0">
                <a:solidFill>
                  <a:srgbClr val="0070C0"/>
                </a:solidFill>
              </a:rPr>
              <a:t>, Leonardo da Vinci, </a:t>
            </a:r>
            <a:r>
              <a:rPr lang="cs-CZ" b="1" dirty="0" err="1" smtClean="0">
                <a:solidFill>
                  <a:srgbClr val="0070C0"/>
                </a:solidFill>
              </a:rPr>
              <a:t>Raffael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b="1" dirty="0" err="1" smtClean="0">
                <a:solidFill>
                  <a:srgbClr val="0070C0"/>
                </a:solidFill>
              </a:rPr>
              <a:t>Michelangelo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http://www.euroskop.cz/gallery/58/17501-leonardo_da_vinc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789040"/>
            <a:ext cx="36195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12463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4.bp.blogspot.com/_4t-Pi_DXGGw/TS8UhJfqXII/AAAAAAAAAnw/TaqAMvmtdpQ/s1600/Mona+Lis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740" y="404664"/>
            <a:ext cx="2808311" cy="401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media.novinky.cz/389/143896-top_foto1-veiu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5315" y="3501008"/>
            <a:ext cx="5331525" cy="3003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77645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static.ddmcdn.com/gif/michelangelo-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7" y="476672"/>
            <a:ext cx="3181077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ownapainting.com/blog/wp-content/uploads/2011/07/sandrobotticelli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356992"/>
            <a:ext cx="5238750" cy="338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39952" y="620688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Michelangelův David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4634" y="4724513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Sandro </a:t>
            </a:r>
            <a:r>
              <a:rPr lang="cs-CZ" b="1" dirty="0" err="1" smtClean="0"/>
              <a:t>Boticcelli</a:t>
            </a:r>
            <a:r>
              <a:rPr lang="cs-CZ" b="1" dirty="0"/>
              <a:t> </a:t>
            </a:r>
            <a:r>
              <a:rPr lang="cs-CZ" b="1" dirty="0" smtClean="0"/>
              <a:t>– Zrození Venuše</a:t>
            </a:r>
            <a:endParaRPr lang="cs-CZ" b="1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851920" y="1124744"/>
            <a:ext cx="1224136" cy="50405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914065" y="5517232"/>
            <a:ext cx="1433799" cy="14401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3811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VYNÁLEZ KNIHTISKU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Knihtisk </a:t>
            </a:r>
            <a:r>
              <a:rPr lang="cs-CZ" dirty="0" smtClean="0"/>
              <a:t>pomohl k rozšíření vzdělanosti</a:t>
            </a:r>
          </a:p>
          <a:p>
            <a:r>
              <a:rPr lang="cs-CZ" dirty="0" smtClean="0"/>
              <a:t>Vynalezl ho Johann </a:t>
            </a:r>
            <a:r>
              <a:rPr lang="cs-CZ" dirty="0" err="1" smtClean="0"/>
              <a:t>Gutenberg</a:t>
            </a:r>
            <a:endParaRPr lang="cs-CZ" dirty="0"/>
          </a:p>
        </p:txBody>
      </p:sp>
      <p:pic>
        <p:nvPicPr>
          <p:cNvPr id="7170" name="Picture 2" descr="http://upload.wikimedia.org/wikipedia/commons/thumb/a/a0/Buchdrucker-1568.png/220px-Buchdrucker-1568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852936"/>
            <a:ext cx="2808312" cy="3650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5960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HUMANISMUS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Vznik </a:t>
            </a:r>
            <a:r>
              <a:rPr lang="cs-CZ" b="1" dirty="0" smtClean="0">
                <a:solidFill>
                  <a:srgbClr val="0070C0"/>
                </a:solidFill>
              </a:rPr>
              <a:t>nových škol</a:t>
            </a:r>
            <a:r>
              <a:rPr lang="cs-CZ" dirty="0" smtClean="0"/>
              <a:t>, akademií, gymnázií a universit </a:t>
            </a:r>
          </a:p>
          <a:p>
            <a:r>
              <a:rPr lang="cs-CZ" dirty="0" smtClean="0"/>
              <a:t>Rozvoj přírodních věd například v </a:t>
            </a:r>
            <a:r>
              <a:rPr lang="cs-CZ" b="1" dirty="0" smtClean="0">
                <a:solidFill>
                  <a:srgbClr val="0070C0"/>
                </a:solidFill>
              </a:rPr>
              <a:t>lékařství </a:t>
            </a:r>
            <a:r>
              <a:rPr lang="cs-CZ" dirty="0" smtClean="0"/>
              <a:t>(lepší poznání člověka)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Martin </a:t>
            </a:r>
            <a:r>
              <a:rPr lang="cs-CZ" b="1" dirty="0" err="1" smtClean="0">
                <a:solidFill>
                  <a:srgbClr val="0070C0"/>
                </a:solidFill>
              </a:rPr>
              <a:t>Behaim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– vynalezl glóbus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Mikuláš Koperník </a:t>
            </a:r>
            <a:r>
              <a:rPr lang="cs-CZ" dirty="0" smtClean="0"/>
              <a:t>– přišel s převratným objevem, že Země není středem vesmíru, ale obíhá spolu s ostatními planetami kolem Slunce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127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http://nuernberg.bayern-online.de/uploads/pics/behaim_globus_gnm_nuernber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223" y="1916832"/>
            <a:ext cx="4919013" cy="3689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http://upload.wikimedia.org/wikipedia/commons/thumb/f/f2/Nikolaus_Kopernikus.jpg/225px-Nikolaus_Koperniku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3384376" cy="3940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74806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Mikuláš Koperník</a:t>
            </a:r>
            <a:endParaRPr lang="cs-CZ" sz="24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1259632" y="5085184"/>
            <a:ext cx="432048" cy="52090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148064" y="332656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Glóbus – Martin </a:t>
            </a:r>
            <a:r>
              <a:rPr lang="cs-CZ" sz="2400" b="1" dirty="0" err="1" smtClean="0"/>
              <a:t>Behaim</a:t>
            </a:r>
            <a:endParaRPr lang="cs-CZ" sz="24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6012160" y="794321"/>
            <a:ext cx="720080" cy="76247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6168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1916832"/>
            <a:ext cx="7351240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Obr. 1 </a:t>
            </a:r>
            <a:r>
              <a:rPr lang="cs-CZ" sz="1200" dirty="0" smtClean="0"/>
              <a:t>– klipart-</a:t>
            </a:r>
            <a:r>
              <a:rPr lang="it-IT" sz="1200" dirty="0"/>
              <a:t>Smajlici. [online]. [cit. 2012-11-25]. Dostupné z: http://www.celysvet.cz/smajlici-ke-stazeni-smajlik?pg=1</a:t>
            </a:r>
            <a:endParaRPr lang="cs-CZ" sz="1200" dirty="0"/>
          </a:p>
          <a:p>
            <a:r>
              <a:rPr lang="cs-CZ" sz="1200" b="1" smtClean="0"/>
              <a:t>Obr</a:t>
            </a:r>
            <a:r>
              <a:rPr lang="cs-CZ" sz="1200" b="1" dirty="0" smtClean="0"/>
              <a:t>. 2 </a:t>
            </a:r>
            <a:r>
              <a:rPr lang="cs-CZ" sz="1200" dirty="0" smtClean="0"/>
              <a:t>- </a:t>
            </a:r>
            <a:r>
              <a:rPr lang="cs-CZ" sz="1200" dirty="0"/>
              <a:t>Arch.fsv.cvut.cz. [online]. [cit. 2012-01-29]. Dostupné z: http://arch.fsv.cvut.cz/WebK129/Dejiny_architektury_2-Posva/.</a:t>
            </a:r>
            <a:r>
              <a:rPr lang="cs-CZ" sz="1200" dirty="0" smtClean="0"/>
              <a:t>Renesancni_architektura_v_Ceskych_zemich_soubory/frame.htm</a:t>
            </a:r>
          </a:p>
          <a:p>
            <a:r>
              <a:rPr lang="cs-CZ" sz="1200" b="1" dirty="0" smtClean="0"/>
              <a:t>Obr. 3 </a:t>
            </a:r>
            <a:r>
              <a:rPr lang="cs-CZ" sz="1200" dirty="0" smtClean="0"/>
              <a:t>- </a:t>
            </a:r>
            <a:r>
              <a:rPr lang="it-IT" sz="1200" dirty="0"/>
              <a:t>EUROSKOP.CZ. </a:t>
            </a:r>
            <a:r>
              <a:rPr lang="it-IT" sz="1200" i="1" dirty="0"/>
              <a:t>Http://www.euroskop.cz/9007/18018/clanek/audit-programu-leonardo-da-vinci/</a:t>
            </a:r>
            <a:r>
              <a:rPr lang="it-IT" sz="1200" dirty="0"/>
              <a:t> [online]. [cit. 2012-01-29</a:t>
            </a:r>
            <a:r>
              <a:rPr lang="it-IT" sz="1200" dirty="0" smtClean="0"/>
              <a:t>].</a:t>
            </a:r>
            <a:endParaRPr lang="cs-CZ" sz="1200" dirty="0" smtClean="0"/>
          </a:p>
          <a:p>
            <a:r>
              <a:rPr lang="cs-CZ" sz="1200" b="1" dirty="0" smtClean="0"/>
              <a:t>Obr. 4 </a:t>
            </a:r>
            <a:r>
              <a:rPr lang="cs-CZ" sz="1200" dirty="0" smtClean="0"/>
              <a:t>- </a:t>
            </a:r>
            <a:r>
              <a:rPr lang="cs-CZ" sz="1200" dirty="0"/>
              <a:t>COPYCATEFFECT.BLOGSPOT.COM. </a:t>
            </a:r>
            <a:r>
              <a:rPr lang="cs-CZ" sz="1200" i="1" dirty="0"/>
              <a:t>Http://copycateffect.blogspot.com/2011/01/mona-lisa.html</a:t>
            </a:r>
            <a:r>
              <a:rPr lang="cs-CZ" sz="1200" dirty="0"/>
              <a:t> [online]. [cit. 2012-01-29</a:t>
            </a:r>
            <a:r>
              <a:rPr lang="cs-CZ" sz="1200" dirty="0" smtClean="0"/>
              <a:t>]</a:t>
            </a:r>
          </a:p>
          <a:p>
            <a:r>
              <a:rPr lang="cs-CZ" sz="1200" b="1" dirty="0" smtClean="0"/>
              <a:t>Obr. 5 </a:t>
            </a:r>
            <a:r>
              <a:rPr lang="cs-CZ" sz="1200" dirty="0" smtClean="0"/>
              <a:t>- </a:t>
            </a:r>
            <a:r>
              <a:rPr lang="it-IT" sz="1200" dirty="0"/>
              <a:t>NOVINKY.CZ. </a:t>
            </a:r>
            <a:r>
              <a:rPr lang="it-IT" sz="1200" i="1" dirty="0"/>
              <a:t>Http://www.novinky.cz/zena/zdravi/165855-velikonocni-recepty-odhalte-tajemstvi-posledni-vecere-pane.html</a:t>
            </a:r>
            <a:r>
              <a:rPr lang="it-IT" sz="1200" dirty="0"/>
              <a:t> [online]. [cit. 2012-01-29</a:t>
            </a:r>
            <a:r>
              <a:rPr lang="it-IT" sz="1200" dirty="0" smtClean="0"/>
              <a:t>]</a:t>
            </a:r>
            <a:endParaRPr lang="cs-CZ" sz="1200" dirty="0" smtClean="0"/>
          </a:p>
          <a:p>
            <a:r>
              <a:rPr lang="cs-CZ" sz="1200" b="1" dirty="0" smtClean="0"/>
              <a:t>Obr. 6 </a:t>
            </a:r>
            <a:r>
              <a:rPr lang="cs-CZ" sz="1200" dirty="0" smtClean="0"/>
              <a:t>- </a:t>
            </a:r>
            <a:r>
              <a:rPr lang="cs-CZ" sz="1200" dirty="0"/>
              <a:t>Http://entertainment.howstuffworks.com. [online]. [cit. 2012-01-29]. Dostupné z: http://</a:t>
            </a:r>
            <a:r>
              <a:rPr lang="cs-CZ" sz="1200" dirty="0" smtClean="0"/>
              <a:t>entertainment.howstuffworks.com/arts/artwork/michelangelo.htm</a:t>
            </a:r>
          </a:p>
          <a:p>
            <a:r>
              <a:rPr lang="cs-CZ" sz="1200" b="1" dirty="0" smtClean="0"/>
              <a:t>Obr. 7 </a:t>
            </a:r>
            <a:r>
              <a:rPr lang="cs-CZ" sz="1200" dirty="0" smtClean="0"/>
              <a:t>- </a:t>
            </a:r>
            <a:r>
              <a:rPr lang="cs-CZ" sz="1200" dirty="0"/>
              <a:t>Ownapainting.com. [online]. [cit. 2012-01-29]. Dostupné z: http://www.ownapainting.com/blog/sandro-botticelli-classic-art</a:t>
            </a:r>
            <a:r>
              <a:rPr lang="cs-CZ" sz="1200" dirty="0" smtClean="0"/>
              <a:t>/</a:t>
            </a:r>
          </a:p>
          <a:p>
            <a:r>
              <a:rPr lang="cs-CZ" sz="1200" b="1" dirty="0" smtClean="0"/>
              <a:t>Obr. 8 </a:t>
            </a:r>
            <a:r>
              <a:rPr lang="cs-CZ" sz="1200" dirty="0" smtClean="0"/>
              <a:t>- </a:t>
            </a:r>
            <a:r>
              <a:rPr lang="it-IT" sz="1200" dirty="0"/>
              <a:t>Cs.wikipedia.org. [online]. [cit. 2012-01-29]. Dostupné z: http://</a:t>
            </a:r>
            <a:r>
              <a:rPr lang="it-IT" sz="1200" dirty="0" smtClean="0"/>
              <a:t>cs.wikipedia.org/wiki/Knihtisk</a:t>
            </a:r>
            <a:endParaRPr lang="cs-CZ" sz="1200" dirty="0" smtClean="0"/>
          </a:p>
          <a:p>
            <a:r>
              <a:rPr lang="cs-CZ" sz="1200" b="1" dirty="0" smtClean="0"/>
              <a:t>Obr. 9 </a:t>
            </a:r>
            <a:r>
              <a:rPr lang="cs-CZ" sz="1200" dirty="0" smtClean="0"/>
              <a:t>- </a:t>
            </a:r>
            <a:r>
              <a:rPr lang="cs-CZ" sz="1200" dirty="0"/>
              <a:t>En.wikipedia.org. [online]. [cit. 2012-01-29]. Dostupné z: http://</a:t>
            </a:r>
            <a:r>
              <a:rPr lang="cs-CZ" sz="1200" dirty="0" smtClean="0"/>
              <a:t>en.wikipedia.org/wiki/Nicolaus_Copernicus</a:t>
            </a:r>
          </a:p>
          <a:p>
            <a:r>
              <a:rPr lang="cs-CZ" sz="1200" b="1" dirty="0" smtClean="0"/>
              <a:t>Obr. 10 </a:t>
            </a:r>
            <a:r>
              <a:rPr lang="cs-CZ" sz="1200" dirty="0" smtClean="0"/>
              <a:t>- </a:t>
            </a:r>
            <a:r>
              <a:rPr lang="cs-CZ" sz="1200" dirty="0"/>
              <a:t>Nuernberg.bayern-online.de. [online]. [cit. 2012-01-29]. Dostupné z: http://nuernberg.bayern-online.de/die-stadt/wissenswertes/der-behaim-globus</a:t>
            </a:r>
            <a:r>
              <a:rPr lang="cs-CZ" sz="1200" dirty="0" smtClean="0"/>
              <a:t>/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461886" y="476671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26876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12321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3285" y="1196752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Vlastivěda </a:t>
            </a:r>
            <a:r>
              <a:rPr lang="cs-CZ" i="1" dirty="0"/>
              <a:t>4</a:t>
            </a:r>
            <a:r>
              <a:rPr lang="cs-CZ" dirty="0"/>
              <a:t>. Brno : NOVÁ ŠKOLA, s.r.o., 2009. Autor: PaeDr. Iva Stříbrná a kolektiv, První </a:t>
            </a:r>
            <a:r>
              <a:rPr lang="cs-CZ" dirty="0" smtClean="0"/>
              <a:t>Habsburkové na českém trůně, </a:t>
            </a:r>
            <a:r>
              <a:rPr lang="cs-CZ" dirty="0"/>
              <a:t>s. 47</a:t>
            </a:r>
            <a:r>
              <a:rPr lang="cs-CZ" dirty="0" smtClean="0"/>
              <a:t>.</a:t>
            </a:r>
          </a:p>
          <a:p>
            <a:r>
              <a:rPr lang="cs-CZ" dirty="0" smtClean="0"/>
              <a:t>Dějepis2. Praha : Pedagogické nakladatelství, 2004</a:t>
            </a:r>
            <a:r>
              <a:rPr lang="cs-CZ" dirty="0"/>
              <a:t>. Autor: </a:t>
            </a:r>
            <a:r>
              <a:rPr lang="cs-CZ" dirty="0" err="1"/>
              <a:t>prof.PhDr</a:t>
            </a:r>
            <a:r>
              <a:rPr lang="cs-CZ" dirty="0"/>
              <a:t>. Petr </a:t>
            </a:r>
            <a:r>
              <a:rPr lang="cs-CZ" dirty="0" err="1"/>
              <a:t>Čornej</a:t>
            </a:r>
            <a:r>
              <a:rPr lang="cs-CZ"/>
              <a:t>,  </a:t>
            </a:r>
            <a:r>
              <a:rPr lang="cs-CZ" dirty="0" smtClean="0"/>
              <a:t>Počátky novověku, s. 160.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3285" y="62068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Literatura: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644410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259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RENESANCE A HUMANISMUS</vt:lpstr>
      <vt:lpstr>RENESANCE A HUMANISMUS  (15.-17.stol.)</vt:lpstr>
      <vt:lpstr>RENESANCE V ARCHITEKTUŘE</vt:lpstr>
      <vt:lpstr>RENESANCE V UMĚNÍ</vt:lpstr>
      <vt:lpstr>Snímek 5</vt:lpstr>
      <vt:lpstr>Snímek 6</vt:lpstr>
      <vt:lpstr>VYNÁLEZ KNIHTISKU</vt:lpstr>
      <vt:lpstr>HUMANISMUS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RENESANCE A HUMANISMUS</dc:title>
  <dc:creator>Uživatel</dc:creator>
  <cp:lastModifiedBy>Škola</cp:lastModifiedBy>
  <cp:revision>15</cp:revision>
  <dcterms:created xsi:type="dcterms:W3CDTF">2012-01-29T19:37:17Z</dcterms:created>
  <dcterms:modified xsi:type="dcterms:W3CDTF">2013-06-27T09:35:08Z</dcterms:modified>
</cp:coreProperties>
</file>