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56" r:id="rId3"/>
    <p:sldId id="257" r:id="rId4"/>
    <p:sldId id="279" r:id="rId5"/>
    <p:sldId id="258" r:id="rId6"/>
    <p:sldId id="259" r:id="rId7"/>
    <p:sldId id="267" r:id="rId8"/>
    <p:sldId id="268" r:id="rId9"/>
    <p:sldId id="269" r:id="rId10"/>
    <p:sldId id="270" r:id="rId11"/>
    <p:sldId id="271" r:id="rId12"/>
    <p:sldId id="272" r:id="rId13"/>
    <p:sldId id="260" r:id="rId14"/>
    <p:sldId id="261" r:id="rId15"/>
    <p:sldId id="273" r:id="rId16"/>
    <p:sldId id="274" r:id="rId17"/>
    <p:sldId id="275" r:id="rId18"/>
    <p:sldId id="276" r:id="rId19"/>
    <p:sldId id="277" r:id="rId20"/>
    <p:sldId id="278" r:id="rId21"/>
    <p:sldId id="281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18EB31-4871-46F0-89D7-941DDBC58575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A573AD73-4237-4366-B6F1-E2DC8B6207CA}">
      <dgm:prSet phldrT="[Text]"/>
      <dgm:spPr/>
      <dgm:t>
        <a:bodyPr/>
        <a:lstStyle/>
        <a:p>
          <a:r>
            <a:rPr lang="cs-CZ" dirty="0" smtClean="0"/>
            <a:t>Silné stránky</a:t>
          </a:r>
          <a:endParaRPr lang="cs-CZ" dirty="0"/>
        </a:p>
      </dgm:t>
    </dgm:pt>
    <dgm:pt modelId="{DACCDDD4-EAAE-4DE5-BD26-90C85B8B17C7}" type="parTrans" cxnId="{9479922C-A526-4474-A26B-842954FF11C0}">
      <dgm:prSet/>
      <dgm:spPr/>
      <dgm:t>
        <a:bodyPr/>
        <a:lstStyle/>
        <a:p>
          <a:endParaRPr lang="cs-CZ"/>
        </a:p>
      </dgm:t>
    </dgm:pt>
    <dgm:pt modelId="{65706546-D00D-4B57-967B-6FF9D5C0ECD7}" type="sibTrans" cxnId="{9479922C-A526-4474-A26B-842954FF11C0}">
      <dgm:prSet/>
      <dgm:spPr/>
      <dgm:t>
        <a:bodyPr/>
        <a:lstStyle/>
        <a:p>
          <a:endParaRPr lang="cs-CZ"/>
        </a:p>
      </dgm:t>
    </dgm:pt>
    <dgm:pt modelId="{F3599418-9E01-4B73-B59D-1CE7CEABF16C}">
      <dgm:prSet phldrT="[Text]"/>
      <dgm:spPr/>
      <dgm:t>
        <a:bodyPr/>
        <a:lstStyle/>
        <a:p>
          <a:r>
            <a:rPr lang="cs-CZ" dirty="0" smtClean="0"/>
            <a:t>Příležitosti</a:t>
          </a:r>
          <a:endParaRPr lang="cs-CZ" dirty="0"/>
        </a:p>
      </dgm:t>
    </dgm:pt>
    <dgm:pt modelId="{5929E709-E1DD-4497-8D22-3918198DE8B6}" type="parTrans" cxnId="{317CBD4E-BAEE-41C3-B4B7-0A7C03D6BD1C}">
      <dgm:prSet/>
      <dgm:spPr/>
      <dgm:t>
        <a:bodyPr/>
        <a:lstStyle/>
        <a:p>
          <a:endParaRPr lang="cs-CZ"/>
        </a:p>
      </dgm:t>
    </dgm:pt>
    <dgm:pt modelId="{23C39E18-9A53-406F-8C1F-7404289A29A7}" type="sibTrans" cxnId="{317CBD4E-BAEE-41C3-B4B7-0A7C03D6BD1C}">
      <dgm:prSet/>
      <dgm:spPr/>
      <dgm:t>
        <a:bodyPr/>
        <a:lstStyle/>
        <a:p>
          <a:endParaRPr lang="cs-CZ"/>
        </a:p>
      </dgm:t>
    </dgm:pt>
    <dgm:pt modelId="{5655AADE-715C-4656-8E9A-520AC8D7E351}">
      <dgm:prSet phldrT="[Text]"/>
      <dgm:spPr/>
      <dgm:t>
        <a:bodyPr/>
        <a:lstStyle/>
        <a:p>
          <a:r>
            <a:rPr lang="cs-CZ" dirty="0" smtClean="0"/>
            <a:t>Slabé stránky</a:t>
          </a:r>
          <a:endParaRPr lang="cs-CZ" dirty="0"/>
        </a:p>
      </dgm:t>
    </dgm:pt>
    <dgm:pt modelId="{37DF512B-21B9-47EF-BCCB-91C26E3CA585}" type="parTrans" cxnId="{5957FFB9-69C3-4D09-9265-7AA37EA807D7}">
      <dgm:prSet/>
      <dgm:spPr/>
      <dgm:t>
        <a:bodyPr/>
        <a:lstStyle/>
        <a:p>
          <a:endParaRPr lang="cs-CZ"/>
        </a:p>
      </dgm:t>
    </dgm:pt>
    <dgm:pt modelId="{EA253816-72ED-4203-8545-DC6D7D67EC28}" type="sibTrans" cxnId="{5957FFB9-69C3-4D09-9265-7AA37EA807D7}">
      <dgm:prSet/>
      <dgm:spPr/>
      <dgm:t>
        <a:bodyPr/>
        <a:lstStyle/>
        <a:p>
          <a:endParaRPr lang="cs-CZ"/>
        </a:p>
      </dgm:t>
    </dgm:pt>
    <dgm:pt modelId="{2127E137-73F2-48C6-B863-938B54B1F83B}">
      <dgm:prSet phldrT="[Text]"/>
      <dgm:spPr/>
      <dgm:t>
        <a:bodyPr/>
        <a:lstStyle/>
        <a:p>
          <a:r>
            <a:rPr lang="cs-CZ" dirty="0" smtClean="0"/>
            <a:t>Ohrožení</a:t>
          </a:r>
          <a:endParaRPr lang="cs-CZ" dirty="0"/>
        </a:p>
      </dgm:t>
    </dgm:pt>
    <dgm:pt modelId="{628E2CCC-9F8F-4139-8889-6BC22ABC69B3}" type="parTrans" cxnId="{42748E2E-36A6-4A97-A86D-51F7E162EA29}">
      <dgm:prSet/>
      <dgm:spPr/>
      <dgm:t>
        <a:bodyPr/>
        <a:lstStyle/>
        <a:p>
          <a:endParaRPr lang="cs-CZ"/>
        </a:p>
      </dgm:t>
    </dgm:pt>
    <dgm:pt modelId="{91CA6649-411C-46C0-9C1C-4D1FAC16C9D5}" type="sibTrans" cxnId="{42748E2E-36A6-4A97-A86D-51F7E162EA29}">
      <dgm:prSet/>
      <dgm:spPr/>
      <dgm:t>
        <a:bodyPr/>
        <a:lstStyle/>
        <a:p>
          <a:endParaRPr lang="cs-CZ"/>
        </a:p>
      </dgm:t>
    </dgm:pt>
    <dgm:pt modelId="{2DC64780-4CE2-4C52-9407-4B41E096C5E5}" type="pres">
      <dgm:prSet presAssocID="{1718EB31-4871-46F0-89D7-941DDBC58575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CCD649D4-FB83-4905-B1D9-2AF1EA35B4BC}" type="pres">
      <dgm:prSet presAssocID="{1718EB31-4871-46F0-89D7-941DDBC58575}" presName="diamond" presStyleLbl="bgShp" presStyleIdx="0" presStyleCnt="1"/>
      <dgm:spPr/>
    </dgm:pt>
    <dgm:pt modelId="{D42F0F1D-9873-4EFD-80B4-8BF897A9FB0B}" type="pres">
      <dgm:prSet presAssocID="{1718EB31-4871-46F0-89D7-941DDBC58575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8C5E3E3-A8C6-4C5F-9AD1-C1A4812E4B63}" type="pres">
      <dgm:prSet presAssocID="{1718EB31-4871-46F0-89D7-941DDBC58575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ED271C-D28A-43F3-98C8-98A891B7C314}" type="pres">
      <dgm:prSet presAssocID="{1718EB31-4871-46F0-89D7-941DDBC58575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D86938A-0631-4453-9EA1-941FA72AD9D3}" type="pres">
      <dgm:prSet presAssocID="{1718EB31-4871-46F0-89D7-941DDBC58575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44873B1-84EA-4BFD-8213-D0AB90AFA23F}" type="presOf" srcId="{5655AADE-715C-4656-8E9A-520AC8D7E351}" destId="{9DED271C-D28A-43F3-98C8-98A891B7C314}" srcOrd="0" destOrd="0" presId="urn:microsoft.com/office/officeart/2005/8/layout/matrix3"/>
    <dgm:cxn modelId="{42748E2E-36A6-4A97-A86D-51F7E162EA29}" srcId="{1718EB31-4871-46F0-89D7-941DDBC58575}" destId="{2127E137-73F2-48C6-B863-938B54B1F83B}" srcOrd="3" destOrd="0" parTransId="{628E2CCC-9F8F-4139-8889-6BC22ABC69B3}" sibTransId="{91CA6649-411C-46C0-9C1C-4D1FAC16C9D5}"/>
    <dgm:cxn modelId="{496B2DA8-6C11-49A6-8B4D-9F023E383BF0}" type="presOf" srcId="{F3599418-9E01-4B73-B59D-1CE7CEABF16C}" destId="{B8C5E3E3-A8C6-4C5F-9AD1-C1A4812E4B63}" srcOrd="0" destOrd="0" presId="urn:microsoft.com/office/officeart/2005/8/layout/matrix3"/>
    <dgm:cxn modelId="{99E8AB4E-AD74-4FAA-8A58-BD3B69EBCC94}" type="presOf" srcId="{2127E137-73F2-48C6-B863-938B54B1F83B}" destId="{9D86938A-0631-4453-9EA1-941FA72AD9D3}" srcOrd="0" destOrd="0" presId="urn:microsoft.com/office/officeart/2005/8/layout/matrix3"/>
    <dgm:cxn modelId="{9479922C-A526-4474-A26B-842954FF11C0}" srcId="{1718EB31-4871-46F0-89D7-941DDBC58575}" destId="{A573AD73-4237-4366-B6F1-E2DC8B6207CA}" srcOrd="0" destOrd="0" parTransId="{DACCDDD4-EAAE-4DE5-BD26-90C85B8B17C7}" sibTransId="{65706546-D00D-4B57-967B-6FF9D5C0ECD7}"/>
    <dgm:cxn modelId="{132BC2E9-DE73-49D9-B84E-938D75A61548}" type="presOf" srcId="{A573AD73-4237-4366-B6F1-E2DC8B6207CA}" destId="{D42F0F1D-9873-4EFD-80B4-8BF897A9FB0B}" srcOrd="0" destOrd="0" presId="urn:microsoft.com/office/officeart/2005/8/layout/matrix3"/>
    <dgm:cxn modelId="{BED48D60-D602-4745-8D06-C3DED413A53E}" type="presOf" srcId="{1718EB31-4871-46F0-89D7-941DDBC58575}" destId="{2DC64780-4CE2-4C52-9407-4B41E096C5E5}" srcOrd="0" destOrd="0" presId="urn:microsoft.com/office/officeart/2005/8/layout/matrix3"/>
    <dgm:cxn modelId="{5957FFB9-69C3-4D09-9265-7AA37EA807D7}" srcId="{1718EB31-4871-46F0-89D7-941DDBC58575}" destId="{5655AADE-715C-4656-8E9A-520AC8D7E351}" srcOrd="2" destOrd="0" parTransId="{37DF512B-21B9-47EF-BCCB-91C26E3CA585}" sibTransId="{EA253816-72ED-4203-8545-DC6D7D67EC28}"/>
    <dgm:cxn modelId="{317CBD4E-BAEE-41C3-B4B7-0A7C03D6BD1C}" srcId="{1718EB31-4871-46F0-89D7-941DDBC58575}" destId="{F3599418-9E01-4B73-B59D-1CE7CEABF16C}" srcOrd="1" destOrd="0" parTransId="{5929E709-E1DD-4497-8D22-3918198DE8B6}" sibTransId="{23C39E18-9A53-406F-8C1F-7404289A29A7}"/>
    <dgm:cxn modelId="{248FAF3E-FA88-44C2-83DC-C5FC4A21444D}" type="presParOf" srcId="{2DC64780-4CE2-4C52-9407-4B41E096C5E5}" destId="{CCD649D4-FB83-4905-B1D9-2AF1EA35B4BC}" srcOrd="0" destOrd="0" presId="urn:microsoft.com/office/officeart/2005/8/layout/matrix3"/>
    <dgm:cxn modelId="{EFAD49DF-3F2D-43F2-BB95-09C810E683A4}" type="presParOf" srcId="{2DC64780-4CE2-4C52-9407-4B41E096C5E5}" destId="{D42F0F1D-9873-4EFD-80B4-8BF897A9FB0B}" srcOrd="1" destOrd="0" presId="urn:microsoft.com/office/officeart/2005/8/layout/matrix3"/>
    <dgm:cxn modelId="{C456D9CB-FA87-4701-B9FD-DDD1499DC0E2}" type="presParOf" srcId="{2DC64780-4CE2-4C52-9407-4B41E096C5E5}" destId="{B8C5E3E3-A8C6-4C5F-9AD1-C1A4812E4B63}" srcOrd="2" destOrd="0" presId="urn:microsoft.com/office/officeart/2005/8/layout/matrix3"/>
    <dgm:cxn modelId="{46984F26-8C7D-4D3C-80A0-E111C3DF08C2}" type="presParOf" srcId="{2DC64780-4CE2-4C52-9407-4B41E096C5E5}" destId="{9DED271C-D28A-43F3-98C8-98A891B7C314}" srcOrd="3" destOrd="0" presId="urn:microsoft.com/office/officeart/2005/8/layout/matrix3"/>
    <dgm:cxn modelId="{F05BA481-6C2C-472C-9A00-7BB3F110C702}" type="presParOf" srcId="{2DC64780-4CE2-4C52-9407-4B41E096C5E5}" destId="{9D86938A-0631-4453-9EA1-941FA72AD9D3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D649D4-FB83-4905-B1D9-2AF1EA35B4BC}">
      <dsp:nvSpPr>
        <dsp:cNvPr id="0" name=""/>
        <dsp:cNvSpPr/>
      </dsp:nvSpPr>
      <dsp:spPr>
        <a:xfrm>
          <a:off x="1851819" y="0"/>
          <a:ext cx="4525962" cy="4525962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2F0F1D-9873-4EFD-80B4-8BF897A9FB0B}">
      <dsp:nvSpPr>
        <dsp:cNvPr id="0" name=""/>
        <dsp:cNvSpPr/>
      </dsp:nvSpPr>
      <dsp:spPr>
        <a:xfrm>
          <a:off x="2281785" y="429966"/>
          <a:ext cx="1765125" cy="17651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Silné stránky</a:t>
          </a:r>
          <a:endParaRPr lang="cs-CZ" sz="2100" kern="1200" dirty="0"/>
        </a:p>
      </dsp:txBody>
      <dsp:txXfrm>
        <a:off x="2367951" y="516132"/>
        <a:ext cx="1592793" cy="1592793"/>
      </dsp:txXfrm>
    </dsp:sp>
    <dsp:sp modelId="{B8C5E3E3-A8C6-4C5F-9AD1-C1A4812E4B63}">
      <dsp:nvSpPr>
        <dsp:cNvPr id="0" name=""/>
        <dsp:cNvSpPr/>
      </dsp:nvSpPr>
      <dsp:spPr>
        <a:xfrm>
          <a:off x="4182689" y="429966"/>
          <a:ext cx="1765125" cy="17651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Příležitosti</a:t>
          </a:r>
          <a:endParaRPr lang="cs-CZ" sz="2100" kern="1200" dirty="0"/>
        </a:p>
      </dsp:txBody>
      <dsp:txXfrm>
        <a:off x="4268855" y="516132"/>
        <a:ext cx="1592793" cy="1592793"/>
      </dsp:txXfrm>
    </dsp:sp>
    <dsp:sp modelId="{9DED271C-D28A-43F3-98C8-98A891B7C314}">
      <dsp:nvSpPr>
        <dsp:cNvPr id="0" name=""/>
        <dsp:cNvSpPr/>
      </dsp:nvSpPr>
      <dsp:spPr>
        <a:xfrm>
          <a:off x="2281785" y="2330870"/>
          <a:ext cx="1765125" cy="17651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Slabé stránky</a:t>
          </a:r>
          <a:endParaRPr lang="cs-CZ" sz="2100" kern="1200" dirty="0"/>
        </a:p>
      </dsp:txBody>
      <dsp:txXfrm>
        <a:off x="2367951" y="2417036"/>
        <a:ext cx="1592793" cy="1592793"/>
      </dsp:txXfrm>
    </dsp:sp>
    <dsp:sp modelId="{9D86938A-0631-4453-9EA1-941FA72AD9D3}">
      <dsp:nvSpPr>
        <dsp:cNvPr id="0" name=""/>
        <dsp:cNvSpPr/>
      </dsp:nvSpPr>
      <dsp:spPr>
        <a:xfrm>
          <a:off x="4182689" y="2330870"/>
          <a:ext cx="1765125" cy="17651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55000" cap="flat" cmpd="thickThin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100" kern="1200" dirty="0" smtClean="0"/>
            <a:t>Ohrožení</a:t>
          </a:r>
          <a:endParaRPr lang="cs-CZ" sz="2100" kern="1200" dirty="0"/>
        </a:p>
      </dsp:txBody>
      <dsp:txXfrm>
        <a:off x="4268855" y="2417036"/>
        <a:ext cx="1592793" cy="15927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CC6CA8E7-5847-4549-B323-5A4E4B7AAD17}" type="datetimeFigureOut">
              <a:rPr lang="cs-CZ" smtClean="0"/>
              <a:pPr/>
              <a:t>27.6.2013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63B6E7EA-F390-4440-892A-440C62F154D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96936419"/>
              </p:ext>
            </p:extLst>
          </p:nvPr>
        </p:nvGraphicFramePr>
        <p:xfrm>
          <a:off x="2625725" y="425450"/>
          <a:ext cx="3919538" cy="5848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Dokument" r:id="rId3" imgW="5903610" imgH="8803396" progId="Word.Document.12">
                  <p:embed/>
                </p:oleObj>
              </mc:Choice>
              <mc:Fallback>
                <p:oleObj name="Dokument" r:id="rId3" imgW="5903610" imgH="880339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25725" y="425450"/>
                        <a:ext cx="3919538" cy="5848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20666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SWOT analýza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SWOT analýza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Marketingová situační analýza </a:t>
            </a:r>
          </a:p>
          <a:p>
            <a:r>
              <a:rPr lang="cs-CZ" dirty="0" smtClean="0"/>
              <a:t>Hodnotí prostředí firmy</a:t>
            </a:r>
          </a:p>
          <a:p>
            <a:r>
              <a:rPr lang="cs-CZ" dirty="0" smtClean="0"/>
              <a:t>Skládá se ze dvou částí SW a OT analýzy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SWOT analýza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zabývá se vnitřním prostředím firmy</a:t>
            </a:r>
          </a:p>
          <a:p>
            <a:r>
              <a:rPr lang="cs-CZ" dirty="0" smtClean="0"/>
              <a:t>toto prostředí může firma ovlivnit</a:t>
            </a: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>
              <a:buNone/>
            </a:pPr>
            <a:r>
              <a:rPr lang="cs-CZ" sz="3600" dirty="0" smtClean="0"/>
              <a:t>hledá </a:t>
            </a:r>
            <a:r>
              <a:rPr lang="cs-CZ" sz="3600" b="1" dirty="0" smtClean="0"/>
              <a:t>silné a slabé stránky</a:t>
            </a:r>
            <a:endParaRPr lang="cs-CZ" sz="36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SW analýza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Zaměstnanci</a:t>
            </a:r>
          </a:p>
          <a:p>
            <a:r>
              <a:rPr lang="cs-CZ" dirty="0" smtClean="0"/>
              <a:t>Management</a:t>
            </a:r>
          </a:p>
          <a:p>
            <a:r>
              <a:rPr lang="cs-CZ" dirty="0" smtClean="0"/>
              <a:t>Finanční situace firmy</a:t>
            </a:r>
          </a:p>
          <a:p>
            <a:r>
              <a:rPr lang="cs-CZ" dirty="0" smtClean="0"/>
              <a:t>Výrobní program</a:t>
            </a:r>
          </a:p>
          <a:p>
            <a:r>
              <a:rPr lang="cs-CZ" dirty="0" smtClean="0"/>
              <a:t>Technické vybavení firmy</a:t>
            </a:r>
          </a:p>
          <a:p>
            <a:r>
              <a:rPr lang="cs-CZ" dirty="0" smtClean="0"/>
              <a:t>Image firmy</a:t>
            </a:r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Vnitřní prostředí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Struktura – věk, pohlaví…</a:t>
            </a:r>
          </a:p>
          <a:p>
            <a:r>
              <a:rPr lang="cs-CZ" dirty="0" smtClean="0"/>
              <a:t>Kvalifikace</a:t>
            </a:r>
          </a:p>
          <a:p>
            <a:r>
              <a:rPr lang="cs-CZ" dirty="0" smtClean="0"/>
              <a:t>Loajalita</a:t>
            </a:r>
          </a:p>
          <a:p>
            <a:r>
              <a:rPr lang="cs-CZ" dirty="0" smtClean="0"/>
              <a:t>Odměňování</a:t>
            </a:r>
          </a:p>
          <a:p>
            <a:r>
              <a:rPr lang="cs-CZ" dirty="0" smtClean="0"/>
              <a:t>Motivace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Zaměstnanci</a:t>
            </a:r>
            <a:endParaRPr lang="cs-CZ" dirty="0"/>
          </a:p>
        </p:txBody>
      </p:sp>
      <p:pic>
        <p:nvPicPr>
          <p:cNvPr id="4" name="Obrázek 3" descr="MH90001839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2204864"/>
            <a:ext cx="3095625" cy="3095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Organizační struktura</a:t>
            </a:r>
          </a:p>
          <a:p>
            <a:r>
              <a:rPr lang="cs-CZ" dirty="0" smtClean="0"/>
              <a:t>Kontrolní procesy</a:t>
            </a:r>
          </a:p>
          <a:p>
            <a:r>
              <a:rPr lang="cs-CZ" dirty="0" smtClean="0"/>
              <a:t>Komunikace ve firmě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Management</a:t>
            </a:r>
            <a:endParaRPr lang="cs-CZ" dirty="0"/>
          </a:p>
        </p:txBody>
      </p:sp>
      <p:pic>
        <p:nvPicPr>
          <p:cNvPr id="4" name="Obrázek 3" descr="MH9002149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2708920"/>
            <a:ext cx="3095625" cy="3095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Kapitál</a:t>
            </a:r>
          </a:p>
          <a:p>
            <a:r>
              <a:rPr lang="cs-CZ" dirty="0" smtClean="0"/>
              <a:t>Výnosnost a návratnost kapitálu</a:t>
            </a:r>
          </a:p>
          <a:p>
            <a:r>
              <a:rPr lang="cs-CZ" dirty="0" smtClean="0"/>
              <a:t>Zadluženost</a:t>
            </a:r>
          </a:p>
          <a:p>
            <a:r>
              <a:rPr lang="cs-CZ" dirty="0" smtClean="0"/>
              <a:t>Přístup k cizím zdrojům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Finanční situace  ve firmě</a:t>
            </a:r>
            <a:endParaRPr lang="cs-CZ" dirty="0"/>
          </a:p>
        </p:txBody>
      </p:sp>
      <p:pic>
        <p:nvPicPr>
          <p:cNvPr id="4" name="Obrázek 3" descr="MH90043339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6016" y="2924944"/>
            <a:ext cx="3095625" cy="3095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Jaké výrobky (služby) firma nabízí</a:t>
            </a:r>
          </a:p>
          <a:p>
            <a:r>
              <a:rPr lang="cs-CZ" dirty="0" smtClean="0"/>
              <a:t>Jaké je postavené výrobků na trhu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Výrobní program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Stáří a kapacita strojů</a:t>
            </a:r>
          </a:p>
          <a:p>
            <a:r>
              <a:rPr lang="cs-CZ" dirty="0" smtClean="0"/>
              <a:t>Univerzálnost strojů</a:t>
            </a:r>
          </a:p>
          <a:p>
            <a:r>
              <a:rPr lang="cs-CZ" dirty="0" smtClean="0"/>
              <a:t>Používané materiály</a:t>
            </a:r>
          </a:p>
          <a:p>
            <a:r>
              <a:rPr lang="cs-CZ" dirty="0" smtClean="0"/>
              <a:t>Dostupnost materiálů</a:t>
            </a:r>
          </a:p>
          <a:p>
            <a:pPr>
              <a:buNone/>
            </a:pPr>
            <a:endParaRPr lang="cs-CZ" dirty="0" smtClean="0"/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Technické vybavení firmy</a:t>
            </a:r>
            <a:endParaRPr lang="cs-CZ" dirty="0"/>
          </a:p>
        </p:txBody>
      </p:sp>
      <p:pic>
        <p:nvPicPr>
          <p:cNvPr id="4" name="Obrázek 3" descr="MH90023367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2852936"/>
            <a:ext cx="3095625" cy="3095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Postavení firmy na trhu</a:t>
            </a:r>
          </a:p>
          <a:p>
            <a:r>
              <a:rPr lang="cs-CZ" dirty="0" smtClean="0"/>
              <a:t>Obraz firmy v očích zákazníků, obchodních partnerů, veřejnosti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Image firmy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Zabývá se vnějším prostředím firmy</a:t>
            </a:r>
          </a:p>
          <a:p>
            <a:r>
              <a:rPr lang="cs-CZ" dirty="0" smtClean="0"/>
              <a:t>Firma ho nemůže ovlivnit, ale musí ho znát a respektovat</a:t>
            </a:r>
          </a:p>
          <a:p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3600" dirty="0" smtClean="0"/>
              <a:t>Hledá </a:t>
            </a:r>
            <a:r>
              <a:rPr lang="cs-CZ" sz="3600" b="1" dirty="0" smtClean="0"/>
              <a:t>příležitosti a ohrožení</a:t>
            </a:r>
            <a:endParaRPr lang="cs-CZ" sz="36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 analýza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Ekonomické prostředí</a:t>
            </a:r>
          </a:p>
          <a:p>
            <a:r>
              <a:rPr lang="cs-CZ" dirty="0" smtClean="0"/>
              <a:t>Politicko-právní prostředí</a:t>
            </a:r>
          </a:p>
          <a:p>
            <a:r>
              <a:rPr lang="cs-CZ" dirty="0" smtClean="0"/>
              <a:t>Podnikatelské prostředí</a:t>
            </a:r>
          </a:p>
          <a:p>
            <a:r>
              <a:rPr lang="cs-CZ" dirty="0" smtClean="0"/>
              <a:t>Přírodní prostředí </a:t>
            </a:r>
          </a:p>
          <a:p>
            <a:r>
              <a:rPr lang="cs-CZ" dirty="0" smtClean="0"/>
              <a:t>Technický pokrok</a:t>
            </a:r>
          </a:p>
          <a:p>
            <a:r>
              <a:rPr lang="cs-CZ" dirty="0" smtClean="0"/>
              <a:t>Demografický vývoj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Vnější prostředí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Nezaměstnanost</a:t>
            </a:r>
          </a:p>
          <a:p>
            <a:r>
              <a:rPr lang="cs-CZ" dirty="0" smtClean="0"/>
              <a:t>Kupní síla obyvatelstva</a:t>
            </a:r>
          </a:p>
          <a:p>
            <a:r>
              <a:rPr lang="cs-CZ" dirty="0" smtClean="0"/>
              <a:t>Inflace</a:t>
            </a:r>
          </a:p>
          <a:p>
            <a:r>
              <a:rPr lang="cs-CZ" dirty="0" smtClean="0"/>
              <a:t>Fáze hospodářského cyklu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Ekonomické prostředí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Změny zákonů</a:t>
            </a:r>
          </a:p>
          <a:p>
            <a:r>
              <a:rPr lang="cs-CZ" dirty="0" smtClean="0"/>
              <a:t>Podpora podnikání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Politicko</a:t>
            </a:r>
            <a:r>
              <a:rPr lang="cs-CZ" dirty="0" smtClean="0"/>
              <a:t> – právní prostředí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Dodavatelé</a:t>
            </a:r>
          </a:p>
          <a:p>
            <a:r>
              <a:rPr lang="cs-CZ" dirty="0" smtClean="0"/>
              <a:t>Konkurence</a:t>
            </a:r>
          </a:p>
          <a:p>
            <a:r>
              <a:rPr lang="cs-CZ" dirty="0" smtClean="0"/>
              <a:t>Nové firmy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Podnikatelské prostředí</a:t>
            </a:r>
            <a:endParaRPr lang="cs-CZ" dirty="0"/>
          </a:p>
        </p:txBody>
      </p:sp>
      <p:pic>
        <p:nvPicPr>
          <p:cNvPr id="4" name="Obrázek 3" descr="MH900254423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1840" y="1997819"/>
            <a:ext cx="4860181" cy="48601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Poloha</a:t>
            </a:r>
          </a:p>
          <a:p>
            <a:r>
              <a:rPr lang="cs-CZ" dirty="0" smtClean="0"/>
              <a:t>Klimatické podmínky</a:t>
            </a:r>
          </a:p>
          <a:p>
            <a:r>
              <a:rPr lang="cs-CZ" dirty="0" smtClean="0"/>
              <a:t>Nerostné suroviny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Přírodní prostředí</a:t>
            </a:r>
            <a:endParaRPr lang="cs-CZ" dirty="0"/>
          </a:p>
        </p:txBody>
      </p:sp>
      <p:pic>
        <p:nvPicPr>
          <p:cNvPr id="4" name="Obrázek 3" descr="MH9001496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2708920"/>
            <a:ext cx="3095625" cy="3095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cs-CZ" dirty="0" smtClean="0"/>
              <a:t>Vývoj v daném oboru</a:t>
            </a:r>
          </a:p>
          <a:p>
            <a:r>
              <a:rPr lang="cs-CZ" dirty="0" smtClean="0"/>
              <a:t>Vývoj informačních a komunikačních technologií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Technický pokrok</a:t>
            </a:r>
            <a:endParaRPr lang="cs-CZ" dirty="0"/>
          </a:p>
        </p:txBody>
      </p:sp>
      <p:pic>
        <p:nvPicPr>
          <p:cNvPr id="4" name="Obrázek 3" descr="MH9004423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35896" y="2780928"/>
            <a:ext cx="3095625" cy="309562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Složení obyvatelstva z hlediska věku, národností, náboženství, vzdělání</a:t>
            </a:r>
          </a:p>
          <a:p>
            <a:r>
              <a:rPr lang="cs-CZ" dirty="0" smtClean="0"/>
              <a:t>Změny ve složení obyvatelstva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Demografický vývoj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SWOT analýza vyzdvihuje možnosti firmy a pojmenovává problémy</a:t>
            </a:r>
          </a:p>
          <a:p>
            <a:r>
              <a:rPr lang="cs-CZ" dirty="0" smtClean="0"/>
              <a:t>Je důležitým nástrojem řízení</a:t>
            </a:r>
          </a:p>
          <a:p>
            <a:r>
              <a:rPr lang="cs-CZ" dirty="0" smtClean="0"/>
              <a:t>Vede ke zlepšení výkonnosti organizace</a:t>
            </a:r>
          </a:p>
          <a:p>
            <a:r>
              <a:rPr lang="cs-CZ" dirty="0" smtClean="0"/>
              <a:t>Vhodné je provádět </a:t>
            </a:r>
            <a:r>
              <a:rPr lang="cs-CZ" smtClean="0"/>
              <a:t>ji periodicky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88</TotalTime>
  <Words>252</Words>
  <Application>Microsoft Office PowerPoint</Application>
  <PresentationFormat>Předvádění na obrazovce (4:3)</PresentationFormat>
  <Paragraphs>89</Paragraphs>
  <Slides>21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Shluk</vt:lpstr>
      <vt:lpstr>Microsoft Word Document</vt:lpstr>
      <vt:lpstr>Prezentace aplikace PowerPoint</vt:lpstr>
      <vt:lpstr>SWOT analýza</vt:lpstr>
      <vt:lpstr>SWOT analýza</vt:lpstr>
      <vt:lpstr>SWOT analýza</vt:lpstr>
      <vt:lpstr>SW analýza</vt:lpstr>
      <vt:lpstr>Vnitřní prostředí</vt:lpstr>
      <vt:lpstr>Zaměstnanci</vt:lpstr>
      <vt:lpstr>Management</vt:lpstr>
      <vt:lpstr>Finanční situace  ve firmě</vt:lpstr>
      <vt:lpstr>Výrobní program</vt:lpstr>
      <vt:lpstr>Technické vybavení firmy</vt:lpstr>
      <vt:lpstr>Image firmy</vt:lpstr>
      <vt:lpstr>OT analýza</vt:lpstr>
      <vt:lpstr>Vnější prostředí </vt:lpstr>
      <vt:lpstr>Ekonomické prostředí</vt:lpstr>
      <vt:lpstr>Politicko – právní prostředí</vt:lpstr>
      <vt:lpstr>Podnikatelské prostředí</vt:lpstr>
      <vt:lpstr>Přírodní prostředí</vt:lpstr>
      <vt:lpstr>Technický pokrok</vt:lpstr>
      <vt:lpstr>Demografický vývoj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SWOT analýza</dc:title>
  <dc:creator>n</dc:creator>
  <cp:lastModifiedBy>Iva Buriánková</cp:lastModifiedBy>
  <cp:revision>15</cp:revision>
  <dcterms:created xsi:type="dcterms:W3CDTF">2012-07-17T15:54:22Z</dcterms:created>
  <dcterms:modified xsi:type="dcterms:W3CDTF">2013-06-27T07:56:07Z</dcterms:modified>
</cp:coreProperties>
</file>