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0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62A30AE-BCA2-42C4-B015-2C18C4FD741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AFFABA7-8711-4588-9865-B12193FB31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6212993"/>
              </p:ext>
            </p:extLst>
          </p:nvPr>
        </p:nvGraphicFramePr>
        <p:xfrm>
          <a:off x="2411760" y="480077"/>
          <a:ext cx="4176464" cy="6106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633110" progId="Word.Document.12">
                  <p:embed/>
                </p:oleObj>
              </mc:Choice>
              <mc:Fallback>
                <p:oleObj name="Dokument" r:id="rId3" imgW="5903610" imgH="863311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480077"/>
                        <a:ext cx="4176464" cy="61060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9735140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Typy otázek v dotazníku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otázek – podle obsahu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Věcné</a:t>
            </a:r>
            <a:r>
              <a:rPr lang="cs-CZ" dirty="0" smtClean="0"/>
              <a:t> – jsou zaměřeny na cíl výzkumu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Všeobecné</a:t>
            </a:r>
            <a:r>
              <a:rPr lang="cs-CZ" dirty="0" smtClean="0"/>
              <a:t> – jsou zaměřeny na osobu respondenta, týkají se např. věku, vzdělání…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Typy otázek – podle způsobu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Uzavřené otázky </a:t>
            </a:r>
            <a:r>
              <a:rPr lang="cs-CZ" dirty="0" smtClean="0"/>
              <a:t>– obsahují varianty odpovědí, výhodou je jednoduché vyplnění i zpracování, nevýhodou sugestivnost a omezené vyjádření respondenta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Otevřené otázky </a:t>
            </a:r>
            <a:r>
              <a:rPr lang="cs-CZ" dirty="0" smtClean="0"/>
              <a:t>– respondent se může vyjádřit vlastními slovy, </a:t>
            </a:r>
            <a:r>
              <a:rPr lang="cs-CZ" smtClean="0"/>
              <a:t>výhodou je, </a:t>
            </a:r>
            <a:r>
              <a:rPr lang="cs-CZ" dirty="0" smtClean="0"/>
              <a:t>že respondent není omezován, nevýhodou je obtížnější zpracování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Uzavřené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Dichotomické</a:t>
            </a:r>
          </a:p>
          <a:p>
            <a:r>
              <a:rPr lang="cs-CZ" dirty="0" smtClean="0"/>
              <a:t>Trichotomické</a:t>
            </a:r>
          </a:p>
          <a:p>
            <a:r>
              <a:rPr lang="cs-CZ" dirty="0" smtClean="0"/>
              <a:t>Výčtové</a:t>
            </a:r>
          </a:p>
          <a:p>
            <a:r>
              <a:rPr lang="cs-CZ" dirty="0" smtClean="0"/>
              <a:t>Výběrové</a:t>
            </a:r>
          </a:p>
          <a:p>
            <a:r>
              <a:rPr lang="cs-CZ" dirty="0" smtClean="0"/>
              <a:t>Škálové</a:t>
            </a:r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Dichotomické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Nabízí odpovědi</a:t>
            </a:r>
          </a:p>
          <a:p>
            <a:r>
              <a:rPr lang="cs-CZ" dirty="0" smtClean="0"/>
              <a:t>ano</a:t>
            </a:r>
            <a:endParaRPr lang="cs-CZ" dirty="0"/>
          </a:p>
          <a:p>
            <a:r>
              <a:rPr lang="cs-CZ" dirty="0" smtClean="0"/>
              <a:t> ne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r>
              <a:rPr lang="cs-CZ" dirty="0" smtClean="0"/>
              <a:t>Navštívili jste v loňském roce Chorvatsko?</a:t>
            </a:r>
            <a:endParaRPr lang="cs-CZ" dirty="0"/>
          </a:p>
        </p:txBody>
      </p:sp>
      <p:pic>
        <p:nvPicPr>
          <p:cNvPr id="4" name="Obrázek 3" descr="MH9004484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1556792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Trichotomické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Nabízí odpovědi 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ne</a:t>
            </a:r>
          </a:p>
          <a:p>
            <a:r>
              <a:rPr lang="cs-CZ" dirty="0" smtClean="0"/>
              <a:t>nevím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r>
              <a:rPr lang="cs-CZ" dirty="0" smtClean="0"/>
              <a:t>Doporučil bys výrobek svým přátelům 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Výčtové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Umožňují vybrat několik nabízených možností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r>
              <a:rPr lang="cs-CZ" dirty="0" smtClean="0"/>
              <a:t>Který Večerníček se vám líbil:</a:t>
            </a:r>
          </a:p>
          <a:p>
            <a:r>
              <a:rPr lang="cs-CZ" dirty="0" smtClean="0"/>
              <a:t>Bob a Bobek</a:t>
            </a:r>
          </a:p>
          <a:p>
            <a:r>
              <a:rPr lang="cs-CZ" dirty="0" smtClean="0"/>
              <a:t>Medvědí bratři</a:t>
            </a:r>
          </a:p>
          <a:p>
            <a:r>
              <a:rPr lang="cs-CZ" dirty="0" smtClean="0"/>
              <a:t>Pat a Mat</a:t>
            </a:r>
          </a:p>
          <a:p>
            <a:r>
              <a:rPr lang="cs-CZ" dirty="0" smtClean="0"/>
              <a:t>Pruhovaní kamarádi</a:t>
            </a:r>
          </a:p>
          <a:p>
            <a:r>
              <a:rPr lang="cs-CZ" dirty="0" err="1" smtClean="0"/>
              <a:t>Štaflík</a:t>
            </a:r>
            <a:r>
              <a:rPr lang="cs-CZ" dirty="0" smtClean="0"/>
              <a:t> a </a:t>
            </a:r>
            <a:r>
              <a:rPr lang="cs-CZ" dirty="0" err="1" smtClean="0"/>
              <a:t>Špagetka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Výběrové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Umožňují vybrat jednu z nabízených možností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r>
              <a:rPr lang="cs-CZ" dirty="0" smtClean="0"/>
              <a:t>Běžný účet si vybírám podle</a:t>
            </a:r>
          </a:p>
          <a:p>
            <a:r>
              <a:rPr lang="cs-CZ" dirty="0" smtClean="0"/>
              <a:t>Poplatků</a:t>
            </a:r>
          </a:p>
          <a:p>
            <a:r>
              <a:rPr lang="cs-CZ" dirty="0" smtClean="0"/>
              <a:t>Služeb</a:t>
            </a:r>
          </a:p>
          <a:p>
            <a:r>
              <a:rPr lang="cs-CZ" dirty="0" smtClean="0"/>
              <a:t>Banky</a:t>
            </a:r>
          </a:p>
          <a:p>
            <a:r>
              <a:rPr lang="cs-CZ" dirty="0" smtClean="0"/>
              <a:t>Úroků</a:t>
            </a:r>
          </a:p>
          <a:p>
            <a:endParaRPr lang="cs-CZ" dirty="0"/>
          </a:p>
        </p:txBody>
      </p:sp>
      <p:pic>
        <p:nvPicPr>
          <p:cNvPr id="4" name="Obrázek 3" descr="MH9004403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3356992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Škálové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Grafická škála </a:t>
            </a:r>
            <a:r>
              <a:rPr lang="cs-CZ" dirty="0" smtClean="0">
                <a:sym typeface="Wingdings" pitchFamily="2" charset="2"/>
              </a:rPr>
              <a:t> 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Klasifikační stupnice 1-5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ym typeface="Wingdings" pitchFamily="2" charset="2"/>
              </a:rPr>
              <a:t>Bodové ohodnocení 1-10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ym typeface="Wingdings" pitchFamily="2" charset="2"/>
              </a:rPr>
              <a:t>Likertova</a:t>
            </a:r>
            <a:r>
              <a:rPr lang="cs-CZ" dirty="0" smtClean="0">
                <a:sym typeface="Wingdings" pitchFamily="2" charset="2"/>
              </a:rPr>
              <a:t> stupnice</a:t>
            </a:r>
          </a:p>
          <a:p>
            <a:pPr lvl="2"/>
            <a:r>
              <a:rPr lang="cs-CZ" dirty="0" smtClean="0">
                <a:sym typeface="Wingdings" pitchFamily="2" charset="2"/>
              </a:rPr>
              <a:t>souhlasím</a:t>
            </a:r>
          </a:p>
          <a:p>
            <a:pPr lvl="2"/>
            <a:r>
              <a:rPr lang="cs-CZ" dirty="0" smtClean="0">
                <a:sym typeface="Wingdings" pitchFamily="2" charset="2"/>
              </a:rPr>
              <a:t>spíš souhlasím </a:t>
            </a:r>
          </a:p>
          <a:p>
            <a:pPr lvl="2"/>
            <a:r>
              <a:rPr lang="cs-CZ" dirty="0" smtClean="0">
                <a:sym typeface="Wingdings" pitchFamily="2" charset="2"/>
              </a:rPr>
              <a:t>nevím</a:t>
            </a:r>
          </a:p>
          <a:p>
            <a:pPr lvl="2"/>
            <a:r>
              <a:rPr lang="cs-CZ" dirty="0" smtClean="0">
                <a:sym typeface="Wingdings" pitchFamily="2" charset="2"/>
              </a:rPr>
              <a:t>spíš nesouhlasím</a:t>
            </a:r>
          </a:p>
          <a:p>
            <a:pPr lvl="2"/>
            <a:r>
              <a:rPr lang="cs-CZ" dirty="0" smtClean="0">
                <a:sym typeface="Wingdings" pitchFamily="2" charset="2"/>
              </a:rPr>
              <a:t>nesouhlasím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Otevřené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Volné otázky</a:t>
            </a:r>
          </a:p>
          <a:p>
            <a:r>
              <a:rPr lang="cs-CZ" dirty="0" smtClean="0"/>
              <a:t>Volné dokončení věty</a:t>
            </a:r>
          </a:p>
          <a:p>
            <a:r>
              <a:rPr lang="cs-CZ" dirty="0" smtClean="0"/>
              <a:t>Volné dokončení obrázku</a:t>
            </a:r>
          </a:p>
          <a:p>
            <a:r>
              <a:rPr lang="cs-CZ" dirty="0" smtClean="0"/>
              <a:t>Asociační otázky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Volné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239000" cy="518697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Respondent má úplnou volnost, zjišťují se jeho osobní názory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Příklad:</a:t>
            </a:r>
          </a:p>
          <a:p>
            <a:pPr>
              <a:buNone/>
            </a:pPr>
            <a:r>
              <a:rPr lang="cs-CZ" dirty="0" smtClean="0"/>
              <a:t>    Jaký je Váš názor na služby Informačního centra?</a:t>
            </a:r>
            <a:endParaRPr lang="cs-CZ" dirty="0"/>
          </a:p>
        </p:txBody>
      </p:sp>
      <p:pic>
        <p:nvPicPr>
          <p:cNvPr id="4" name="Obrázek 3" descr="MH9004421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6016" y="3762375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Volné dokončení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Respondent volně dokončí započatou větu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r>
              <a:rPr lang="cs-CZ" dirty="0" smtClean="0"/>
              <a:t>    Rád nakupuji v tomto obchodě, protože…………………………………..</a:t>
            </a:r>
            <a:endParaRPr lang="cs-CZ" dirty="0"/>
          </a:p>
        </p:txBody>
      </p:sp>
      <p:pic>
        <p:nvPicPr>
          <p:cNvPr id="4" name="Obrázek 3" descr="MH9002959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3762375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Volné dokončení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Obvykle na obrázku jedna postava něco sděluje druhé. Respondent má doplnit reakci druhé postavy</a:t>
            </a:r>
            <a:endParaRPr lang="cs-CZ" dirty="0"/>
          </a:p>
        </p:txBody>
      </p:sp>
      <p:pic>
        <p:nvPicPr>
          <p:cNvPr id="4" name="Obrázek 3" descr="mpola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3429000"/>
            <a:ext cx="4294423" cy="2619598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2771800" y="2852936"/>
            <a:ext cx="1872208" cy="1080120"/>
          </a:xfrm>
          <a:prstGeom prst="wedgeEllipseCallou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Vidíš ten bourák?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4932040" y="3429000"/>
            <a:ext cx="1728192" cy="1152128"/>
          </a:xfrm>
          <a:prstGeom prst="wedgeEllipseCallou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Asociační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Respondent má uvést, co se mu vybaví v určité situaci, první reakce na položenou otázku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Příklad:</a:t>
            </a:r>
          </a:p>
          <a:p>
            <a:pPr>
              <a:buNone/>
            </a:pPr>
            <a:r>
              <a:rPr lang="cs-CZ" dirty="0" smtClean="0"/>
              <a:t>    Když slyším ISŠ Semily, představím si…………..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635896" y="486916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148</TotalTime>
  <Words>298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Bohatý</vt:lpstr>
      <vt:lpstr>Microsoft Word Document</vt:lpstr>
      <vt:lpstr>Prezentace aplikace PowerPoint</vt:lpstr>
      <vt:lpstr>Typy otázek v dotazníku</vt:lpstr>
      <vt:lpstr>Typy otázek – podle obsahu</vt:lpstr>
      <vt:lpstr>Typy otázek – podle způsobu odpovědí</vt:lpstr>
      <vt:lpstr>Uzavřené otázky</vt:lpstr>
      <vt:lpstr>Dichotomické otázky</vt:lpstr>
      <vt:lpstr>Trichotomické otázky</vt:lpstr>
      <vt:lpstr>Výčtové otázky</vt:lpstr>
      <vt:lpstr>Výběrové otázky</vt:lpstr>
      <vt:lpstr>Škálové otázky</vt:lpstr>
      <vt:lpstr>Otevřené otázky</vt:lpstr>
      <vt:lpstr>Volné otázky</vt:lpstr>
      <vt:lpstr>Volné dokončení věty</vt:lpstr>
      <vt:lpstr>Volné dokončení obrázku</vt:lpstr>
      <vt:lpstr>Asociační otázky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Typy otázek v dotazníku</dc:title>
  <dc:creator>n</dc:creator>
  <cp:lastModifiedBy>Iva Buriánková</cp:lastModifiedBy>
  <cp:revision>20</cp:revision>
  <dcterms:created xsi:type="dcterms:W3CDTF">2012-11-13T16:03:32Z</dcterms:created>
  <dcterms:modified xsi:type="dcterms:W3CDTF">2013-06-27T08:02:43Z</dcterms:modified>
</cp:coreProperties>
</file>