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75" r:id="rId11"/>
    <p:sldId id="265" r:id="rId12"/>
    <p:sldId id="266" r:id="rId13"/>
    <p:sldId id="276" r:id="rId14"/>
    <p:sldId id="267" r:id="rId15"/>
    <p:sldId id="269" r:id="rId16"/>
    <p:sldId id="270" r:id="rId17"/>
    <p:sldId id="271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0326787"/>
              </p:ext>
            </p:extLst>
          </p:nvPr>
        </p:nvGraphicFramePr>
        <p:xfrm>
          <a:off x="2555776" y="408733"/>
          <a:ext cx="4104455" cy="5936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539867" progId="Word.Document.12">
                  <p:embed/>
                </p:oleObj>
              </mc:Choice>
              <mc:Fallback>
                <p:oleObj name="Dokument" r:id="rId3" imgW="5903610" imgH="853986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408733"/>
                        <a:ext cx="4104455" cy="59363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50314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411025" y="1934414"/>
            <a:ext cx="4321952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RISKUJ</a:t>
            </a:r>
            <a:endParaRPr lang="cs-CZ" sz="115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Marketingový systém řízení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2699792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5" name="Tlačítko akce: Vlastní 4">
            <a:hlinkClick r:id="rId3" action="ppaction://hlinksldjump" highlightClick="1"/>
          </p:cNvPr>
          <p:cNvSpPr/>
          <p:nvPr/>
        </p:nvSpPr>
        <p:spPr>
          <a:xfrm>
            <a:off x="4283968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6" name="Tlačítko akce: Vlastní 5">
            <a:hlinkClick r:id="rId4" action="ppaction://hlinksldjump" highlightClick="1"/>
          </p:cNvPr>
          <p:cNvSpPr/>
          <p:nvPr/>
        </p:nvSpPr>
        <p:spPr>
          <a:xfrm>
            <a:off x="5868144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7" name="Tlačítko akce: Vlastní 6">
            <a:hlinkClick r:id="rId5" action="ppaction://hlinksldjump" highlightClick="1"/>
          </p:cNvPr>
          <p:cNvSpPr/>
          <p:nvPr/>
        </p:nvSpPr>
        <p:spPr>
          <a:xfrm>
            <a:off x="7452320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8" name="Tlačítko akce: Vlastní 7">
            <a:hlinkClick r:id="rId6" action="ppaction://hlinksldjump" highlightClick="1"/>
          </p:cNvPr>
          <p:cNvSpPr/>
          <p:nvPr/>
        </p:nvSpPr>
        <p:spPr>
          <a:xfrm>
            <a:off x="2699792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9" name="Tlačítko akce: Vlastní 8">
            <a:hlinkClick r:id="rId7" action="ppaction://hlinksldjump" highlightClick="1"/>
          </p:cNvPr>
          <p:cNvSpPr/>
          <p:nvPr/>
        </p:nvSpPr>
        <p:spPr>
          <a:xfrm>
            <a:off x="4283968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0" name="Tlačítko akce: Vlastní 9">
            <a:hlinkClick r:id="rId8" action="ppaction://hlinksldjump" highlightClick="1"/>
          </p:cNvPr>
          <p:cNvSpPr/>
          <p:nvPr/>
        </p:nvSpPr>
        <p:spPr>
          <a:xfrm>
            <a:off x="5868144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1" name="Tlačítko akce: Vlastní 10">
            <a:hlinkClick r:id="rId9" action="ppaction://hlinksldjump" highlightClick="1"/>
          </p:cNvPr>
          <p:cNvSpPr/>
          <p:nvPr/>
        </p:nvSpPr>
        <p:spPr>
          <a:xfrm>
            <a:off x="7452320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2" name="Tlačítko akce: Vlastní 11">
            <a:hlinkClick r:id="rId10" action="ppaction://hlinksldjump" highlightClick="1"/>
          </p:cNvPr>
          <p:cNvSpPr/>
          <p:nvPr/>
        </p:nvSpPr>
        <p:spPr>
          <a:xfrm>
            <a:off x="2699792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3" name="Tlačítko akce: Vlastní 12">
            <a:hlinkClick r:id="rId11" action="ppaction://hlinksldjump" highlightClick="1"/>
          </p:cNvPr>
          <p:cNvSpPr/>
          <p:nvPr/>
        </p:nvSpPr>
        <p:spPr>
          <a:xfrm>
            <a:off x="4283968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4" name="Tlačítko akce: Vlastní 13">
            <a:hlinkClick r:id="rId12" action="ppaction://hlinksldjump" highlightClick="1"/>
          </p:cNvPr>
          <p:cNvSpPr/>
          <p:nvPr/>
        </p:nvSpPr>
        <p:spPr>
          <a:xfrm>
            <a:off x="5868144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5" name="Tlačítko akce: Vlastní 14">
            <a:hlinkClick r:id="rId13" action="ppaction://hlinksldjump" highlightClick="1"/>
          </p:cNvPr>
          <p:cNvSpPr/>
          <p:nvPr/>
        </p:nvSpPr>
        <p:spPr>
          <a:xfrm>
            <a:off x="7452320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6" name="Tlačítko akce: Vlastní 15">
            <a:hlinkClick r:id="rId14" action="ppaction://hlinksldjump" highlightClick="1"/>
          </p:cNvPr>
          <p:cNvSpPr/>
          <p:nvPr/>
        </p:nvSpPr>
        <p:spPr>
          <a:xfrm>
            <a:off x="2699792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7" name="Tlačítko akce: Vlastní 16">
            <a:hlinkClick r:id="rId15" action="ppaction://hlinksldjump" highlightClick="1"/>
          </p:cNvPr>
          <p:cNvSpPr/>
          <p:nvPr/>
        </p:nvSpPr>
        <p:spPr>
          <a:xfrm>
            <a:off x="4283968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8" name="Tlačítko akce: Vlastní 17">
            <a:hlinkClick r:id="rId16" action="ppaction://hlinksldjump" highlightClick="1"/>
          </p:cNvPr>
          <p:cNvSpPr/>
          <p:nvPr/>
        </p:nvSpPr>
        <p:spPr>
          <a:xfrm>
            <a:off x="5868144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9" name="Tlačítko akce: Vlastní 18">
            <a:hlinkClick r:id="rId17" action="ppaction://hlinksldjump" highlightClick="1"/>
          </p:cNvPr>
          <p:cNvSpPr/>
          <p:nvPr/>
        </p:nvSpPr>
        <p:spPr>
          <a:xfrm>
            <a:off x="7452320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4 000</a:t>
            </a:r>
            <a:endParaRPr lang="cs-CZ" sz="4000" dirty="0"/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179512" y="1340768"/>
            <a:ext cx="2304256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Marketingové analýzy</a:t>
            </a:r>
            <a:endParaRPr lang="cs-CZ" sz="2800" dirty="0"/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179512" y="2458592"/>
            <a:ext cx="2304256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Marketingové strategie</a:t>
            </a:r>
            <a:endParaRPr lang="cs-CZ" sz="2800" dirty="0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179512" y="3573016"/>
            <a:ext cx="2304256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Podnikatelské koncepce</a:t>
            </a:r>
            <a:endParaRPr lang="cs-CZ" sz="2800" dirty="0"/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179512" y="4725144"/>
            <a:ext cx="2304256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Základní pojmy  z marketingu</a:t>
            </a:r>
            <a:endParaRPr lang="cs-CZ" sz="2800" dirty="0"/>
          </a:p>
        </p:txBody>
      </p:sp>
      <p:sp>
        <p:nvSpPr>
          <p:cNvPr id="24" name="Obdélník 23"/>
          <p:cNvSpPr/>
          <p:nvPr/>
        </p:nvSpPr>
        <p:spPr>
          <a:xfrm>
            <a:off x="3291812" y="201414"/>
            <a:ext cx="256038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RISKUJ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Marketingové analýzy za 1 000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výrobek označujeme pojmem </a:t>
            </a:r>
            <a:r>
              <a:rPr lang="cs-CZ" b="1" dirty="0" smtClean="0"/>
              <a:t>dojná kráva?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       výrobky s vysokým podílem na trhu, jejich podíl už neroste</a:t>
            </a:r>
            <a:endParaRPr lang="cs-CZ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lačítko akce: Dopředu nebo Další 2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Marketingové analýzy za 2 000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 to tržní potenciál?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ukazatel, který udává, kolik výrobků by se mohlo na daném trhu prodat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lačítko akce: Dopředu nebo Další 19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Marketingové analýzy za 3 000  </a:t>
            </a:r>
            <a:endParaRPr lang="cs-CZ" sz="4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Čím se zabývá SW analýza?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vnitřním prostředím firmy – hledá silné a slabé stránky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301208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lačítko akce: Dopředu nebo Další 9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Marketingové analýzy za 4 000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dirty="0" smtClean="0"/>
              <a:t>Čím se zabývá portfoliová analýza BCG?</a:t>
            </a:r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rozděluje výrobky do čtyř skupin podle jejich podílu na trhu a podle tempa růstu trhu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lačítko akce: Dopředu nebo Další 1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Marketingové strategie za 1 000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Charakterizujte strategii tržní mezery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	strategie zaměřená na konkurenci, hledá prázdné místo na trhu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Marketingové strategie za 2 000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strategie?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dlouhodobý způsob chování firmy, který má vést k dosažení cílů firmy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Marketingové strategie za 3 000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Vyjmenujte strategie zaměřené na zákazníky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strategie nízkých nákladů</a:t>
            </a:r>
          </a:p>
          <a:p>
            <a:pPr algn="ctr">
              <a:buNone/>
            </a:pPr>
            <a:r>
              <a:rPr lang="cs-CZ" dirty="0" smtClean="0"/>
              <a:t>strategie diferenciace výrobku</a:t>
            </a:r>
          </a:p>
          <a:p>
            <a:pPr algn="ctr">
              <a:buNone/>
            </a:pPr>
            <a:r>
              <a:rPr lang="cs-CZ" dirty="0" smtClean="0"/>
              <a:t>strategie segmentace trhu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Marketingové strategie za 4 000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čem spočívá strategie rozvoje výrobku?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firma se snaží prosadit na stávajícím trhu s novým výrobkem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Podnikatelské koncepce za 1 000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Které podnikatelské koncepce znáte?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výrobní koncepce</a:t>
            </a:r>
          </a:p>
          <a:p>
            <a:pPr algn="ctr">
              <a:buNone/>
            </a:pPr>
            <a:r>
              <a:rPr lang="cs-CZ" dirty="0" smtClean="0"/>
              <a:t>výrobková koncepce</a:t>
            </a:r>
          </a:p>
          <a:p>
            <a:pPr algn="ctr">
              <a:buNone/>
            </a:pPr>
            <a:r>
              <a:rPr lang="cs-CZ" dirty="0" smtClean="0"/>
              <a:t>prodejní koncepce</a:t>
            </a:r>
          </a:p>
          <a:p>
            <a:pPr algn="ctr">
              <a:buNone/>
            </a:pPr>
            <a:r>
              <a:rPr lang="cs-CZ" dirty="0" smtClean="0"/>
              <a:t>marketingová koncepce</a:t>
            </a:r>
          </a:p>
          <a:p>
            <a:pPr algn="ctr">
              <a:buNone/>
            </a:pPr>
            <a:r>
              <a:rPr lang="cs-CZ" dirty="0" err="1" smtClean="0"/>
              <a:t>eko</a:t>
            </a:r>
            <a:r>
              <a:rPr lang="cs-CZ" dirty="0" smtClean="0"/>
              <a:t> sociální marketingová koncepce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Podnikatelské koncepce za 2 000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podstatou výrobkové koncepce?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čím kvalitnější výrobek, tím větší prodej a zisk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Podnikatelské koncepce za 3 000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022" y="1574371"/>
            <a:ext cx="8229600" cy="4525963"/>
          </a:xfrm>
          <a:solidFill>
            <a:schemeClr val="bg1"/>
          </a:solidFill>
          <a:ln>
            <a:solidFill>
              <a:schemeClr val="bg1"/>
            </a:solidFill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Vyjmenuj hlavní představitele výrobní koncepce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Henry Ford, Tomáš Baťa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452320" y="5013176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Podnikatelské koncepce za 4 000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je rozdíl mezi prodejní a marketingovou koncepcí?</a:t>
            </a:r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obě používají stejné nástroje, ale u prodejní je na prvním místě výroba a pak zákazník a u prodejní se nejdřív zjišťují potřeby zákazníka a podle toho se vyrábí                       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Základní pojmy  za 1 000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marketingový mix?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kombinace marketingových nástrojů – výrobku, ceny, distribuce a propagace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Základní pojmy za 2 000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/>
          <a:lstStyle/>
          <a:p>
            <a:r>
              <a:rPr lang="cs-CZ" dirty="0" smtClean="0"/>
              <a:t>Co je cílem marketingu?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uspokojit přání zákazníka lépe než konkurence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Základní pojmy za 3 000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segmentace trhu?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rozčlenění trhu na menší skupiny zákazníků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Základní pojmy za 4 000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Kdo ovlivňuje konkurenční prostředí firmy?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smtClean="0"/>
              <a:t>dodavatelé</a:t>
            </a:r>
            <a:r>
              <a:rPr lang="cs-CZ" dirty="0" smtClean="0"/>
              <a:t>, konkurenční firmy, stát, nové firmy</a:t>
            </a:r>
          </a:p>
          <a:p>
            <a:pPr algn="ctr">
              <a:buNone/>
            </a:pP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765</TotalTime>
  <Words>389</Words>
  <Application>Microsoft Office PowerPoint</Application>
  <PresentationFormat>Předvádění na obrazovce (4:3)</PresentationFormat>
  <Paragraphs>108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sady Office</vt:lpstr>
      <vt:lpstr>Microsoft Word Document</vt:lpstr>
      <vt:lpstr>Prezentace aplikace PowerPoint</vt:lpstr>
      <vt:lpstr>RISKUJ</vt:lpstr>
      <vt:lpstr>Prezentace aplikace PowerPoint</vt:lpstr>
      <vt:lpstr>Marketingové analýzy za 1 000</vt:lpstr>
      <vt:lpstr>Marketingové analýzy za 2 000</vt:lpstr>
      <vt:lpstr>Marketingové analýzy za 3 000  </vt:lpstr>
      <vt:lpstr>Marketingové analýzy za 4 000</vt:lpstr>
      <vt:lpstr>Marketingové strategie za 1 000</vt:lpstr>
      <vt:lpstr>Marketingové strategie za 2 000</vt:lpstr>
      <vt:lpstr>Marketingové strategie za 3 000</vt:lpstr>
      <vt:lpstr>Marketingové strategie za 4 000</vt:lpstr>
      <vt:lpstr>Podnikatelské koncepce za 1 000</vt:lpstr>
      <vt:lpstr>Podnikatelské koncepce za 2 000</vt:lpstr>
      <vt:lpstr>Podnikatelské koncepce za 3 000</vt:lpstr>
      <vt:lpstr>Podnikatelské koncepce za 4 000</vt:lpstr>
      <vt:lpstr>Základní pojmy  za 1 000</vt:lpstr>
      <vt:lpstr>Základní pojmy za 2 000</vt:lpstr>
      <vt:lpstr>Základní pojmy za 3 000</vt:lpstr>
      <vt:lpstr>Základní pojmy za 4 000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</dc:title>
  <dc:creator>Roman</dc:creator>
  <cp:lastModifiedBy>Iva Buriánková</cp:lastModifiedBy>
  <cp:revision>81</cp:revision>
  <dcterms:created xsi:type="dcterms:W3CDTF">2012-06-17T14:19:53Z</dcterms:created>
  <dcterms:modified xsi:type="dcterms:W3CDTF">2013-06-27T08:29:59Z</dcterms:modified>
</cp:coreProperties>
</file>