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75" r:id="rId11"/>
    <p:sldId id="265" r:id="rId12"/>
    <p:sldId id="266" r:id="rId13"/>
    <p:sldId id="276" r:id="rId14"/>
    <p:sldId id="267" r:id="rId15"/>
    <p:sldId id="269" r:id="rId16"/>
    <p:sldId id="270" r:id="rId17"/>
    <p:sldId id="271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37FF34-CEDA-4D32-8C88-30E907AC1A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20583576"/>
              </p:ext>
            </p:extLst>
          </p:nvPr>
        </p:nvGraphicFramePr>
        <p:xfrm>
          <a:off x="2555776" y="304587"/>
          <a:ext cx="4176463" cy="60405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539867" progId="Word.Document.12">
                  <p:embed/>
                </p:oleObj>
              </mc:Choice>
              <mc:Fallback>
                <p:oleObj name="Dokument" r:id="rId3" imgW="5903610" imgH="853986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304587"/>
                        <a:ext cx="4176463" cy="60405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8753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411025" y="1934414"/>
            <a:ext cx="4321952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RISKUJ</a:t>
            </a:r>
            <a:endParaRPr lang="cs-CZ" sz="115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Marketingový mix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2699792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5" name="Tlačítko akce: Vlastní 4">
            <a:hlinkClick r:id="rId3" action="ppaction://hlinksldjump" highlightClick="1"/>
          </p:cNvPr>
          <p:cNvSpPr/>
          <p:nvPr/>
        </p:nvSpPr>
        <p:spPr>
          <a:xfrm>
            <a:off x="4283968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6" name="Tlačítko akce: Vlastní 5">
            <a:hlinkClick r:id="rId4" action="ppaction://hlinksldjump" highlightClick="1"/>
          </p:cNvPr>
          <p:cNvSpPr/>
          <p:nvPr/>
        </p:nvSpPr>
        <p:spPr>
          <a:xfrm>
            <a:off x="5868144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7" name="Tlačítko akce: Vlastní 6">
            <a:hlinkClick r:id="rId5" action="ppaction://hlinksldjump" highlightClick="1"/>
          </p:cNvPr>
          <p:cNvSpPr/>
          <p:nvPr/>
        </p:nvSpPr>
        <p:spPr>
          <a:xfrm>
            <a:off x="7452320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8" name="Tlačítko akce: Vlastní 7">
            <a:hlinkClick r:id="rId6" action="ppaction://hlinksldjump" highlightClick="1"/>
          </p:cNvPr>
          <p:cNvSpPr/>
          <p:nvPr/>
        </p:nvSpPr>
        <p:spPr>
          <a:xfrm>
            <a:off x="2699792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9" name="Tlačítko akce: Vlastní 8">
            <a:hlinkClick r:id="rId7" action="ppaction://hlinksldjump" highlightClick="1"/>
          </p:cNvPr>
          <p:cNvSpPr/>
          <p:nvPr/>
        </p:nvSpPr>
        <p:spPr>
          <a:xfrm>
            <a:off x="4283968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0" name="Tlačítko akce: Vlastní 9">
            <a:hlinkClick r:id="rId8" action="ppaction://hlinksldjump" highlightClick="1"/>
          </p:cNvPr>
          <p:cNvSpPr/>
          <p:nvPr/>
        </p:nvSpPr>
        <p:spPr>
          <a:xfrm>
            <a:off x="5868144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1" name="Tlačítko akce: Vlastní 10">
            <a:hlinkClick r:id="rId9" action="ppaction://hlinksldjump" highlightClick="1"/>
          </p:cNvPr>
          <p:cNvSpPr/>
          <p:nvPr/>
        </p:nvSpPr>
        <p:spPr>
          <a:xfrm>
            <a:off x="7452320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2" name="Tlačítko akce: Vlastní 11">
            <a:hlinkClick r:id="rId10" action="ppaction://hlinksldjump" highlightClick="1"/>
          </p:cNvPr>
          <p:cNvSpPr/>
          <p:nvPr/>
        </p:nvSpPr>
        <p:spPr>
          <a:xfrm>
            <a:off x="2699792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3" name="Tlačítko akce: Vlastní 12">
            <a:hlinkClick r:id="rId11" action="ppaction://hlinksldjump" highlightClick="1"/>
          </p:cNvPr>
          <p:cNvSpPr/>
          <p:nvPr/>
        </p:nvSpPr>
        <p:spPr>
          <a:xfrm>
            <a:off x="4283968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4" name="Tlačítko akce: Vlastní 13">
            <a:hlinkClick r:id="rId12" action="ppaction://hlinksldjump" highlightClick="1"/>
          </p:cNvPr>
          <p:cNvSpPr/>
          <p:nvPr/>
        </p:nvSpPr>
        <p:spPr>
          <a:xfrm>
            <a:off x="5868144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5" name="Tlačítko akce: Vlastní 14">
            <a:hlinkClick r:id="rId13" action="ppaction://hlinksldjump" highlightClick="1"/>
          </p:cNvPr>
          <p:cNvSpPr/>
          <p:nvPr/>
        </p:nvSpPr>
        <p:spPr>
          <a:xfrm>
            <a:off x="7452320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6" name="Tlačítko akce: Vlastní 15">
            <a:hlinkClick r:id="rId14" action="ppaction://hlinksldjump" highlightClick="1"/>
          </p:cNvPr>
          <p:cNvSpPr/>
          <p:nvPr/>
        </p:nvSpPr>
        <p:spPr>
          <a:xfrm>
            <a:off x="2699792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7" name="Tlačítko akce: Vlastní 16">
            <a:hlinkClick r:id="rId15" action="ppaction://hlinksldjump" highlightClick="1"/>
          </p:cNvPr>
          <p:cNvSpPr/>
          <p:nvPr/>
        </p:nvSpPr>
        <p:spPr>
          <a:xfrm>
            <a:off x="4283968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8" name="Tlačítko akce: Vlastní 17">
            <a:hlinkClick r:id="rId16" action="ppaction://hlinksldjump" highlightClick="1"/>
          </p:cNvPr>
          <p:cNvSpPr/>
          <p:nvPr/>
        </p:nvSpPr>
        <p:spPr>
          <a:xfrm>
            <a:off x="5868144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9" name="Tlačítko akce: Vlastní 18">
            <a:hlinkClick r:id="rId17" action="ppaction://hlinksldjump" highlightClick="1"/>
          </p:cNvPr>
          <p:cNvSpPr/>
          <p:nvPr/>
        </p:nvSpPr>
        <p:spPr>
          <a:xfrm>
            <a:off x="7452320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4 000</a:t>
            </a:r>
            <a:endParaRPr lang="cs-CZ" sz="4000" dirty="0"/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179512" y="1340768"/>
            <a:ext cx="2304256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Výrobek</a:t>
            </a:r>
            <a:endParaRPr lang="cs-CZ" sz="3200" dirty="0"/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179512" y="2458592"/>
            <a:ext cx="2304256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Cena</a:t>
            </a:r>
            <a:endParaRPr lang="cs-CZ" sz="4000" dirty="0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179512" y="3573016"/>
            <a:ext cx="2304256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Distribuce</a:t>
            </a:r>
            <a:endParaRPr lang="cs-CZ" sz="3200" dirty="0"/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179512" y="4690840"/>
            <a:ext cx="2304256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Propagace</a:t>
            </a:r>
            <a:endParaRPr lang="cs-CZ" sz="3200" dirty="0"/>
          </a:p>
        </p:txBody>
      </p:sp>
      <p:sp>
        <p:nvSpPr>
          <p:cNvPr id="24" name="Obdélník 23"/>
          <p:cNvSpPr/>
          <p:nvPr/>
        </p:nvSpPr>
        <p:spPr>
          <a:xfrm>
            <a:off x="3291812" y="201414"/>
            <a:ext cx="256038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RISKUJ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Výrobek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jádrem výrobku?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užitná hodnota</a:t>
            </a:r>
            <a:endParaRPr lang="cs-CZ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lačítko akce: Dopředu nebo Další 2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Výrobek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Uveďte příklady obchodně technických služeb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doprava, balení, servis, záruka, úvěr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lačítko akce: Dopředu nebo Další 19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Výrobek za 3 000                  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  fáze životního cyklu výrobku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zavedení, růst, zralost, úpadek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157192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Výrobek 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K  čemu slouží EAN kód?</a:t>
            </a:r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identifikace zboží</a:t>
            </a:r>
            <a:br>
              <a:rPr lang="cs-CZ" dirty="0" smtClean="0"/>
            </a:br>
            <a:r>
              <a:rPr lang="cs-CZ" dirty="0" smtClean="0"/>
              <a:t>kontrola zásob zboží</a:t>
            </a:r>
          </a:p>
          <a:p>
            <a:pPr algn="ctr">
              <a:buNone/>
            </a:pPr>
            <a:r>
              <a:rPr lang="cs-CZ" dirty="0" smtClean="0"/>
              <a:t>evidence prodeje</a:t>
            </a:r>
          </a:p>
          <a:p>
            <a:pPr algn="ctr">
              <a:buNone/>
            </a:pPr>
            <a:r>
              <a:rPr lang="cs-CZ" dirty="0" smtClean="0"/>
              <a:t>inventarizace zásob zboží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lačítko akce: Dopředu nebo Další 1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Cena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baťovská cena?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	cena končící číslicí 9 – vypadá nižší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Cena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sbírání smetany?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cenová strategie založená na stanovení vysokých cen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Cena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cenová elasticita poptávky?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schopnost poptávky rychle reagovat na změnu ceny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Cena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vyjadřuje bod zvratu (kritický bod)?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takové množství prodaných výrobků, kdy výnosy z prodeje uhradí náklady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Distribuce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cash &amp; </a:t>
            </a:r>
            <a:r>
              <a:rPr lang="cs-CZ" dirty="0" err="1" smtClean="0"/>
              <a:t>carry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typ velkoobchodu s omezenými službami- pouze platby v hotovosti a bez zajištění dopravy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Distribuce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hypermarket?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typ maloobchodu – velká samoobslužná prodejna s širokým sortimentem zboží a dlouhou prodejní dobou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Distribuce za 3 000             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jsou možnosti prodeje bez vlastní prodejní plochy?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stánkový prodej, pojízdné prodejny, prodejní automaty, zásilkový obchod, internetový obchod, přímý prodej</a:t>
            </a:r>
            <a:endParaRPr lang="cs-CZ" dirty="0"/>
          </a:p>
          <a:p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Distribuce za 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čem spočívá selektivní distribuce?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       zboží se nabízí ve vybraných specializovaných prodejnách, aby byla zaručena úroveň prodeje</a:t>
            </a:r>
            <a:endParaRPr lang="cs-CZ" dirty="0"/>
          </a:p>
          <a:p>
            <a:endParaRPr lang="cs-CZ" dirty="0" smtClean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Propagace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billboard?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vnější reklamní nosič pro velkoplošnou reklamu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Propagace 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Co je telemarketing?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smtClean="0"/>
              <a:t>forma </a:t>
            </a:r>
            <a:r>
              <a:rPr lang="cs-CZ" dirty="0" smtClean="0"/>
              <a:t>přímého marketingu, která  je založena na oslovení vybraných zákazníků prostřednictvím telefonu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Propagace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PR?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public relations – forma propagace, jejímž cílem je vytváření pozitivního obrazu o firmě v očích veřejnosti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Propagace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označujeme zkratkou B2C 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propagační strategii zaměřenou na spotřebitele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619</TotalTime>
  <Words>335</Words>
  <Application>Microsoft Office PowerPoint</Application>
  <PresentationFormat>Předvádění na obrazovce (4:3)</PresentationFormat>
  <Paragraphs>111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sady Office</vt:lpstr>
      <vt:lpstr>Microsoft Word Document</vt:lpstr>
      <vt:lpstr>Prezentace aplikace PowerPoint</vt:lpstr>
      <vt:lpstr>RISKUJ</vt:lpstr>
      <vt:lpstr>Prezentace aplikace PowerPoint</vt:lpstr>
      <vt:lpstr>Výrobek za 1 000</vt:lpstr>
      <vt:lpstr>Výrobek za 2 000</vt:lpstr>
      <vt:lpstr>Výrobek za 3 000                    </vt:lpstr>
      <vt:lpstr>Výrobek  za 4 000</vt:lpstr>
      <vt:lpstr>Cena za 1 000</vt:lpstr>
      <vt:lpstr>Cena za 2 000</vt:lpstr>
      <vt:lpstr>Cena za 3 000</vt:lpstr>
      <vt:lpstr>Cena za 4 000</vt:lpstr>
      <vt:lpstr>Distribuce za 1 000</vt:lpstr>
      <vt:lpstr>Distribuce za 2 000</vt:lpstr>
      <vt:lpstr>Distribuce za 3 000               </vt:lpstr>
      <vt:lpstr>Distribuce za  4 000</vt:lpstr>
      <vt:lpstr>Propagace za 1 000</vt:lpstr>
      <vt:lpstr>Propagace  za 2 000</vt:lpstr>
      <vt:lpstr>Propagace za 3 000</vt:lpstr>
      <vt:lpstr>Propagace za 4 000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</dc:title>
  <dc:creator>Roman</dc:creator>
  <cp:lastModifiedBy>Iva Buriánková</cp:lastModifiedBy>
  <cp:revision>69</cp:revision>
  <dcterms:created xsi:type="dcterms:W3CDTF">2012-06-17T14:19:53Z</dcterms:created>
  <dcterms:modified xsi:type="dcterms:W3CDTF">2013-06-27T08:32:47Z</dcterms:modified>
</cp:coreProperties>
</file>