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3" r:id="rId15"/>
    <p:sldId id="274" r:id="rId16"/>
    <p:sldId id="275" r:id="rId17"/>
    <p:sldId id="276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VY_52_INOVACE_19 II  Třídění organizmů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</a:t>
          </a:r>
          <a:r>
            <a:rPr lang="cs-CZ" sz="2000" smtClean="0"/>
            <a:t>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Helena Špinarová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Člověk a jeho svět - Přírodověda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465D29-93C9-4299-BEEE-31007D1BF279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7181F97-F2FB-4C86-BDBB-81B36CBBC384}" type="presOf" srcId="{4C35D32F-0EAB-4CD7-82EE-45574DC2A586}" destId="{8BEBB6EC-1DAA-4CAC-8A25-BC0FCBD5DBD5}" srcOrd="0" destOrd="0" presId="urn:microsoft.com/office/officeart/2005/8/layout/target3"/>
    <dgm:cxn modelId="{7653EC08-5FBB-4B9B-85D9-C061905F526B}" type="presOf" srcId="{757F3AB3-0718-4624-B441-E567A8F0AB56}" destId="{333A1088-737F-45CB-B68E-254E46348037}" srcOrd="0" destOrd="0" presId="urn:microsoft.com/office/officeart/2005/8/layout/target3"/>
    <dgm:cxn modelId="{20B40914-E479-47AB-A025-30155CD354E3}" type="presOf" srcId="{B651F6E3-6281-48DB-9319-2AEAFDAE7572}" destId="{6BB5E863-4638-4E1D-BFDE-399D028AC4ED}" srcOrd="1" destOrd="0" presId="urn:microsoft.com/office/officeart/2005/8/layout/target3"/>
    <dgm:cxn modelId="{D60C3131-AD37-4ECF-9012-44BA91911576}" type="presOf" srcId="{D8197B8C-B260-4A16-BDF4-0947B075E274}" destId="{5A5FFA88-C948-4069-8E93-59FA12366E83}" srcOrd="1" destOrd="0" presId="urn:microsoft.com/office/officeart/2005/8/layout/target3"/>
    <dgm:cxn modelId="{236CB703-BDBB-4255-A729-ED5E846D1705}" type="presOf" srcId="{B651F6E3-6281-48DB-9319-2AEAFDAE7572}" destId="{619D679B-A015-4ECF-8348-D1034C574F40}" srcOrd="0" destOrd="0" presId="urn:microsoft.com/office/officeart/2005/8/layout/target3"/>
    <dgm:cxn modelId="{9E6F33E7-5D23-4B04-BD3E-07CB6CE31E02}" type="presOf" srcId="{D1B46980-6531-4606-95E6-44980827E919}" destId="{2BE915AB-18AA-4053-B92C-3BFC9ED204BB}" srcOrd="1" destOrd="0" presId="urn:microsoft.com/office/officeart/2005/8/layout/target3"/>
    <dgm:cxn modelId="{CB1102B7-13F2-4983-8A07-18EC08058DA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2A9CBEC-601B-41E7-8FDC-080911CA7346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9A72CF1-5F82-4BD1-BD1B-AD426769B877}" type="presOf" srcId="{D1D4F407-5343-4D3F-B5B9-D407B03CAEB4}" destId="{AED2198E-93D5-4001-81B4-73124B309672}" srcOrd="1" destOrd="0" presId="urn:microsoft.com/office/officeart/2005/8/layout/target3"/>
    <dgm:cxn modelId="{E5C8564C-60DB-4774-963A-F7635D15AF6B}" type="presOf" srcId="{D8197B8C-B260-4A16-BDF4-0947B075E274}" destId="{25B08C86-7E15-44DC-BE7F-FFB55DD49D12}" srcOrd="0" destOrd="0" presId="urn:microsoft.com/office/officeart/2005/8/layout/target3"/>
    <dgm:cxn modelId="{DE405A1A-E36D-49D5-990C-379A25CEECAA}" type="presParOf" srcId="{333A1088-737F-45CB-B68E-254E46348037}" destId="{F5ABB229-8D3B-4694-996A-96F23CF14429}" srcOrd="0" destOrd="0" presId="urn:microsoft.com/office/officeart/2005/8/layout/target3"/>
    <dgm:cxn modelId="{BC6E7405-B5BE-462E-A4B4-FC367CD910D0}" type="presParOf" srcId="{333A1088-737F-45CB-B68E-254E46348037}" destId="{F41139FD-01EE-4571-8B17-4FB00FC51163}" srcOrd="1" destOrd="0" presId="urn:microsoft.com/office/officeart/2005/8/layout/target3"/>
    <dgm:cxn modelId="{271A84EC-BBA1-4454-804A-9FD1701EF0D2}" type="presParOf" srcId="{333A1088-737F-45CB-B68E-254E46348037}" destId="{D005CE8C-CC26-4C3E-AC11-E15060ECD759}" srcOrd="2" destOrd="0" presId="urn:microsoft.com/office/officeart/2005/8/layout/target3"/>
    <dgm:cxn modelId="{DDD673BB-2E9C-4546-A6E0-21B3C24F1BB3}" type="presParOf" srcId="{333A1088-737F-45CB-B68E-254E46348037}" destId="{2C702D82-9B77-49B7-9568-BB8EB47C3372}" srcOrd="3" destOrd="0" presId="urn:microsoft.com/office/officeart/2005/8/layout/target3"/>
    <dgm:cxn modelId="{2EC67424-ADF0-4B32-8D97-DC0F3D3BA48F}" type="presParOf" srcId="{333A1088-737F-45CB-B68E-254E46348037}" destId="{A52A0455-90FF-4808-ABD0-F02540D31D5A}" srcOrd="4" destOrd="0" presId="urn:microsoft.com/office/officeart/2005/8/layout/target3"/>
    <dgm:cxn modelId="{F769E7D1-96CC-45F9-ABFD-985E1D8550AB}" type="presParOf" srcId="{333A1088-737F-45CB-B68E-254E46348037}" destId="{6140AFEC-043D-4C43-A2F9-D0F5331DF3A3}" srcOrd="5" destOrd="0" presId="urn:microsoft.com/office/officeart/2005/8/layout/target3"/>
    <dgm:cxn modelId="{B847CDC8-2E79-4B03-88F1-8A90AC42150A}" type="presParOf" srcId="{333A1088-737F-45CB-B68E-254E46348037}" destId="{9358AC05-5D7D-4327-9F80-1AD486AEA664}" srcOrd="6" destOrd="0" presId="urn:microsoft.com/office/officeart/2005/8/layout/target3"/>
    <dgm:cxn modelId="{1C59703A-5BD8-4EC8-B819-21541D13D7A7}" type="presParOf" srcId="{333A1088-737F-45CB-B68E-254E46348037}" destId="{313FC574-E1CD-4FB4-B054-0B805CE0447D}" srcOrd="7" destOrd="0" presId="urn:microsoft.com/office/officeart/2005/8/layout/target3"/>
    <dgm:cxn modelId="{4089C846-BFF5-47DB-ADA8-6B31A071BFF0}" type="presParOf" srcId="{333A1088-737F-45CB-B68E-254E46348037}" destId="{619D679B-A015-4ECF-8348-D1034C574F40}" srcOrd="8" destOrd="0" presId="urn:microsoft.com/office/officeart/2005/8/layout/target3"/>
    <dgm:cxn modelId="{2CC3AC31-AA19-445D-9802-55485DEF0A4B}" type="presParOf" srcId="{333A1088-737F-45CB-B68E-254E46348037}" destId="{322283A8-4A27-4CDA-BAE3-F381106A9174}" srcOrd="9" destOrd="0" presId="urn:microsoft.com/office/officeart/2005/8/layout/target3"/>
    <dgm:cxn modelId="{51797520-2293-4A44-B9CD-A60AA4072C55}" type="presParOf" srcId="{333A1088-737F-45CB-B68E-254E46348037}" destId="{FFC9F71D-1B4F-4AD9-A4A6-86ADEFC8AF5C}" srcOrd="10" destOrd="0" presId="urn:microsoft.com/office/officeart/2005/8/layout/target3"/>
    <dgm:cxn modelId="{A6ED1A75-EECA-4B3A-991F-E18980FEA7B6}" type="presParOf" srcId="{333A1088-737F-45CB-B68E-254E46348037}" destId="{25B08C86-7E15-44DC-BE7F-FFB55DD49D12}" srcOrd="11" destOrd="0" presId="urn:microsoft.com/office/officeart/2005/8/layout/target3"/>
    <dgm:cxn modelId="{AAB4BD4C-9DB2-45E4-8A35-DE119EE5108C}" type="presParOf" srcId="{333A1088-737F-45CB-B68E-254E46348037}" destId="{76644BE8-9D7C-4C09-B250-3D10AF48CBB7}" srcOrd="12" destOrd="0" presId="urn:microsoft.com/office/officeart/2005/8/layout/target3"/>
    <dgm:cxn modelId="{9AA03D4A-7253-43CD-8B58-8D6B8825E96F}" type="presParOf" srcId="{333A1088-737F-45CB-B68E-254E46348037}" destId="{EE85B701-7295-41C0-BA7A-34D3756A2AE6}" srcOrd="13" destOrd="0" presId="urn:microsoft.com/office/officeart/2005/8/layout/target3"/>
    <dgm:cxn modelId="{47B71278-462D-45A1-90E6-99F02CEC5DDD}" type="presParOf" srcId="{333A1088-737F-45CB-B68E-254E46348037}" destId="{8BEBB6EC-1DAA-4CAC-8A25-BC0FCBD5DBD5}" srcOrd="14" destOrd="0" presId="urn:microsoft.com/office/officeart/2005/8/layout/target3"/>
    <dgm:cxn modelId="{8124B8CD-D0CA-48D9-9867-6A6A7DD1DA8B}" type="presParOf" srcId="{333A1088-737F-45CB-B68E-254E46348037}" destId="{AED2198E-93D5-4001-81B4-73124B309672}" srcOrd="15" destOrd="0" presId="urn:microsoft.com/office/officeart/2005/8/layout/target3"/>
    <dgm:cxn modelId="{5E6BAA70-506D-48C4-BD2A-A6CA8CDA1CBE}" type="presParOf" srcId="{333A1088-737F-45CB-B68E-254E46348037}" destId="{2BE915AB-18AA-4053-B92C-3BFC9ED204BB}" srcOrd="16" destOrd="0" presId="urn:microsoft.com/office/officeart/2005/8/layout/target3"/>
    <dgm:cxn modelId="{F85E43B5-D6C8-4B0A-A618-D047BE9B36E8}" type="presParOf" srcId="{333A1088-737F-45CB-B68E-254E46348037}" destId="{6BB5E863-4638-4E1D-BFDE-399D028AC4ED}" srcOrd="17" destOrd="0" presId="urn:microsoft.com/office/officeart/2005/8/layout/target3"/>
    <dgm:cxn modelId="{9C4D9A9C-3873-43BC-B271-C52070F3CB66}" type="presParOf" srcId="{333A1088-737F-45CB-B68E-254E46348037}" destId="{5A5FFA88-C948-4069-8E93-59FA12366E83}" srcOrd="18" destOrd="0" presId="urn:microsoft.com/office/officeart/2005/8/layout/target3"/>
    <dgm:cxn modelId="{11DA19B6-5098-4FA4-A6D5-8BE48587A4F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ŠKOLY: ZŠ a MŠ Zvole, okr. Praha </a:t>
          </a:r>
          <a:r>
            <a:rPr lang="cs-CZ" sz="1900" kern="1200" smtClean="0"/>
            <a:t>- západ</a:t>
          </a:r>
          <a:endParaRPr lang="cs-CZ" sz="19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Helena Špinarová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VY_52_INOVACE_19 II  Třídění organizmů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Člověk a jeho svět - Přírodověda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A1B8-1CEA-495D-A39F-580299932597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64AEFE5-F131-466E-A474-2EE525A206E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A1B8-1CEA-495D-A39F-580299932597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AEFE5-F131-466E-A474-2EE525A206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A1B8-1CEA-495D-A39F-580299932597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64AEFE5-F131-466E-A474-2EE525A206E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A1B8-1CEA-495D-A39F-580299932597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AEFE5-F131-466E-A474-2EE525A206E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A1B8-1CEA-495D-A39F-580299932597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AEFE5-F131-466E-A474-2EE525A206E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A1B8-1CEA-495D-A39F-580299932597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AEFE5-F131-466E-A474-2EE525A206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A1B8-1CEA-495D-A39F-580299932597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AEFE5-F131-466E-A474-2EE525A206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A1B8-1CEA-495D-A39F-580299932597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AEFE5-F131-466E-A474-2EE525A206E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A1B8-1CEA-495D-A39F-580299932597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64AEFE5-F131-466E-A474-2EE525A206E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A1B8-1CEA-495D-A39F-580299932597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AEFE5-F131-466E-A474-2EE525A206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A1B8-1CEA-495D-A39F-580299932597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AEFE5-F131-466E-A474-2EE525A206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814A1B8-1CEA-495D-A39F-580299932597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64AEFE5-F131-466E-A474-2EE525A206E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10" Type="http://schemas.openxmlformats.org/officeDocument/2006/relationships/image" Target="../media/image23.png"/><Relationship Id="rId4" Type="http://schemas.openxmlformats.org/officeDocument/2006/relationships/image" Target="../media/image17.jpeg"/><Relationship Id="rId9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10" Type="http://schemas.openxmlformats.org/officeDocument/2006/relationships/image" Target="../media/image23.png"/><Relationship Id="rId4" Type="http://schemas.openxmlformats.org/officeDocument/2006/relationships/image" Target="../media/image17.jpeg"/><Relationship Id="rId9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1.png"/><Relationship Id="rId7" Type="http://schemas.openxmlformats.org/officeDocument/2006/relationships/image" Target="../media/image35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png"/><Relationship Id="rId4" Type="http://schemas.openxmlformats.org/officeDocument/2006/relationships/image" Target="../media/image32.jpeg"/><Relationship Id="rId9" Type="http://schemas.openxmlformats.org/officeDocument/2006/relationships/image" Target="../media/image3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1.png"/><Relationship Id="rId7" Type="http://schemas.openxmlformats.org/officeDocument/2006/relationships/image" Target="../media/image35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png"/><Relationship Id="rId4" Type="http://schemas.openxmlformats.org/officeDocument/2006/relationships/image" Target="../media/image32.jpeg"/><Relationship Id="rId9" Type="http://schemas.openxmlformats.org/officeDocument/2006/relationships/image" Target="../media/image3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houbar.cz/images/foto/art_muchomurka_zelena.jpg" TargetMode="External"/><Relationship Id="rId13" Type="http://schemas.openxmlformats.org/officeDocument/2006/relationships/hyperlink" Target="http://www.garten.cz/images_data/2568-kapradiny.jpg" TargetMode="External"/><Relationship Id="rId3" Type="http://schemas.openxmlformats.org/officeDocument/2006/relationships/hyperlink" Target="http://im.atlasrostlin.cz/klouzek-modrinovy/188/1882-gallery_main-izxwy.png" TargetMode="External"/><Relationship Id="rId7" Type="http://schemas.openxmlformats.org/officeDocument/2006/relationships/hyperlink" Target="http://i.idnes.cz/10/073/cl6/MOT34adce_profimedia_0040482013.jpg" TargetMode="External"/><Relationship Id="rId12" Type="http://schemas.openxmlformats.org/officeDocument/2006/relationships/hyperlink" Target="http://www.kvetiny-dekorace-svicky.cz/files/zbozi/689.jpg" TargetMode="External"/><Relationship Id="rId2" Type="http://schemas.openxmlformats.org/officeDocument/2006/relationships/hyperlink" Target="http://www.receptyonline.cz/data/pics/atlas-hub-hribovite/hribhnedy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ouby.gnosis9.net/img/ryzec_rysavy2.jpg" TargetMode="External"/><Relationship Id="rId11" Type="http://schemas.openxmlformats.org/officeDocument/2006/relationships/hyperlink" Target="http://nd04.jxs.cz/949/852/d5033d8e73_74511164_o2.jpg" TargetMode="External"/><Relationship Id="rId5" Type="http://schemas.openxmlformats.org/officeDocument/2006/relationships/hyperlink" Target="http://upload.wikimedia.org/wikipedia/commons/thumb/c/c8/Tylopilus_felleus.jpeg/270px-Tylopilus_felleus.jpeg" TargetMode="External"/><Relationship Id="rId15" Type="http://schemas.openxmlformats.org/officeDocument/2006/relationships/hyperlink" Target="http://www.colci.cz/obrazky/colci/c_obecny_M.jpg" TargetMode="External"/><Relationship Id="rId10" Type="http://schemas.openxmlformats.org/officeDocument/2006/relationships/hyperlink" Target="http://upload.wikimedia.org/wikipedia/commons/thumb/9/97/Fr%C3%BChjahrslorchel.JPG/258px-Fr%C3%BChjahrslorchel.JPG" TargetMode="External"/><Relationship Id="rId4" Type="http://schemas.openxmlformats.org/officeDocument/2006/relationships/hyperlink" Target="http://www.houbarime.cz/system/files/zajecak.jpg" TargetMode="External"/><Relationship Id="rId9" Type="http://schemas.openxmlformats.org/officeDocument/2006/relationships/hyperlink" Target="http://www.houbarime.cz/system/files/satan_340.jpg" TargetMode="External"/><Relationship Id="rId14" Type="http://schemas.openxmlformats.org/officeDocument/2006/relationships/hyperlink" Target="http://static.ddmcdn.com/gif/irish-moss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24205671"/>
              </p:ext>
            </p:extLst>
          </p:nvPr>
        </p:nvGraphicFramePr>
        <p:xfrm>
          <a:off x="683568" y="342900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84482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0298" y="428604"/>
            <a:ext cx="40936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1. BAKTERIE A SINICE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1357298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to nejjednodušší živé organizmy.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2857496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Pouhým okem je neuvidíte.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4214818"/>
            <a:ext cx="76438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Bakterie jsou nejrozšířenější skupinou na Zemi – jsou v zemi, v půdě, v ovzduší i součástí jiných organizmů.</a:t>
            </a:r>
            <a:endParaRPr lang="cs-CZ" sz="3200" dirty="0"/>
          </a:p>
        </p:txBody>
      </p:sp>
      <p:pic>
        <p:nvPicPr>
          <p:cNvPr id="1026" name="Picture 2" descr="C:\Documents and Settings\Heli\Local Settings\Temporary Internet Files\Content.IE5\0ZRIHK9L\MC9004387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2214554"/>
            <a:ext cx="2285994" cy="171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00430" y="357166"/>
            <a:ext cx="19684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2. HOUBY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071546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Neobsahují zelené barvivo - chlorofyl.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472" y="1785926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Vyživují se z různých zbytků v půdě.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472" y="2500306"/>
            <a:ext cx="62151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Nepohybují se z místa na místo.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472" y="3286124"/>
            <a:ext cx="62865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Řadíme mezi ně i drobné mikroskopické houby, např. plísně nebo kvasinky.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4643446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Dělí se na jedlé, nejedlé a jedovaté.</a:t>
            </a:r>
            <a:endParaRPr lang="cs-CZ" sz="3200" dirty="0"/>
          </a:p>
        </p:txBody>
      </p:sp>
      <p:pic>
        <p:nvPicPr>
          <p:cNvPr id="2050" name="Picture 2" descr="C:\Documents and Settings\Heli\Local Settings\Temporary Internet Files\Content.IE5\7TSJBFIE\MP9003879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928670"/>
            <a:ext cx="1793742" cy="2514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214290"/>
            <a:ext cx="6902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Zařaď houby do skupin a pojmenuj je: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1000108"/>
            <a:ext cx="1285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JEDLÉ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3000372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NEJEDLÉ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20" y="5214950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JEDOVATÉ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4929198"/>
            <a:ext cx="1064873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9520" y="2928934"/>
            <a:ext cx="1189443" cy="1275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/>
          <a:srcRect l="23000" r="24500" b="26000"/>
          <a:stretch>
            <a:fillRect/>
          </a:stretch>
        </p:blipFill>
        <p:spPr bwMode="auto">
          <a:xfrm>
            <a:off x="3000364" y="5072074"/>
            <a:ext cx="1272375" cy="1345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/>
          <a:srcRect l="19444" t="18750" r="22222" b="16666"/>
          <a:stretch>
            <a:fillRect/>
          </a:stretch>
        </p:blipFill>
        <p:spPr bwMode="auto">
          <a:xfrm>
            <a:off x="5072066" y="1000108"/>
            <a:ext cx="1163748" cy="17179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0" y="3286124"/>
            <a:ext cx="1737546" cy="1305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/>
          <a:srcRect l="7142" t="26449" r="48810" b="8333"/>
          <a:stretch>
            <a:fillRect/>
          </a:stretch>
        </p:blipFill>
        <p:spPr bwMode="auto">
          <a:xfrm>
            <a:off x="5072066" y="4929198"/>
            <a:ext cx="1500198" cy="1459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8" cstate="print"/>
          <a:srcRect t="22143" r="5000" b="8214"/>
          <a:stretch>
            <a:fillRect/>
          </a:stretch>
        </p:blipFill>
        <p:spPr bwMode="auto">
          <a:xfrm>
            <a:off x="3143240" y="1285860"/>
            <a:ext cx="1315554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786578" y="1000108"/>
            <a:ext cx="1859886" cy="13335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715008" y="3071810"/>
            <a:ext cx="1139338" cy="1526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214290"/>
            <a:ext cx="1475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Řešení: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1000108"/>
            <a:ext cx="1285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JEDLÉ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3000372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NEJEDLÉ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20" y="5214950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JEDOVATÉ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1000108"/>
            <a:ext cx="1064873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571480"/>
            <a:ext cx="1189443" cy="1275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2357422" y="428604"/>
            <a:ext cx="1661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Hřib hnědý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000496" y="1785926"/>
            <a:ext cx="2745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Klouzek modřínový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/>
          <a:srcRect l="23000" r="24500" b="26000"/>
          <a:stretch>
            <a:fillRect/>
          </a:stretch>
        </p:blipFill>
        <p:spPr bwMode="auto">
          <a:xfrm>
            <a:off x="7358082" y="785794"/>
            <a:ext cx="1272375" cy="1345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7286644" y="357166"/>
            <a:ext cx="14854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Suchohřib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/>
          <a:srcRect l="19444" t="18750" r="22222" b="16666"/>
          <a:stretch>
            <a:fillRect/>
          </a:stretch>
        </p:blipFill>
        <p:spPr bwMode="auto">
          <a:xfrm>
            <a:off x="2571736" y="2928934"/>
            <a:ext cx="1163748" cy="17179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2214546" y="2500306"/>
            <a:ext cx="18603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Hřib žlučový</a:t>
            </a:r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29124" y="2714620"/>
            <a:ext cx="1737546" cy="1305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TextovéPole 14"/>
          <p:cNvSpPr txBox="1"/>
          <p:nvPr/>
        </p:nvSpPr>
        <p:spPr>
          <a:xfrm>
            <a:off x="4429124" y="4000504"/>
            <a:ext cx="1849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Ryzec ryšavý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/>
          <a:srcRect l="7142" t="26449" r="48810" b="8333"/>
          <a:stretch>
            <a:fillRect/>
          </a:stretch>
        </p:blipFill>
        <p:spPr bwMode="auto">
          <a:xfrm>
            <a:off x="7072330" y="2786058"/>
            <a:ext cx="1500198" cy="1459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TextovéPole 16"/>
          <p:cNvSpPr txBox="1"/>
          <p:nvPr/>
        </p:nvSpPr>
        <p:spPr>
          <a:xfrm>
            <a:off x="6858016" y="2357430"/>
            <a:ext cx="1901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Kuřátka žlutá</a:t>
            </a: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8" cstate="print"/>
          <a:srcRect t="22143" r="5000" b="8214"/>
          <a:stretch>
            <a:fillRect/>
          </a:stretch>
        </p:blipFill>
        <p:spPr bwMode="auto">
          <a:xfrm>
            <a:off x="4786314" y="4714884"/>
            <a:ext cx="1315554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9" name="TextovéPole 18"/>
          <p:cNvSpPr txBox="1"/>
          <p:nvPr/>
        </p:nvSpPr>
        <p:spPr>
          <a:xfrm>
            <a:off x="4214810" y="6143644"/>
            <a:ext cx="2830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Muchomůrka zelená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357422" y="5214950"/>
            <a:ext cx="1859886" cy="13335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TextovéPole 20"/>
          <p:cNvSpPr txBox="1"/>
          <p:nvPr/>
        </p:nvSpPr>
        <p:spPr>
          <a:xfrm>
            <a:off x="2500298" y="4786322"/>
            <a:ext cx="1506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Hřib satan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286644" y="4929198"/>
            <a:ext cx="1139338" cy="1526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3" name="TextovéPole 22"/>
          <p:cNvSpPr txBox="1"/>
          <p:nvPr/>
        </p:nvSpPr>
        <p:spPr>
          <a:xfrm>
            <a:off x="7124729" y="4500570"/>
            <a:ext cx="20192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Ucháč obecný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00430" y="357166"/>
            <a:ext cx="2410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3</a:t>
            </a:r>
            <a:r>
              <a:rPr lang="cs-CZ" sz="3200" b="1" dirty="0" smtClean="0">
                <a:solidFill>
                  <a:schemeClr val="accent1"/>
                </a:solidFill>
              </a:rPr>
              <a:t>. ROSTLINY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071546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bsahují zelené barvivo - chlorofyl.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472" y="1785926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hlavním zdrojem kyslíku na Zemi..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472" y="2500306"/>
            <a:ext cx="62151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Nepohybují se z místa na místo.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472" y="3286124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Vyživují se pomocí fotosyntézy.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472" y="4071942"/>
            <a:ext cx="81439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Dělení:	1. KVETOUCÍ (semenné) 	- byliny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				- dřeviny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2. NEKVETOUCÍ (výtrusné)</a:t>
            </a:r>
            <a:endParaRPr lang="cs-CZ" sz="3200" dirty="0"/>
          </a:p>
        </p:txBody>
      </p:sp>
      <p:pic>
        <p:nvPicPr>
          <p:cNvPr id="5125" name="Picture 5" descr="C:\Documents and Settings\Heli\Local Settings\Temporary Internet Files\Content.IE5\PZ6T9JAZ\MC9004418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1214422"/>
            <a:ext cx="2036828" cy="21923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214290"/>
            <a:ext cx="48876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Zařaď a pojmenuj rostliny: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2844" y="1071546"/>
            <a:ext cx="3143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KVETOUCÍ - Bylina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2844" y="2786058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KVETOUCÍ - Dřevina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596" y="4786322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NEKVETOUCÍ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7172" name="Picture 4" descr="C:\Documents and Settings\Heli\Local Settings\Temporary Internet Files\Content.IE5\P7QG622S\MP9003904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4786322"/>
            <a:ext cx="917264" cy="1285884"/>
          </a:xfrm>
          <a:prstGeom prst="rect">
            <a:avLst/>
          </a:prstGeom>
          <a:noFill/>
        </p:spPr>
      </p:pic>
      <p:pic>
        <p:nvPicPr>
          <p:cNvPr id="7174" name="Picture 6" descr="C:\Documents and Settings\Heli\Local Settings\Temporary Internet Files\Content.IE5\P7QG622S\MP900425223[1].jpg"/>
          <p:cNvPicPr>
            <a:picLocks noChangeAspect="1" noChangeArrowheads="1"/>
          </p:cNvPicPr>
          <p:nvPr/>
        </p:nvPicPr>
        <p:blipFill>
          <a:blip r:embed="rId3" cstate="print"/>
          <a:srcRect l="14062" t="31243" r="24219" b="11313"/>
          <a:stretch>
            <a:fillRect/>
          </a:stretch>
        </p:blipFill>
        <p:spPr bwMode="auto">
          <a:xfrm>
            <a:off x="7358082" y="1071546"/>
            <a:ext cx="1497282" cy="928694"/>
          </a:xfrm>
          <a:prstGeom prst="rect">
            <a:avLst/>
          </a:prstGeom>
          <a:noFill/>
        </p:spPr>
      </p:pic>
      <p:pic>
        <p:nvPicPr>
          <p:cNvPr id="7176" name="Picture 8" descr="C:\Documents and Settings\Heli\Local Settings\Temporary Internet Files\Content.IE5\UE0YQEAD\MP900407272[1].jpg"/>
          <p:cNvPicPr>
            <a:picLocks noChangeAspect="1" noChangeArrowheads="1"/>
          </p:cNvPicPr>
          <p:nvPr/>
        </p:nvPicPr>
        <p:blipFill>
          <a:blip r:embed="rId4" cstate="print"/>
          <a:srcRect t="17708"/>
          <a:stretch>
            <a:fillRect/>
          </a:stretch>
        </p:blipFill>
        <p:spPr bwMode="auto">
          <a:xfrm>
            <a:off x="7858148" y="2500306"/>
            <a:ext cx="1011276" cy="1136228"/>
          </a:xfrm>
          <a:prstGeom prst="rect">
            <a:avLst/>
          </a:prstGeom>
          <a:noFill/>
        </p:spPr>
      </p:pic>
      <p:pic>
        <p:nvPicPr>
          <p:cNvPr id="7177" name="Picture 9" descr="C:\Documents and Settings\Heli\Local Settings\Temporary Internet Files\Content.IE5\97F1DYFS\MP9004331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86380" y="4357694"/>
            <a:ext cx="1322824" cy="1716891"/>
          </a:xfrm>
          <a:prstGeom prst="rect">
            <a:avLst/>
          </a:prstGeom>
          <a:noFill/>
        </p:spPr>
      </p:pic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72330" y="4143380"/>
            <a:ext cx="1428744" cy="2020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80" name="Picture 12" descr="C:\Documents and Settings\Heli\Local Settings\Temporary Internet Files\Content.IE5\P7QG622S\MC900436870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15008" y="1000108"/>
            <a:ext cx="1214440" cy="1214440"/>
          </a:xfrm>
          <a:prstGeom prst="rect">
            <a:avLst/>
          </a:prstGeom>
          <a:noFill/>
        </p:spPr>
      </p:pic>
      <p:pic>
        <p:nvPicPr>
          <p:cNvPr id="7182" name="Picture 14"/>
          <p:cNvPicPr>
            <a:picLocks noChangeAspect="1" noChangeArrowheads="1"/>
          </p:cNvPicPr>
          <p:nvPr/>
        </p:nvPicPr>
        <p:blipFill>
          <a:blip r:embed="rId8"/>
          <a:srcRect l="31250" r="32500"/>
          <a:stretch>
            <a:fillRect/>
          </a:stretch>
        </p:blipFill>
        <p:spPr bwMode="auto">
          <a:xfrm rot="5400000">
            <a:off x="3287340" y="2856272"/>
            <a:ext cx="1071570" cy="2217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83" name="Picture 15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214942" y="2786058"/>
            <a:ext cx="1547813" cy="1163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84" name="Picture 16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714744" y="1214422"/>
            <a:ext cx="1559095" cy="1243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214290"/>
            <a:ext cx="1475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Řešení: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28926" y="285728"/>
            <a:ext cx="3143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KVETOUCÍ - Bylina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71736" y="2428868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KVETOUCÍ - Dřevina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14678" y="4429132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NEKVETOUCÍ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7172" name="Picture 4" descr="C:\Documents and Settings\Heli\Local Settings\Temporary Internet Files\Content.IE5\P7QG622S\MP9003904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214422"/>
            <a:ext cx="917264" cy="128588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57224" y="857232"/>
            <a:ext cx="854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Růže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7174" name="Picture 6" descr="C:\Documents and Settings\Heli\Local Settings\Temporary Internet Files\Content.IE5\P7QG622S\MP900425223[1].jpg"/>
          <p:cNvPicPr>
            <a:picLocks noChangeAspect="1" noChangeArrowheads="1"/>
          </p:cNvPicPr>
          <p:nvPr/>
        </p:nvPicPr>
        <p:blipFill>
          <a:blip r:embed="rId3" cstate="print"/>
          <a:srcRect l="14062" t="31243" r="24219" b="11313"/>
          <a:stretch>
            <a:fillRect/>
          </a:stretch>
        </p:blipFill>
        <p:spPr bwMode="auto">
          <a:xfrm>
            <a:off x="2285984" y="928670"/>
            <a:ext cx="1497282" cy="92869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571736" y="1928802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Leknín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7176" name="Picture 8" descr="C:\Documents and Settings\Heli\Local Settings\Temporary Internet Files\Content.IE5\UE0YQEAD\MP900407272[1].jpg"/>
          <p:cNvPicPr>
            <a:picLocks noChangeAspect="1" noChangeArrowheads="1"/>
          </p:cNvPicPr>
          <p:nvPr/>
        </p:nvPicPr>
        <p:blipFill>
          <a:blip r:embed="rId4" cstate="print"/>
          <a:srcRect t="17708"/>
          <a:stretch>
            <a:fillRect/>
          </a:stretch>
        </p:blipFill>
        <p:spPr bwMode="auto">
          <a:xfrm>
            <a:off x="5072066" y="785794"/>
            <a:ext cx="1011276" cy="113622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4929190" y="2071678"/>
            <a:ext cx="12779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Maceška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7177" name="Picture 9" descr="C:\Documents and Settings\Heli\Local Settings\Temporary Internet Files\Content.IE5\97F1DYFS\MP9004331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58016" y="857232"/>
            <a:ext cx="1322824" cy="1716891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6786578" y="500042"/>
            <a:ext cx="11457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Tulipán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10" y="2643182"/>
            <a:ext cx="1428744" cy="2020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" name="TextovéPole 19"/>
          <p:cNvSpPr txBox="1"/>
          <p:nvPr/>
        </p:nvSpPr>
        <p:spPr>
          <a:xfrm>
            <a:off x="571472" y="4500570"/>
            <a:ext cx="1699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4"/>
                </a:solidFill>
              </a:rPr>
              <a:t>Lípa srdčitá</a:t>
            </a:r>
            <a:endParaRPr lang="cs-CZ" sz="2800" dirty="0">
              <a:solidFill>
                <a:schemeClr val="accent4"/>
              </a:solidFill>
            </a:endParaRPr>
          </a:p>
        </p:txBody>
      </p:sp>
      <p:pic>
        <p:nvPicPr>
          <p:cNvPr id="7180" name="Picture 12" descr="C:\Documents and Settings\Heli\Local Settings\Temporary Internet Files\Content.IE5\P7QG622S\MC900436870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86182" y="3000372"/>
            <a:ext cx="1214440" cy="1214440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3000364" y="3357562"/>
            <a:ext cx="8386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4"/>
                </a:solidFill>
              </a:rPr>
              <a:t>Šeřík</a:t>
            </a:r>
            <a:endParaRPr lang="cs-CZ" sz="2800" dirty="0">
              <a:solidFill>
                <a:schemeClr val="accent4"/>
              </a:solidFill>
            </a:endParaRPr>
          </a:p>
        </p:txBody>
      </p:sp>
      <p:pic>
        <p:nvPicPr>
          <p:cNvPr id="7182" name="Picture 14"/>
          <p:cNvPicPr>
            <a:picLocks noChangeAspect="1" noChangeArrowheads="1"/>
          </p:cNvPicPr>
          <p:nvPr/>
        </p:nvPicPr>
        <p:blipFill>
          <a:blip r:embed="rId8"/>
          <a:srcRect l="31250" r="32500"/>
          <a:stretch>
            <a:fillRect/>
          </a:stretch>
        </p:blipFill>
        <p:spPr bwMode="auto">
          <a:xfrm rot="5400000">
            <a:off x="6502050" y="2356206"/>
            <a:ext cx="1071570" cy="2217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5" name="TextovéPole 24"/>
          <p:cNvSpPr txBox="1"/>
          <p:nvPr/>
        </p:nvSpPr>
        <p:spPr>
          <a:xfrm>
            <a:off x="6143636" y="4000504"/>
            <a:ext cx="2137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4"/>
                </a:solidFill>
              </a:rPr>
              <a:t>Zlatice převislá</a:t>
            </a:r>
            <a:endParaRPr lang="cs-CZ" sz="2800" dirty="0">
              <a:solidFill>
                <a:schemeClr val="accent4"/>
              </a:solidFill>
            </a:endParaRPr>
          </a:p>
        </p:txBody>
      </p:sp>
      <p:pic>
        <p:nvPicPr>
          <p:cNvPr id="7183" name="Picture 15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000232" y="5072074"/>
            <a:ext cx="1547813" cy="1163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7" name="TextovéPole 26"/>
          <p:cNvSpPr txBox="1"/>
          <p:nvPr/>
        </p:nvSpPr>
        <p:spPr>
          <a:xfrm>
            <a:off x="428596" y="5357826"/>
            <a:ext cx="15007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Kapradina</a:t>
            </a:r>
            <a:endParaRPr lang="cs-CZ" sz="2800" dirty="0">
              <a:solidFill>
                <a:srgbClr val="00B050"/>
              </a:solidFill>
            </a:endParaRPr>
          </a:p>
        </p:txBody>
      </p:sp>
      <p:pic>
        <p:nvPicPr>
          <p:cNvPr id="7184" name="Picture 16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714876" y="5000636"/>
            <a:ext cx="1559095" cy="1243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9" name="TextovéPole 28"/>
          <p:cNvSpPr txBox="1"/>
          <p:nvPr/>
        </p:nvSpPr>
        <p:spPr>
          <a:xfrm>
            <a:off x="6572264" y="5357826"/>
            <a:ext cx="9099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Mech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00430" y="357166"/>
            <a:ext cx="3235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4</a:t>
            </a:r>
            <a:r>
              <a:rPr lang="cs-CZ" sz="3200" b="1" dirty="0" smtClean="0">
                <a:solidFill>
                  <a:schemeClr val="accent1"/>
                </a:solidFill>
              </a:rPr>
              <a:t>. ŽIVOČICHOVÉ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071546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Živí se jinými organizmy.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472" y="1785926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Aktivně se pohybují.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472" y="2500306"/>
            <a:ext cx="62151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Dělení: 1. </a:t>
            </a:r>
            <a:r>
              <a:rPr lang="cs-CZ" sz="3200" u="sng" dirty="0" smtClean="0"/>
              <a:t>OBRATLOVCI </a:t>
            </a:r>
            <a:r>
              <a:rPr lang="cs-CZ" sz="3200" dirty="0" smtClean="0"/>
              <a:t>– mají kostru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28828" y="3357562"/>
            <a:ext cx="67151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RYBY – 	žijí ve vodě (dýchají žábrami),  </a:t>
            </a:r>
            <a:br>
              <a:rPr lang="cs-CZ" sz="3200" dirty="0" smtClean="0"/>
            </a:br>
            <a:r>
              <a:rPr lang="cs-CZ" sz="3200" dirty="0" smtClean="0"/>
              <a:t>	mají šupiny</a:t>
            </a:r>
            <a:endParaRPr lang="cs-CZ" sz="3200" dirty="0"/>
          </a:p>
        </p:txBody>
      </p:sp>
      <p:pic>
        <p:nvPicPr>
          <p:cNvPr id="8195" name="Picture 3" descr="C:\Documents and Settings\Heli\Local Settings\Temporary Internet Files\Content.IE5\X7W16WA2\MP9004050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3143248"/>
            <a:ext cx="2028744" cy="135732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428828" y="4572008"/>
            <a:ext cx="671517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b) OBOJŽIVELNÍCI – 	žijí na souši,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dýchají plícemi, ale vajíčka kladou </a:t>
            </a:r>
          </a:p>
          <a:p>
            <a:r>
              <a:rPr lang="cs-CZ" sz="3200" dirty="0" smtClean="0"/>
              <a:t>	do vody (larvy dýchají žábrami)</a:t>
            </a:r>
          </a:p>
          <a:p>
            <a:r>
              <a:rPr lang="cs-CZ" sz="3200" dirty="0"/>
              <a:t>	</a:t>
            </a:r>
            <a:r>
              <a:rPr lang="cs-CZ" sz="3200" dirty="0" err="1" smtClean="0"/>
              <a:t>př</a:t>
            </a:r>
            <a:r>
              <a:rPr lang="cs-CZ" sz="3200" dirty="0" smtClean="0"/>
              <a:t>: žáby, čolci, mloci</a:t>
            </a:r>
            <a:endParaRPr lang="cs-CZ" sz="3200" dirty="0"/>
          </a:p>
        </p:txBody>
      </p:sp>
      <p:pic>
        <p:nvPicPr>
          <p:cNvPr id="8196" name="Picture 4" descr="C:\Documents and Settings\Heli\Local Settings\Temporary Internet Files\Content.IE5\PZ6T9JAZ\MP9004230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4714885"/>
            <a:ext cx="2100949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214546" y="428604"/>
            <a:ext cx="61436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PLAZI – 	dýchají plícemi, mají šupiny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př. hadi, želvy, ještěři a krokodýli</a:t>
            </a:r>
            <a:endParaRPr lang="cs-CZ" sz="3200" dirty="0"/>
          </a:p>
        </p:txBody>
      </p:sp>
      <p:pic>
        <p:nvPicPr>
          <p:cNvPr id="9219" name="Picture 3" descr="C:\Documents and Settings\Heli\Local Settings\Temporary Internet Files\Content.IE5\97F1DYFS\MP900430651[1].jpg"/>
          <p:cNvPicPr>
            <a:picLocks noChangeAspect="1" noChangeArrowheads="1"/>
          </p:cNvPicPr>
          <p:nvPr/>
        </p:nvPicPr>
        <p:blipFill>
          <a:blip r:embed="rId2" cstate="print"/>
          <a:srcRect t="17408"/>
          <a:stretch>
            <a:fillRect/>
          </a:stretch>
        </p:blipFill>
        <p:spPr bwMode="auto">
          <a:xfrm>
            <a:off x="428596" y="214290"/>
            <a:ext cx="1357322" cy="168567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214546" y="2643182"/>
            <a:ext cx="61436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PTÁCI – 	mají peří, křídla a zobák, </a:t>
            </a:r>
            <a:br>
              <a:rPr lang="cs-CZ" sz="3200" dirty="0" smtClean="0"/>
            </a:br>
            <a:r>
              <a:rPr lang="cs-CZ" sz="3200" dirty="0" smtClean="0"/>
              <a:t>   	dýchají plícemi</a:t>
            </a:r>
            <a:endParaRPr lang="cs-CZ" sz="3200" dirty="0"/>
          </a:p>
        </p:txBody>
      </p:sp>
      <p:pic>
        <p:nvPicPr>
          <p:cNvPr id="9220" name="Picture 4" descr="C:\Documents and Settings\Heli\Local Settings\Temporary Internet Files\Content.IE5\UE0YQEAD\MP900422483[1].jpg"/>
          <p:cNvPicPr>
            <a:picLocks noChangeAspect="1" noChangeArrowheads="1"/>
          </p:cNvPicPr>
          <p:nvPr/>
        </p:nvPicPr>
        <p:blipFill>
          <a:blip r:embed="rId3" cstate="print"/>
          <a:srcRect l="28906" t="11313" r="32812"/>
          <a:stretch>
            <a:fillRect/>
          </a:stretch>
        </p:blipFill>
        <p:spPr bwMode="auto">
          <a:xfrm>
            <a:off x="785786" y="2169433"/>
            <a:ext cx="1000938" cy="1545319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214546" y="4572008"/>
            <a:ext cx="61436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d) SAVCI – 	rodí živá mláďata, která sají 	mléko, dýchají plícemi</a:t>
            </a:r>
            <a:endParaRPr lang="cs-CZ" sz="3200" dirty="0"/>
          </a:p>
        </p:txBody>
      </p:sp>
      <p:pic>
        <p:nvPicPr>
          <p:cNvPr id="9221" name="Picture 5" descr="C:\Documents and Settings\Heli\Local Settings\Temporary Internet Files\Content.IE5\PZ6T9JAZ\MP90017898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4214818"/>
            <a:ext cx="1362076" cy="20431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57158" y="357166"/>
            <a:ext cx="62151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	2. </a:t>
            </a:r>
            <a:r>
              <a:rPr lang="cs-CZ" sz="3200" u="sng" dirty="0" smtClean="0"/>
              <a:t>BEZOBRATLÍ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472" y="1071546"/>
            <a:ext cx="80724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Nemají kostru. Oporu těla tvoří svaly a různé tělní obaly.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2500306"/>
            <a:ext cx="5715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jich mnohem více než obratlovců.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2910" y="3643314"/>
            <a:ext cx="72152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Nejpočetnější skupinou je hmyz.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2910" y="4929198"/>
            <a:ext cx="74295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Ten se dále dělí na další skupiny, např. motýli, brouci, dvoukřídlí, vážky….</a:t>
            </a:r>
            <a:endParaRPr lang="cs-CZ" sz="3200" dirty="0"/>
          </a:p>
        </p:txBody>
      </p:sp>
      <p:pic>
        <p:nvPicPr>
          <p:cNvPr id="10242" name="Picture 2" descr="C:\Documents and Settings\Heli\Local Settings\Temporary Internet Files\Content.IE5\QESUFC7T\MP90031377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400000">
            <a:off x="6209251" y="2363253"/>
            <a:ext cx="2619803" cy="17509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214290"/>
            <a:ext cx="61995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Zařaď zvířata do správné skupiny: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071546"/>
            <a:ext cx="1809746" cy="1179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3786190"/>
            <a:ext cx="1643064" cy="1122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71" name="Picture 7" descr="C:\Documents and Settings\Heli\Local Settings\Temporary Internet Files\Content.IE5\X7W16WA2\MP90022757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785794"/>
            <a:ext cx="1928826" cy="1276240"/>
          </a:xfrm>
          <a:prstGeom prst="rect">
            <a:avLst/>
          </a:prstGeom>
          <a:noFill/>
        </p:spPr>
      </p:pic>
      <p:pic>
        <p:nvPicPr>
          <p:cNvPr id="11272" name="Picture 8" descr="C:\Documents and Settings\Heli\Local Settings\Temporary Internet Files\Content.IE5\0ZRIHK9L\MC900438036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714356"/>
            <a:ext cx="1228724" cy="1228724"/>
          </a:xfrm>
          <a:prstGeom prst="rect">
            <a:avLst/>
          </a:prstGeom>
          <a:noFill/>
        </p:spPr>
      </p:pic>
      <p:pic>
        <p:nvPicPr>
          <p:cNvPr id="11273" name="Picture 9" descr="C:\Documents and Settings\Heli\Local Settings\Temporary Internet Files\Content.IE5\UE0YQEAD\MP900178691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910" y="3643314"/>
            <a:ext cx="1900238" cy="1269992"/>
          </a:xfrm>
          <a:prstGeom prst="rect">
            <a:avLst/>
          </a:prstGeom>
          <a:noFill/>
        </p:spPr>
      </p:pic>
      <p:pic>
        <p:nvPicPr>
          <p:cNvPr id="11274" name="Picture 10" descr="C:\Documents and Settings\Heli\Local Settings\Temporary Internet Files\Content.IE5\97F1DYFS\MP900403840[1].jpg"/>
          <p:cNvPicPr>
            <a:picLocks noChangeAspect="1" noChangeArrowheads="1"/>
          </p:cNvPicPr>
          <p:nvPr/>
        </p:nvPicPr>
        <p:blipFill>
          <a:blip r:embed="rId7" cstate="print"/>
          <a:srcRect t="22523" r="28027" b="14280"/>
          <a:stretch>
            <a:fillRect/>
          </a:stretch>
        </p:blipFill>
        <p:spPr bwMode="auto">
          <a:xfrm>
            <a:off x="6786578" y="3786190"/>
            <a:ext cx="2075461" cy="1214446"/>
          </a:xfrm>
          <a:prstGeom prst="rect">
            <a:avLst/>
          </a:prstGeom>
          <a:noFill/>
        </p:spPr>
      </p:pic>
      <p:pic>
        <p:nvPicPr>
          <p:cNvPr id="11275" name="Picture 11" descr="C:\Documents and Settings\Heli\Local Settings\Temporary Internet Files\Content.IE5\P7QG622S\MP900262965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786050" y="785794"/>
            <a:ext cx="1744503" cy="1759163"/>
          </a:xfrm>
          <a:prstGeom prst="rect">
            <a:avLst/>
          </a:prstGeom>
          <a:noFill/>
        </p:spPr>
      </p:pic>
      <p:pic>
        <p:nvPicPr>
          <p:cNvPr id="11277" name="Picture 13" descr="C:\Documents and Settings\Heli\Local Settings\Temporary Internet Files\Content.IE5\UE0YQEAD\MP900227670[1].jpg"/>
          <p:cNvPicPr>
            <a:picLocks noChangeAspect="1" noChangeArrowheads="1"/>
          </p:cNvPicPr>
          <p:nvPr/>
        </p:nvPicPr>
        <p:blipFill>
          <a:blip r:embed="rId9"/>
          <a:srcRect l="26562" t="17611"/>
          <a:stretch>
            <a:fillRect/>
          </a:stretch>
        </p:blipFill>
        <p:spPr bwMode="auto">
          <a:xfrm>
            <a:off x="4786314" y="3714752"/>
            <a:ext cx="1714512" cy="12759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214290"/>
            <a:ext cx="1475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Řešení: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000108"/>
            <a:ext cx="1809746" cy="1179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3786190"/>
            <a:ext cx="1643064" cy="1122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71" name="Picture 7" descr="C:\Documents and Settings\Heli\Local Settings\Temporary Internet Files\Content.IE5\X7W16WA2\MP90022757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857232"/>
            <a:ext cx="1928826" cy="1276240"/>
          </a:xfrm>
          <a:prstGeom prst="rect">
            <a:avLst/>
          </a:prstGeom>
          <a:noFill/>
        </p:spPr>
      </p:pic>
      <p:pic>
        <p:nvPicPr>
          <p:cNvPr id="11272" name="Picture 8" descr="C:\Documents and Settings\Heli\Local Settings\Temporary Internet Files\Content.IE5\0ZRIHK9L\MC900438036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714356"/>
            <a:ext cx="1228724" cy="1228724"/>
          </a:xfrm>
          <a:prstGeom prst="rect">
            <a:avLst/>
          </a:prstGeom>
          <a:noFill/>
        </p:spPr>
      </p:pic>
      <p:pic>
        <p:nvPicPr>
          <p:cNvPr id="11273" name="Picture 9" descr="C:\Documents and Settings\Heli\Local Settings\Temporary Internet Files\Content.IE5\UE0YQEAD\MP900178691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910" y="3643314"/>
            <a:ext cx="1900238" cy="1269992"/>
          </a:xfrm>
          <a:prstGeom prst="rect">
            <a:avLst/>
          </a:prstGeom>
          <a:noFill/>
        </p:spPr>
      </p:pic>
      <p:pic>
        <p:nvPicPr>
          <p:cNvPr id="11274" name="Picture 10" descr="C:\Documents and Settings\Heli\Local Settings\Temporary Internet Files\Content.IE5\97F1DYFS\MP900403840[1].jpg"/>
          <p:cNvPicPr>
            <a:picLocks noChangeAspect="1" noChangeArrowheads="1"/>
          </p:cNvPicPr>
          <p:nvPr/>
        </p:nvPicPr>
        <p:blipFill>
          <a:blip r:embed="rId7" cstate="print"/>
          <a:srcRect t="22523" r="28027" b="14280"/>
          <a:stretch>
            <a:fillRect/>
          </a:stretch>
        </p:blipFill>
        <p:spPr bwMode="auto">
          <a:xfrm>
            <a:off x="6786578" y="3786190"/>
            <a:ext cx="2075461" cy="1214446"/>
          </a:xfrm>
          <a:prstGeom prst="rect">
            <a:avLst/>
          </a:prstGeom>
          <a:noFill/>
        </p:spPr>
      </p:pic>
      <p:pic>
        <p:nvPicPr>
          <p:cNvPr id="11275" name="Picture 11" descr="C:\Documents and Settings\Heli\Local Settings\Temporary Internet Files\Content.IE5\P7QG622S\MP900262965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786050" y="642918"/>
            <a:ext cx="1744503" cy="1759163"/>
          </a:xfrm>
          <a:prstGeom prst="rect">
            <a:avLst/>
          </a:prstGeom>
          <a:noFill/>
        </p:spPr>
      </p:pic>
      <p:pic>
        <p:nvPicPr>
          <p:cNvPr id="11277" name="Picture 13" descr="C:\Documents and Settings\Heli\Local Settings\Temporary Internet Files\Content.IE5\UE0YQEAD\MP900227670[1].jpg"/>
          <p:cNvPicPr>
            <a:picLocks noChangeAspect="1" noChangeArrowheads="1"/>
          </p:cNvPicPr>
          <p:nvPr/>
        </p:nvPicPr>
        <p:blipFill>
          <a:blip r:embed="rId9"/>
          <a:srcRect l="26562" t="17611"/>
          <a:stretch>
            <a:fillRect/>
          </a:stretch>
        </p:blipFill>
        <p:spPr bwMode="auto">
          <a:xfrm>
            <a:off x="4786314" y="3714752"/>
            <a:ext cx="1714512" cy="127591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28596" y="2357430"/>
            <a:ext cx="208723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Obratlovec:</a:t>
            </a:r>
          </a:p>
          <a:p>
            <a:r>
              <a:rPr lang="cs-CZ" sz="3200" dirty="0" smtClean="0"/>
              <a:t>Obojživelník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71736" y="2428868"/>
            <a:ext cx="196034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Obratlovec:</a:t>
            </a:r>
          </a:p>
          <a:p>
            <a:pPr algn="ctr"/>
            <a:r>
              <a:rPr lang="cs-CZ" sz="3200" dirty="0" smtClean="0"/>
              <a:t>Plaz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4876" y="2428868"/>
            <a:ext cx="188301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Bezobratlý:</a:t>
            </a:r>
          </a:p>
          <a:p>
            <a:pPr algn="ctr"/>
            <a:r>
              <a:rPr lang="cs-CZ" sz="3200" dirty="0" smtClean="0"/>
              <a:t>Hmyz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86578" y="2428868"/>
            <a:ext cx="196034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Obratlovec:</a:t>
            </a:r>
          </a:p>
          <a:p>
            <a:pPr algn="ctr"/>
            <a:r>
              <a:rPr lang="cs-CZ" sz="3200" dirty="0" smtClean="0"/>
              <a:t>Člověk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58016" y="5214950"/>
            <a:ext cx="196034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Obratlovec:</a:t>
            </a:r>
          </a:p>
          <a:p>
            <a:pPr algn="ctr"/>
            <a:r>
              <a:rPr lang="cs-CZ" sz="3200" dirty="0" smtClean="0"/>
              <a:t>Plaz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2910" y="5143512"/>
            <a:ext cx="196034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Obratlovec:</a:t>
            </a:r>
          </a:p>
          <a:p>
            <a:pPr algn="ctr"/>
            <a:r>
              <a:rPr lang="cs-CZ" sz="3200" dirty="0" smtClean="0"/>
              <a:t>Pták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86050" y="5214950"/>
            <a:ext cx="196034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Obratlovec:</a:t>
            </a:r>
          </a:p>
          <a:p>
            <a:pPr algn="ctr"/>
            <a:r>
              <a:rPr lang="cs-CZ" sz="3200" dirty="0" smtClean="0"/>
              <a:t>Ryba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86314" y="5286388"/>
            <a:ext cx="188301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Bezobratlý:</a:t>
            </a:r>
          </a:p>
          <a:p>
            <a:pPr algn="ctr"/>
            <a:r>
              <a:rPr lang="cs-CZ" sz="3200" dirty="0" smtClean="0"/>
              <a:t>Hmyz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214290"/>
            <a:ext cx="814479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1"/>
                </a:solidFill>
              </a:rPr>
              <a:t>Soutěž skupin </a:t>
            </a:r>
            <a:r>
              <a:rPr lang="cs-CZ" sz="3200" b="1" dirty="0" smtClean="0">
                <a:solidFill>
                  <a:schemeClr val="accent1"/>
                </a:solidFill>
              </a:rPr>
              <a:t>– napište podle popisu, o jakou</a:t>
            </a:r>
          </a:p>
          <a:p>
            <a:pPr algn="ctr"/>
            <a:r>
              <a:rPr lang="cs-CZ" sz="3200" b="1" dirty="0" smtClean="0">
                <a:solidFill>
                  <a:schemeClr val="accent1"/>
                </a:solidFill>
              </a:rPr>
              <a:t>skupinu organizmů se jedná: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4282" y="1357298"/>
            <a:ext cx="8501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Nemají kostru. Jsou nejpočetnějšími živočichy na Zemi.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5720" y="2500306"/>
            <a:ext cx="8501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Dospělí dýchají plícemi, larvy žábrami.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7158" y="3643314"/>
            <a:ext cx="85011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nejjednoduššími organizmy, pouhým okem neviditelné.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5720" y="5143512"/>
            <a:ext cx="8501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 narození sají mateřské mléko.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0" grpId="0"/>
      <p:bldP spid="21" grpId="0"/>
      <p:bldP spid="22" grpId="0"/>
      <p:bldP spid="2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214282" y="1500174"/>
            <a:ext cx="8501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Žijí ve vodě, dýchají žábrami. Mají šupiny.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5720" y="2714620"/>
            <a:ext cx="8501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Mají zobák, křídla a dýchají plícemi.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5720" y="3929066"/>
            <a:ext cx="85011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Obsahují chlorofyl. Rozmnožují  se výtrusy nebo semeny.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357166"/>
            <a:ext cx="8501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Neobsahují chlorofyl. Vyživují se zbytky v půdě.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214290"/>
            <a:ext cx="1475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1"/>
                </a:solidFill>
              </a:rPr>
              <a:t>Řešení</a:t>
            </a:r>
            <a:r>
              <a:rPr lang="cs-CZ" sz="3200" b="1" dirty="0" smtClean="0">
                <a:solidFill>
                  <a:schemeClr val="accent1"/>
                </a:solidFill>
              </a:rPr>
              <a:t>: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4282" y="1357298"/>
            <a:ext cx="8501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Nemají kostru. Jsou nejpočetnějšími živočichy na Zemi.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5720" y="2500306"/>
            <a:ext cx="8501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Dospělí dýchají plícemi, larvy žábrami.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7158" y="3643314"/>
            <a:ext cx="85011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nejjednoduššími organizmy, pouhým okem neviditelné.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5720" y="5143512"/>
            <a:ext cx="8501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 narození sají mateřské mléko.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86314" y="1928802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1"/>
                </a:solidFill>
              </a:rPr>
              <a:t>BEZOBRATLÍ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857752" y="3000372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OBOJŽIVELNÍCI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29190" y="4214818"/>
            <a:ext cx="3429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BAKTERIE, SINICE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29190" y="5786454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SAVCI</a:t>
            </a:r>
            <a:endParaRPr lang="cs-CZ" sz="32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4" grpId="0"/>
      <p:bldP spid="25" grpId="0"/>
      <p:bldP spid="26" grpId="0"/>
      <p:bldP spid="2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214282" y="1500174"/>
            <a:ext cx="8501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Žijí ve vodě, dýchají žábrami. Mají šupiny.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5720" y="2714620"/>
            <a:ext cx="8501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Mají zobák, křídla a dýchají plícemi.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5720" y="3929066"/>
            <a:ext cx="85011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Obsahují chlorofyl. Rozmnožují  se výtrusy nebo semeny.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357166"/>
            <a:ext cx="8501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Neobsahují chlorofyl. Vyživují se zbytky v půdě.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9124" y="857232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HOUBY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29124" y="2000240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RYBY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9124" y="3286124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PTÁCI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9124" y="4572008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ROSTLINY</a:t>
            </a:r>
            <a:endParaRPr lang="cs-CZ" sz="32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285728"/>
            <a:ext cx="7772400" cy="57340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Obrázky použity z:</a:t>
            </a:r>
          </a:p>
          <a:p>
            <a:pPr>
              <a:buNone/>
            </a:pP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receptyonline.cz</a:t>
            </a:r>
            <a:r>
              <a:rPr lang="cs-CZ" sz="1200" dirty="0" smtClean="0">
                <a:hlinkClick r:id="rId2"/>
              </a:rPr>
              <a:t>/data/</a:t>
            </a:r>
            <a:r>
              <a:rPr lang="cs-CZ" sz="1200" dirty="0" err="1" smtClean="0">
                <a:hlinkClick r:id="rId2"/>
              </a:rPr>
              <a:t>pics</a:t>
            </a:r>
            <a:r>
              <a:rPr lang="cs-CZ" sz="1200" dirty="0" smtClean="0">
                <a:hlinkClick r:id="rId2"/>
              </a:rPr>
              <a:t>/atlas-hub-</a:t>
            </a:r>
            <a:r>
              <a:rPr lang="cs-CZ" sz="1200" dirty="0" err="1" smtClean="0">
                <a:hlinkClick r:id="rId2"/>
              </a:rPr>
              <a:t>hribovite</a:t>
            </a:r>
            <a:r>
              <a:rPr lang="cs-CZ" sz="1200" dirty="0" smtClean="0">
                <a:hlinkClick r:id="rId2"/>
              </a:rPr>
              <a:t>/hribhnedy2.jpg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3"/>
              </a:rPr>
              <a:t>http://im.atlasrostlin.cz/klouzek-modrinovy/188/1882-gallery_main-izxwy.png</a:t>
            </a:r>
            <a:endParaRPr lang="cs-CZ" sz="1200" dirty="0" smtClean="0"/>
          </a:p>
          <a:p>
            <a:pPr>
              <a:buNone/>
            </a:pPr>
            <a:r>
              <a:rPr lang="cs-CZ" sz="1200" b="1" dirty="0" smtClean="0">
                <a:hlinkClick r:id="rId4"/>
              </a:rPr>
              <a:t>http://www.</a:t>
            </a:r>
            <a:r>
              <a:rPr lang="cs-CZ" sz="1200" b="1" dirty="0" err="1" smtClean="0">
                <a:hlinkClick r:id="rId4"/>
              </a:rPr>
              <a:t>houbarime.cz</a:t>
            </a:r>
            <a:r>
              <a:rPr lang="cs-CZ" sz="1200" b="1" dirty="0" smtClean="0">
                <a:hlinkClick r:id="rId4"/>
              </a:rPr>
              <a:t>/</a:t>
            </a:r>
            <a:r>
              <a:rPr lang="cs-CZ" sz="1200" b="1" dirty="0" err="1" smtClean="0">
                <a:hlinkClick r:id="rId4"/>
              </a:rPr>
              <a:t>system</a:t>
            </a:r>
            <a:r>
              <a:rPr lang="cs-CZ" sz="1200" b="1" dirty="0" smtClean="0">
                <a:hlinkClick r:id="rId4"/>
              </a:rPr>
              <a:t>/</a:t>
            </a:r>
            <a:r>
              <a:rPr lang="cs-CZ" sz="1200" b="1" dirty="0" err="1" smtClean="0">
                <a:hlinkClick r:id="rId4"/>
              </a:rPr>
              <a:t>files</a:t>
            </a:r>
            <a:r>
              <a:rPr lang="cs-CZ" sz="1200" b="1" dirty="0" smtClean="0">
                <a:hlinkClick r:id="rId4"/>
              </a:rPr>
              <a:t>/</a:t>
            </a:r>
            <a:r>
              <a:rPr lang="cs-CZ" sz="1200" b="1" dirty="0" err="1" smtClean="0">
                <a:hlinkClick r:id="rId4"/>
              </a:rPr>
              <a:t>zajecak.jpg</a:t>
            </a:r>
            <a:endParaRPr lang="cs-CZ" sz="1200" b="1" dirty="0" smtClean="0"/>
          </a:p>
          <a:p>
            <a:pPr>
              <a:buNone/>
            </a:pPr>
            <a:r>
              <a:rPr lang="cs-CZ" sz="1200" b="1" dirty="0" smtClean="0">
                <a:hlinkClick r:id="rId5"/>
              </a:rPr>
              <a:t>http://upload.wikimedia.org/wikipedia/commons/thumb/c/c8/Tylopilus_felleus.jpeg/270px-Tylopilus_felleus.jpeg</a:t>
            </a:r>
            <a:endParaRPr lang="cs-CZ" sz="1200" b="1" dirty="0" smtClean="0"/>
          </a:p>
          <a:p>
            <a:pPr>
              <a:buNone/>
            </a:pPr>
            <a:r>
              <a:rPr lang="cs-CZ" sz="1200" b="1" dirty="0" smtClean="0">
                <a:hlinkClick r:id="rId6"/>
              </a:rPr>
              <a:t>http://houby.gnosis9.net/</a:t>
            </a:r>
            <a:r>
              <a:rPr lang="cs-CZ" sz="1200" b="1" dirty="0" err="1" smtClean="0">
                <a:hlinkClick r:id="rId6"/>
              </a:rPr>
              <a:t>img</a:t>
            </a:r>
            <a:r>
              <a:rPr lang="cs-CZ" sz="1200" b="1" dirty="0" smtClean="0">
                <a:hlinkClick r:id="rId6"/>
              </a:rPr>
              <a:t>/ryzec_rysavy2.jpg</a:t>
            </a:r>
            <a:endParaRPr lang="cs-CZ" sz="1200" b="1" dirty="0" smtClean="0"/>
          </a:p>
          <a:p>
            <a:pPr>
              <a:buNone/>
            </a:pPr>
            <a:r>
              <a:rPr lang="cs-CZ" sz="1200" b="1" dirty="0" smtClean="0">
                <a:hlinkClick r:id="rId7"/>
              </a:rPr>
              <a:t>http://i.</a:t>
            </a:r>
            <a:r>
              <a:rPr lang="cs-CZ" sz="1200" b="1" dirty="0" err="1" smtClean="0">
                <a:hlinkClick r:id="rId7"/>
              </a:rPr>
              <a:t>idnes.cz</a:t>
            </a:r>
            <a:r>
              <a:rPr lang="cs-CZ" sz="1200" b="1" dirty="0" smtClean="0">
                <a:hlinkClick r:id="rId7"/>
              </a:rPr>
              <a:t>/10/073/cl6/MOT34adce_</a:t>
            </a:r>
            <a:r>
              <a:rPr lang="cs-CZ" sz="1200" b="1" dirty="0" err="1" smtClean="0">
                <a:hlinkClick r:id="rId7"/>
              </a:rPr>
              <a:t>profimedia</a:t>
            </a:r>
            <a:r>
              <a:rPr lang="cs-CZ" sz="1200" b="1" dirty="0" smtClean="0">
                <a:hlinkClick r:id="rId7"/>
              </a:rPr>
              <a:t>_0040482013.jpg</a:t>
            </a:r>
            <a:endParaRPr lang="cs-CZ" sz="1200" b="1" dirty="0" smtClean="0"/>
          </a:p>
          <a:p>
            <a:pPr>
              <a:buNone/>
            </a:pPr>
            <a:r>
              <a:rPr lang="cs-CZ" sz="1200" b="1" dirty="0" smtClean="0">
                <a:hlinkClick r:id="rId8"/>
              </a:rPr>
              <a:t>http://houbar.cz/images%5Cfoto%5Cart_muchomurka_zelena.jpg</a:t>
            </a:r>
            <a:endParaRPr lang="cs-CZ" sz="1200" b="1" dirty="0" smtClean="0"/>
          </a:p>
          <a:p>
            <a:pPr>
              <a:buNone/>
            </a:pPr>
            <a:r>
              <a:rPr lang="cs-CZ" sz="1200" b="1" dirty="0" smtClean="0">
                <a:hlinkClick r:id="rId9"/>
              </a:rPr>
              <a:t>http://www.</a:t>
            </a:r>
            <a:r>
              <a:rPr lang="cs-CZ" sz="1200" b="1" dirty="0" err="1" smtClean="0">
                <a:hlinkClick r:id="rId9"/>
              </a:rPr>
              <a:t>houbarime.cz</a:t>
            </a:r>
            <a:r>
              <a:rPr lang="cs-CZ" sz="1200" b="1" dirty="0" smtClean="0">
                <a:hlinkClick r:id="rId9"/>
              </a:rPr>
              <a:t>/</a:t>
            </a:r>
            <a:r>
              <a:rPr lang="cs-CZ" sz="1200" b="1" dirty="0" err="1" smtClean="0">
                <a:hlinkClick r:id="rId9"/>
              </a:rPr>
              <a:t>system</a:t>
            </a:r>
            <a:r>
              <a:rPr lang="cs-CZ" sz="1200" b="1" dirty="0" smtClean="0">
                <a:hlinkClick r:id="rId9"/>
              </a:rPr>
              <a:t>/</a:t>
            </a:r>
            <a:r>
              <a:rPr lang="cs-CZ" sz="1200" b="1" dirty="0" err="1" smtClean="0">
                <a:hlinkClick r:id="rId9"/>
              </a:rPr>
              <a:t>files</a:t>
            </a:r>
            <a:r>
              <a:rPr lang="cs-CZ" sz="1200" b="1" dirty="0" smtClean="0">
                <a:hlinkClick r:id="rId9"/>
              </a:rPr>
              <a:t>/satan_340.jpg</a:t>
            </a:r>
            <a:endParaRPr lang="cs-CZ" sz="1200" b="1" dirty="0" smtClean="0"/>
          </a:p>
          <a:p>
            <a:pPr>
              <a:buNone/>
            </a:pPr>
            <a:r>
              <a:rPr lang="cs-CZ" sz="1200" b="1" dirty="0" smtClean="0">
                <a:hlinkClick r:id="rId10"/>
              </a:rPr>
              <a:t>http://upload.wikimedia.org/wikipedia/commons/thumb/9/97/Fr%C3%BChjahrslorchel.JPG/258px-Fr%C3%BChjahrslorchel.JPG</a:t>
            </a:r>
            <a:endParaRPr lang="cs-CZ" sz="1200" b="1" dirty="0" smtClean="0"/>
          </a:p>
          <a:p>
            <a:pPr>
              <a:buNone/>
            </a:pPr>
            <a:r>
              <a:rPr lang="cs-CZ" sz="1200" b="1" dirty="0" smtClean="0">
                <a:hlinkClick r:id="rId11"/>
              </a:rPr>
              <a:t>http://nd04.jxs.cz/949/852/d5033d8e73_74511164_o2.jpg</a:t>
            </a:r>
            <a:endParaRPr lang="cs-CZ" sz="1200" b="1" dirty="0" smtClean="0"/>
          </a:p>
          <a:p>
            <a:pPr>
              <a:buNone/>
            </a:pPr>
            <a:r>
              <a:rPr lang="cs-CZ" sz="1200" dirty="0" smtClean="0">
                <a:hlinkClick r:id="rId12"/>
              </a:rPr>
              <a:t>http://www.</a:t>
            </a:r>
            <a:r>
              <a:rPr lang="cs-CZ" sz="1200" dirty="0" err="1" smtClean="0">
                <a:hlinkClick r:id="rId12"/>
              </a:rPr>
              <a:t>kvetiny</a:t>
            </a:r>
            <a:r>
              <a:rPr lang="cs-CZ" sz="1200" dirty="0" smtClean="0">
                <a:hlinkClick r:id="rId12"/>
              </a:rPr>
              <a:t>-dekorace-</a:t>
            </a:r>
            <a:r>
              <a:rPr lang="cs-CZ" sz="1200" dirty="0" err="1" smtClean="0">
                <a:hlinkClick r:id="rId12"/>
              </a:rPr>
              <a:t>svicky.cz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files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zbozi</a:t>
            </a:r>
            <a:r>
              <a:rPr lang="cs-CZ" sz="1200" dirty="0" smtClean="0">
                <a:hlinkClick r:id="rId12"/>
              </a:rPr>
              <a:t>/689.jpg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13"/>
              </a:rPr>
              <a:t>http://www.</a:t>
            </a:r>
            <a:r>
              <a:rPr lang="cs-CZ" sz="1200" dirty="0" err="1" smtClean="0">
                <a:hlinkClick r:id="rId13"/>
              </a:rPr>
              <a:t>garten.cz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images</a:t>
            </a:r>
            <a:r>
              <a:rPr lang="cs-CZ" sz="1200" dirty="0" smtClean="0">
                <a:hlinkClick r:id="rId13"/>
              </a:rPr>
              <a:t>_data/2568-kapradiny.</a:t>
            </a:r>
            <a:r>
              <a:rPr lang="cs-CZ" sz="1200" dirty="0" err="1" smtClean="0">
                <a:hlinkClick r:id="rId13"/>
              </a:rPr>
              <a:t>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14"/>
              </a:rPr>
              <a:t>http://static.</a:t>
            </a:r>
            <a:r>
              <a:rPr lang="cs-CZ" sz="1200" dirty="0" err="1" smtClean="0">
                <a:hlinkClick r:id="rId14"/>
              </a:rPr>
              <a:t>ddmcdn.com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gif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irish</a:t>
            </a:r>
            <a:r>
              <a:rPr lang="cs-CZ" sz="1200" dirty="0" smtClean="0">
                <a:hlinkClick r:id="rId14"/>
              </a:rPr>
              <a:t>-</a:t>
            </a:r>
            <a:r>
              <a:rPr lang="cs-CZ" sz="1200" dirty="0" err="1" smtClean="0">
                <a:hlinkClick r:id="rId14"/>
              </a:rPr>
              <a:t>moss</a:t>
            </a:r>
            <a:r>
              <a:rPr lang="cs-CZ" sz="1200" dirty="0" smtClean="0">
                <a:hlinkClick r:id="rId14"/>
              </a:rPr>
              <a:t>-1.jpg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15"/>
              </a:rPr>
              <a:t>http://www.</a:t>
            </a:r>
            <a:r>
              <a:rPr lang="cs-CZ" sz="1200" dirty="0" err="1" smtClean="0">
                <a:hlinkClick r:id="rId15"/>
              </a:rPr>
              <a:t>colci.cz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obrazky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colci</a:t>
            </a:r>
            <a:r>
              <a:rPr lang="cs-CZ" sz="1200" dirty="0" smtClean="0">
                <a:hlinkClick r:id="rId15"/>
              </a:rPr>
              <a:t>/c_</a:t>
            </a:r>
            <a:r>
              <a:rPr lang="cs-CZ" sz="1200" dirty="0" err="1" smtClean="0">
                <a:hlinkClick r:id="rId15"/>
              </a:rPr>
              <a:t>obecny</a:t>
            </a:r>
            <a:r>
              <a:rPr lang="cs-CZ" sz="1200" dirty="0" smtClean="0">
                <a:hlinkClick r:id="rId15"/>
              </a:rPr>
              <a:t>_M.</a:t>
            </a:r>
            <a:r>
              <a:rPr lang="cs-CZ" sz="1200" dirty="0" err="1" smtClean="0">
                <a:hlinkClick r:id="rId15"/>
              </a:rPr>
              <a:t>jpg</a:t>
            </a:r>
            <a:endParaRPr lang="cs-CZ" sz="1200" dirty="0" smtClean="0"/>
          </a:p>
          <a:p>
            <a:pPr>
              <a:buNone/>
            </a:pPr>
            <a:r>
              <a:rPr lang="cs-CZ" sz="1200" b="1" dirty="0" smtClean="0"/>
              <a:t>http://upload.wikimedia.org/wikipedia/commons/thumb/0/08/Brochet_Luc_Viatour_.jpg/300px-Brochet_Luc_Viatour_.jpg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b="1" dirty="0" smtClean="0"/>
          </a:p>
          <a:p>
            <a:pPr>
              <a:buNone/>
            </a:pPr>
            <a:endParaRPr lang="cs-CZ" sz="1200" b="1" dirty="0" smtClean="0"/>
          </a:p>
          <a:p>
            <a:pPr>
              <a:buNone/>
            </a:pPr>
            <a:endParaRPr lang="cs-CZ" sz="1200" b="1" dirty="0" smtClean="0"/>
          </a:p>
          <a:p>
            <a:pPr>
              <a:buNone/>
            </a:pPr>
            <a:endParaRPr lang="cs-CZ" sz="1200" b="1" dirty="0" smtClean="0"/>
          </a:p>
          <a:p>
            <a:pPr>
              <a:buNone/>
            </a:pPr>
            <a:endParaRPr lang="cs-CZ" sz="1200" b="1" dirty="0" smtClean="0"/>
          </a:p>
          <a:p>
            <a:pPr>
              <a:buNone/>
            </a:pPr>
            <a:endParaRPr lang="cs-CZ" sz="1200" b="1" dirty="0" smtClean="0"/>
          </a:p>
          <a:p>
            <a:pPr>
              <a:buNone/>
            </a:pPr>
            <a:endParaRPr lang="cs-CZ" sz="1200" b="1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140</TotalTime>
  <Words>542</Words>
  <Application>Microsoft Office PowerPoint</Application>
  <PresentationFormat>Předvádění na obrazovce (4:3)</PresentationFormat>
  <Paragraphs>146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Jmění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Třídění organizmů</dc:title>
  <dc:creator>Heli</dc:creator>
  <cp:lastModifiedBy>pc</cp:lastModifiedBy>
  <cp:revision>19</cp:revision>
  <dcterms:created xsi:type="dcterms:W3CDTF">2012-01-04T18:30:10Z</dcterms:created>
  <dcterms:modified xsi:type="dcterms:W3CDTF">2012-01-06T06:36:17Z</dcterms:modified>
</cp:coreProperties>
</file>