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</p:sldMasterIdLst>
  <p:notesMasterIdLst>
    <p:notesMasterId r:id="rId15"/>
  </p:notesMasterIdLst>
  <p:handoutMasterIdLst>
    <p:handoutMasterId r:id="rId16"/>
  </p:handoutMasterIdLst>
  <p:sldIdLst>
    <p:sldId id="363" r:id="rId5"/>
    <p:sldId id="256" r:id="rId6"/>
    <p:sldId id="258" r:id="rId7"/>
    <p:sldId id="359" r:id="rId8"/>
    <p:sldId id="361" r:id="rId9"/>
    <p:sldId id="259" r:id="rId10"/>
    <p:sldId id="260" r:id="rId11"/>
    <p:sldId id="261" r:id="rId12"/>
    <p:sldId id="262" r:id="rId13"/>
    <p:sldId id="3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>
        <p:scale>
          <a:sx n="120" d="100"/>
          <a:sy n="120" d="100"/>
        </p:scale>
        <p:origin x="276" y="15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A8019A-2F3B-4946-A6E2-0B9D0B85380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F2E7FF-3F3E-421F-AC04-51A13988D9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250785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20D28-8B62-4B2F-800A-1B86FCBB077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54C5ED-ECAE-4D3A-8E6F-DBB39B752E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45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48C138-A5B0-45C6-8FB9-2825D18778D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7A2657-D43C-4B10-AE5C-53A75F97C9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5855176"/>
              </p:ext>
            </p:extLst>
          </p:nvPr>
        </p:nvGraphicFramePr>
        <p:xfrm>
          <a:off x="2193925" y="261938"/>
          <a:ext cx="4286250" cy="6424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5901230" imgH="8850558" progId="Word.Document.12">
                  <p:embed/>
                </p:oleObj>
              </mc:Choice>
              <mc:Fallback>
                <p:oleObj name="Dokument" r:id="rId3" imgW="5901230" imgH="885055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3925" y="261938"/>
                        <a:ext cx="4286250" cy="64246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723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SPISOVÁ    SLUŽBA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= práce spojené s příjmem, tříděním, označováním, evidencí, oběhem, vyřizováním, vyhotovováním, rozmnožováním, podepisováním, odesíláním, ukládáním, vyřazováním a archivováním dokumentů.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 POJMY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SPIS</a:t>
            </a:r>
            <a:r>
              <a:rPr lang="cs-CZ" dirty="0" smtClean="0"/>
              <a:t> – soubor všech dokumentů týkající se téže věci – musí obsahovat soupis všech jednacích čísel dokumentů – Váš spis – přihláška, její vyřízení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opis výučního listu, zápisový lístek atd.</a:t>
            </a:r>
          </a:p>
          <a:p>
            <a:endParaRPr lang="cs-CZ" dirty="0"/>
          </a:p>
        </p:txBody>
      </p:sp>
      <p:pic>
        <p:nvPicPr>
          <p:cNvPr id="2050" name="Picture 2" descr="C:\Users\jirousovalida\AppData\Local\Microsoft\Windows\Temporary Internet Files\Content.IE5\XX39DTKP\MP9004090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149080"/>
            <a:ext cx="6858000" cy="3329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 POJMY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ARCHIVÁLIE</a:t>
            </a:r>
            <a:r>
              <a:rPr lang="cs-CZ" dirty="0" smtClean="0"/>
              <a:t> – takový dokument, který byl vybrán ve veřejném zájmu k trvalému uchování  - např. mzdový list S 45, protokol o maturitní zkoušce A 45</a:t>
            </a:r>
          </a:p>
          <a:p>
            <a:endParaRPr lang="cs-CZ" dirty="0"/>
          </a:p>
        </p:txBody>
      </p:sp>
      <p:pic>
        <p:nvPicPr>
          <p:cNvPr id="3074" name="Picture 2" descr="C:\Users\jirousovalida\AppData\Local\Microsoft\Windows\Temporary Internet Files\Content.IE5\ZHCO5LNY\MC9004040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748177"/>
            <a:ext cx="2004690" cy="26331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PŘÍJEM  DOKUMENTŮ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Doručené dokumenty </a:t>
            </a:r>
            <a:r>
              <a:rPr lang="cs-CZ" dirty="0" smtClean="0"/>
              <a:t>se přijímají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sekretariátu,na podatelně </a:t>
            </a:r>
            <a:r>
              <a:rPr lang="cs-CZ" dirty="0" smtClean="0"/>
              <a:t>= místa k tomu určená.</a:t>
            </a:r>
          </a:p>
          <a:p>
            <a:endParaRPr lang="cs-CZ" dirty="0"/>
          </a:p>
        </p:txBody>
      </p:sp>
      <p:pic>
        <p:nvPicPr>
          <p:cNvPr id="4098" name="Picture 2" descr="C:\Users\jirousovalida\AppData\Local\Microsoft\Windows\Temporary Internet Files\Content.IE5\XX39DTKP\MP9004423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852936"/>
            <a:ext cx="4968552" cy="37264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PŘÍJEM  DOKUMENTŮ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Služební jednání</a:t>
            </a:r>
            <a:r>
              <a:rPr lang="cs-CZ" dirty="0" smtClean="0"/>
              <a:t>, tel. rozhovor, ústní podání – dokument OKAMŽITĚ předat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k zaevidování </a:t>
            </a:r>
            <a:r>
              <a:rPr lang="cs-CZ" dirty="0" smtClean="0"/>
              <a:t>na podatelně.</a:t>
            </a:r>
            <a:endParaRPr lang="cs-CZ" dirty="0"/>
          </a:p>
        </p:txBody>
      </p:sp>
      <p:pic>
        <p:nvPicPr>
          <p:cNvPr id="5122" name="Picture 2" descr="C:\Users\jirousovalida\AppData\Local\Microsoft\Windows\Temporary Internet Files\Content.IE5\ZHCO5LNY\MP9004423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933057"/>
            <a:ext cx="4522076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686800" cy="838200"/>
          </a:xfrm>
        </p:spPr>
        <p:txBody>
          <a:bodyPr/>
          <a:lstStyle/>
          <a:p>
            <a:r>
              <a:rPr lang="cs-CZ" dirty="0" smtClean="0"/>
              <a:t>PODACÍ   RAZÍTKO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JAKMILE DOJDE DOKUMENT, ORAZÍ SE V PRAVÉM HORNÍM ROHU PODACÍM RAZÍTKEM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Podle vyhlášky č. 191/2009 Sb. o podrobnostech výkonu spisové služby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TO POVINNÝ ÚDAJ DOKUMENTU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8" name="Picture 4" descr="C:\Users\jirousovalida\AppData\Local\Microsoft\Windows\Temporary Internet Files\Content.IE5\ZHCO5LNY\MC9002971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780928"/>
            <a:ext cx="1816913" cy="720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   PODACÍHO  RAZÍTKA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1/ </a:t>
            </a:r>
            <a:r>
              <a:rPr lang="cs-CZ" dirty="0" smtClean="0">
                <a:solidFill>
                  <a:srgbClr val="FF0000"/>
                </a:solidFill>
              </a:rPr>
              <a:t>NÁZEV INSTITUCE</a:t>
            </a:r>
            <a:r>
              <a:rPr lang="cs-CZ" dirty="0" smtClean="0"/>
              <a:t>  - Integrovaná střední škola Semily</a:t>
            </a:r>
          </a:p>
          <a:p>
            <a:r>
              <a:rPr lang="cs-CZ" dirty="0" smtClean="0"/>
              <a:t>2/ </a:t>
            </a:r>
            <a:r>
              <a:rPr lang="cs-CZ" dirty="0" smtClean="0">
                <a:solidFill>
                  <a:srgbClr val="FF0000"/>
                </a:solidFill>
              </a:rPr>
              <a:t>DATUM DORUČENÍ DOKUMENTU  </a:t>
            </a:r>
            <a:r>
              <a:rPr lang="cs-CZ" dirty="0" smtClean="0"/>
              <a:t>- Došlo 30.01.2013</a:t>
            </a:r>
          </a:p>
          <a:p>
            <a:r>
              <a:rPr lang="cs-CZ" dirty="0" smtClean="0"/>
              <a:t>3/ </a:t>
            </a:r>
            <a:r>
              <a:rPr lang="cs-CZ" dirty="0" smtClean="0">
                <a:solidFill>
                  <a:srgbClr val="FF0000"/>
                </a:solidFill>
              </a:rPr>
              <a:t>Číslo jednací </a:t>
            </a:r>
            <a:r>
              <a:rPr lang="cs-CZ" dirty="0" smtClean="0"/>
              <a:t>– nebo číslo ze samostatné evidence dok. – např. Knihy doručených faktur ISS-SM/455/2013</a:t>
            </a:r>
          </a:p>
          <a:p>
            <a:r>
              <a:rPr lang="cs-CZ" dirty="0" smtClean="0"/>
              <a:t>4/ </a:t>
            </a:r>
            <a:r>
              <a:rPr lang="cs-CZ" dirty="0" smtClean="0">
                <a:solidFill>
                  <a:srgbClr val="FF0000"/>
                </a:solidFill>
              </a:rPr>
              <a:t>POČET LISTŮ DOKUMENTU, POČET PŘÍLOH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   JEDNACÍ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Čj</a:t>
            </a:r>
            <a:r>
              <a:rPr lang="cs-CZ" dirty="0" smtClean="0"/>
              <a:t>. – č. j.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OBSAHUJE</a:t>
            </a:r>
          </a:p>
          <a:p>
            <a:r>
              <a:rPr lang="cs-CZ" dirty="0" smtClean="0"/>
              <a:t>a/ zkratku názvu instituce – </a:t>
            </a:r>
            <a:r>
              <a:rPr lang="cs-CZ" dirty="0" err="1" smtClean="0"/>
              <a:t>MěÚ</a:t>
            </a:r>
            <a:r>
              <a:rPr lang="cs-CZ" dirty="0" smtClean="0"/>
              <a:t>-SM, </a:t>
            </a:r>
            <a:r>
              <a:rPr lang="cs-CZ" dirty="0" smtClean="0">
                <a:solidFill>
                  <a:srgbClr val="FF0000"/>
                </a:solidFill>
              </a:rPr>
              <a:t>KÚ-LB</a:t>
            </a:r>
          </a:p>
          <a:p>
            <a:r>
              <a:rPr lang="cs-CZ" dirty="0" smtClean="0"/>
              <a:t>b/ pořadové číslo zápisu v podacím deníku – např. </a:t>
            </a:r>
            <a:r>
              <a:rPr lang="cs-CZ" dirty="0" smtClean="0">
                <a:solidFill>
                  <a:srgbClr val="FF0000"/>
                </a:solidFill>
              </a:rPr>
              <a:t>147</a:t>
            </a:r>
            <a:r>
              <a:rPr lang="cs-CZ" dirty="0" smtClean="0"/>
              <a:t> – tzn., že to je 147 dokument</a:t>
            </a:r>
          </a:p>
          <a:p>
            <a:r>
              <a:rPr lang="cs-CZ" dirty="0" smtClean="0"/>
              <a:t>c/ označení kalendářního roku – </a:t>
            </a:r>
            <a:r>
              <a:rPr lang="cs-CZ" dirty="0" smtClean="0">
                <a:solidFill>
                  <a:srgbClr val="FF0000"/>
                </a:solidFill>
              </a:rPr>
              <a:t>2013</a:t>
            </a:r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err="1" smtClean="0"/>
              <a:t>Hajzlerová</a:t>
            </a:r>
            <a:r>
              <a:rPr lang="cs-CZ" smtClean="0"/>
              <a:t>,I.: Spisová služba ve školské praxi, druhé, upravené a doplněné vydání, Karviná, PARIS 2010 </a:t>
            </a:r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Unknown Document Type" ma:contentTypeID="0x010104" ma:contentTypeVersion="0" ma:contentTypeDescription="" ma:contentTypeScope="" ma:versionID="7a63ae98c9331042c85a0ce3caf3b722">
  <xsd:schema xmlns:xsd="http://www.w3.org/2001/XMLSchema" xmlns:p="http://schemas.microsoft.com/office/2006/metadata/properties" targetNamespace="http://schemas.microsoft.com/office/2006/metadata/properties" ma:root="true" ma:fieldsID="643ad641ad674e858ec36190b61f65cd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978C5CD-E499-4708-B32E-18705F17CF5E}">
  <ds:schemaRefs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CE120D1C-BC1D-46A7-8BA4-73B3C6A0E9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customXml/itemProps3.xml><?xml version="1.0" encoding="utf-8"?>
<ds:datastoreItem xmlns:ds="http://schemas.openxmlformats.org/officeDocument/2006/customXml" ds:itemID="{33A08FD7-33DE-43E5-B6F0-452D9B0CD5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583</TotalTime>
  <Words>282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Microsoft Word Document</vt:lpstr>
      <vt:lpstr>Prezentace aplikace PowerPoint</vt:lpstr>
      <vt:lpstr>SPISOVÁ    SLUŽBA</vt:lpstr>
      <vt:lpstr>ZÁKLADNÍ  POJMY   </vt:lpstr>
      <vt:lpstr>ZÁKLADNÍ  POJMY </vt:lpstr>
      <vt:lpstr>     PŘÍJEM  DOKUMENTŮ</vt:lpstr>
      <vt:lpstr>   PŘÍJEM  DOKUMENTŮ </vt:lpstr>
      <vt:lpstr>PODACÍ   RAZÍTKO</vt:lpstr>
      <vt:lpstr>OBSAH    PODACÍHO  RAZÍTKA</vt:lpstr>
      <vt:lpstr>ČÍSLO   JEDNACÍ</vt:lpstr>
      <vt:lpstr>   ZDROJE</vt:lpstr>
    </vt:vector>
  </TitlesOfParts>
  <Company>ISS Semily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SPISOVÁ    SLUŽBA</dc:title>
  <dc:creator>jirousoval</dc:creator>
  <cp:lastModifiedBy>Lída Jiroušová</cp:lastModifiedBy>
  <cp:revision>58</cp:revision>
  <dcterms:created xsi:type="dcterms:W3CDTF">2011-11-30T03:45:58Z</dcterms:created>
  <dcterms:modified xsi:type="dcterms:W3CDTF">2013-06-27T08:13:10Z</dcterms:modified>
</cp:coreProperties>
</file>