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4"/>
  </p:sldMasterIdLst>
  <p:notesMasterIdLst>
    <p:notesMasterId r:id="rId25"/>
  </p:notesMasterIdLst>
  <p:handoutMasterIdLst>
    <p:handoutMasterId r:id="rId26"/>
  </p:handoutMasterIdLst>
  <p:sldIdLst>
    <p:sldId id="351" r:id="rId5"/>
    <p:sldId id="349" r:id="rId6"/>
    <p:sldId id="263" r:id="rId7"/>
    <p:sldId id="265" r:id="rId8"/>
    <p:sldId id="268" r:id="rId9"/>
    <p:sldId id="269" r:id="rId10"/>
    <p:sldId id="270" r:id="rId11"/>
    <p:sldId id="271" r:id="rId12"/>
    <p:sldId id="272" r:id="rId13"/>
    <p:sldId id="267" r:id="rId14"/>
    <p:sldId id="274" r:id="rId15"/>
    <p:sldId id="264" r:id="rId16"/>
    <p:sldId id="275" r:id="rId17"/>
    <p:sldId id="273" r:id="rId18"/>
    <p:sldId id="266" r:id="rId19"/>
    <p:sldId id="276" r:id="rId20"/>
    <p:sldId id="346" r:id="rId21"/>
    <p:sldId id="347" r:id="rId22"/>
    <p:sldId id="348" r:id="rId23"/>
    <p:sldId id="35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6912" autoAdjust="0"/>
    <p:restoredTop sz="94660"/>
  </p:normalViewPr>
  <p:slideViewPr>
    <p:cSldViewPr>
      <p:cViewPr>
        <p:scale>
          <a:sx n="238" d="100"/>
          <a:sy n="238" d="100"/>
        </p:scale>
        <p:origin x="2082" y="29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A8019A-2F3B-4946-A6E2-0B9D0B85380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F2E7FF-3F3E-421F-AC04-51A13988D9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040129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720D28-8B62-4B2F-800A-1B86FCBB077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54C5ED-ECAE-4D3A-8E6F-DBB39B752E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55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37308327"/>
              </p:ext>
            </p:extLst>
          </p:nvPr>
        </p:nvGraphicFramePr>
        <p:xfrm>
          <a:off x="2722563" y="801688"/>
          <a:ext cx="3786187" cy="4900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kument" r:id="rId3" imgW="8252216" imgH="10683800" progId="Word.Document.12">
                  <p:embed/>
                </p:oleObj>
              </mc:Choice>
              <mc:Fallback>
                <p:oleObj name="Dokument" r:id="rId3" imgW="8252216" imgH="106838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22563" y="801688"/>
                        <a:ext cx="3786187" cy="49006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9375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PÍSEMNOSTI V PODNIKU</a:t>
            </a:r>
          </a:p>
          <a:p>
            <a:pPr>
              <a:buNone/>
            </a:pP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buNone/>
            </a:pP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MANIPULACE  A   EVIDENCE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OTEVÍRÁNÍ ZÁSILEK A UCHOVÁVÁNÍ OBÁLEK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Otevírají se pouze obálky, kde je na prvním místě název instituce.</a:t>
            </a:r>
          </a:p>
          <a:p>
            <a:r>
              <a:rPr lang="cs-CZ" dirty="0" smtClean="0"/>
              <a:t>ISŠ SEMILY, p. o.</a:t>
            </a:r>
          </a:p>
          <a:p>
            <a:r>
              <a:rPr lang="cs-CZ" dirty="0" smtClean="0"/>
              <a:t>Mgr. Jiří Malý</a:t>
            </a:r>
          </a:p>
          <a:p>
            <a:r>
              <a:rPr lang="cs-CZ" dirty="0"/>
              <a:t>p</a:t>
            </a:r>
            <a:r>
              <a:rPr lang="cs-CZ" dirty="0" smtClean="0"/>
              <a:t>. p. 5</a:t>
            </a:r>
          </a:p>
          <a:p>
            <a:r>
              <a:rPr lang="cs-CZ" dirty="0" smtClean="0"/>
              <a:t>513 01  SEMILY</a:t>
            </a:r>
            <a:endParaRPr lang="cs-CZ" dirty="0"/>
          </a:p>
        </p:txBody>
      </p:sp>
      <p:pic>
        <p:nvPicPr>
          <p:cNvPr id="7170" name="Picture 2" descr="C:\Users\jirousovalida\AppData\Local\Microsoft\Windows\Temporary Internet Files\Content.IE5\E4GJT1SQ\MC90044145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068960"/>
            <a:ext cx="2880320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OBÁLKU, KTEROU NESMÍME OTEVŘÍT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Je-li na prvním místě v adrese jméno a příjmení zaměstnance dané instituce, předá se dokument adresátovi neotevřený.</a:t>
            </a:r>
          </a:p>
          <a:p>
            <a:pPr>
              <a:buNone/>
            </a:pPr>
            <a:r>
              <a:rPr lang="cs-CZ" dirty="0" smtClean="0"/>
              <a:t>   Karel NOVÝ</a:t>
            </a:r>
          </a:p>
          <a:p>
            <a:pPr>
              <a:buNone/>
            </a:pPr>
            <a:r>
              <a:rPr lang="cs-CZ" dirty="0" smtClean="0"/>
              <a:t>   AXL, s. r. o.</a:t>
            </a:r>
          </a:p>
          <a:p>
            <a:pPr>
              <a:buNone/>
            </a:pPr>
            <a:r>
              <a:rPr lang="cs-CZ" dirty="0" smtClean="0"/>
              <a:t>   28. října 607</a:t>
            </a:r>
          </a:p>
          <a:p>
            <a:pPr>
              <a:buNone/>
            </a:pPr>
            <a:r>
              <a:rPr lang="cs-CZ" dirty="0" smtClean="0"/>
              <a:t>   513 01  SEMILY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MŮŽE JÍT O SOUKROMOU  KORESPONDENCI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Documents and Settings\jirousoval\Local Settings\Temporary Internet Files\Content.IE5\LZDQIIKH\MP9004222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5637" y="2708920"/>
            <a:ext cx="1436644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467600" cy="1143000"/>
          </a:xfrm>
        </p:spPr>
        <p:txBody>
          <a:bodyPr>
            <a:normAutofit/>
          </a:bodyPr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ZÁSILKA OBSAHUJE ÚŘEDNÍ     DOKUMENT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zásilce je nejdříve jméno a příjmení zaměstnance, ale uvnitř je </a:t>
            </a:r>
            <a:r>
              <a:rPr lang="cs-CZ" dirty="0" smtClean="0">
                <a:solidFill>
                  <a:srgbClr val="FF0000"/>
                </a:solidFill>
              </a:rPr>
              <a:t>úřední dokument.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Pan Nový dokument předá k zaevidování na podatelně, převezme ho a pak vyřídí. Nový dokument – odpověď – předá opět na podatelnu k zaevidování a odeslání.</a:t>
            </a:r>
          </a:p>
          <a:p>
            <a:endParaRPr lang="cs-CZ" dirty="0" smtClean="0"/>
          </a:p>
          <a:p>
            <a:r>
              <a:rPr lang="cs-CZ" dirty="0" smtClean="0"/>
              <a:t>Stejně zaměstnanec postupuje, když mu je doručen úřední dokument na jeho adresu elektronické pošty.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OBÁLKA JAKO SOUČÁST DOKUMENTU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PONECHÁVÁME, KDYŽ</a:t>
            </a:r>
          </a:p>
          <a:p>
            <a:r>
              <a:rPr lang="cs-CZ" dirty="0" smtClean="0"/>
              <a:t>1/ je zásilka určena do vlastních rukou</a:t>
            </a:r>
          </a:p>
          <a:p>
            <a:r>
              <a:rPr lang="cs-CZ" dirty="0" smtClean="0"/>
              <a:t>2/ je to nezbytné pro určení – např. přihláška do konkurzu je stanoven přesně termín, rozhodující je datum poštovního razítka na obálce</a:t>
            </a:r>
          </a:p>
          <a:p>
            <a:r>
              <a:rPr lang="cs-CZ" dirty="0" smtClean="0"/>
              <a:t>3/ identifikujeme odesílatele – v dopisu není jeho adresa a musíme mu odpovědět</a:t>
            </a:r>
            <a:endParaRPr lang="cs-CZ" dirty="0"/>
          </a:p>
        </p:txBody>
      </p:sp>
      <p:pic>
        <p:nvPicPr>
          <p:cNvPr id="2050" name="Picture 2" descr="C:\Documents and Settings\jirousoval\Local Settings\Temporary Internet Files\Content.IE5\F1G7NLG1\MC9004040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H="1" flipV="1">
            <a:off x="5308600" y="4352924"/>
            <a:ext cx="1135608" cy="14244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7323584" cy="1143000"/>
          </a:xfrm>
        </p:spPr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RADA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OBÁLKU ROZŘÍZNĚTE NA OBOU BOČNÍCH STRANÁCH A K DOKUMENTU JI PŘILOŽTE AŽ PO ROZLOŽENÍ</a:t>
            </a:r>
            <a:endParaRPr lang="cs-CZ" dirty="0"/>
          </a:p>
        </p:txBody>
      </p:sp>
      <p:pic>
        <p:nvPicPr>
          <p:cNvPr id="3074" name="Picture 2" descr="C:\Documents and Settings\jirousoval\Local Settings\Temporary Internet Files\Content.IE5\2VA3ZROJ\MC9003971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964027"/>
            <a:ext cx="3024336" cy="22651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OZNAČOVÁNÍ  DOKUMENTŮ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 DIGITÁLNÍCH DOKUMENTŮ  - ELEKTRONICKÝ SYSTÉM SPISOVÉ SLUŽBY </a:t>
            </a:r>
          </a:p>
          <a:p>
            <a:r>
              <a:rPr lang="cs-CZ" dirty="0" smtClean="0"/>
              <a:t>1/ Doručený nebo vytvořený dokument se opatří jednoznačným identifikátorem – číselný, alfanumerický nebo čárový kód</a:t>
            </a:r>
          </a:p>
          <a:p>
            <a:r>
              <a:rPr lang="cs-CZ" dirty="0" smtClean="0"/>
              <a:t>2/ Z identifikátoru vyčteme původce</a:t>
            </a:r>
            <a:endParaRPr lang="cs-CZ" dirty="0"/>
          </a:p>
        </p:txBody>
      </p:sp>
      <p:pic>
        <p:nvPicPr>
          <p:cNvPr id="4098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74058" y="4077072"/>
            <a:ext cx="3202197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OZNAČOVÁNÍ DOKUMENTŮ – SPISOVÁ SLUŽBA V LISTINNÉ PODOBĚ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1/ </a:t>
            </a:r>
            <a:r>
              <a:rPr lang="cs-CZ" dirty="0" smtClean="0">
                <a:solidFill>
                  <a:srgbClr val="FF0000"/>
                </a:solidFill>
              </a:rPr>
              <a:t>Doručený dokument </a:t>
            </a:r>
            <a:r>
              <a:rPr lang="cs-CZ" dirty="0" smtClean="0"/>
              <a:t>orazítkuje podacím razítkem – zaeviduje do Podacího deníku</a:t>
            </a:r>
          </a:p>
          <a:p>
            <a:endParaRPr lang="cs-CZ" dirty="0" smtClean="0"/>
          </a:p>
          <a:p>
            <a:r>
              <a:rPr lang="cs-CZ" dirty="0" smtClean="0"/>
              <a:t>2/ </a:t>
            </a:r>
            <a:r>
              <a:rPr lang="cs-CZ" dirty="0" smtClean="0">
                <a:solidFill>
                  <a:srgbClr val="FF0000"/>
                </a:solidFill>
              </a:rPr>
              <a:t>Vlastní vytvořený dokument </a:t>
            </a:r>
            <a:r>
              <a:rPr lang="cs-CZ" dirty="0" smtClean="0"/>
              <a:t>opatří číslem jednacím</a:t>
            </a:r>
          </a:p>
          <a:p>
            <a:endParaRPr lang="cs-CZ" dirty="0" smtClean="0"/>
          </a:p>
          <a:p>
            <a:r>
              <a:rPr lang="cs-CZ" dirty="0" smtClean="0"/>
              <a:t>3</a:t>
            </a:r>
            <a:r>
              <a:rPr lang="cs-CZ" dirty="0" smtClean="0">
                <a:solidFill>
                  <a:srgbClr val="FF0000"/>
                </a:solidFill>
              </a:rPr>
              <a:t>/ Dokumenty elektronické </a:t>
            </a:r>
            <a:r>
              <a:rPr lang="cs-CZ" dirty="0" smtClean="0"/>
              <a:t>vytiskne – opatří podacím razítkem, nebo číslem jednacím</a:t>
            </a:r>
            <a:endParaRPr lang="cs-CZ" dirty="0"/>
          </a:p>
        </p:txBody>
      </p:sp>
      <p:pic>
        <p:nvPicPr>
          <p:cNvPr id="5126" name="Picture 6" descr="C:\Documents and Settings\jirousoval\Local Settings\Temporary Internet Files\Content.IE5\F1G7NLG1\MC900312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149080"/>
            <a:ext cx="1813255" cy="16157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EVIDENCE  DOKUMENTŮ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ELEKTRONICKÝ  SYSTÉM  SPISOVÉ SLUŽBY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PODACÍ  DENÍK = KNIHA VYTVOŘENÁ ZE SVÁZANÝCH OČÍSLOVANÝCH LISTŮ</a:t>
            </a:r>
            <a:r>
              <a:rPr lang="cs-CZ" dirty="0" smtClean="0"/>
              <a:t>, označená původcem, pro něhož je vedena a počtem všech listů. Zapisují se do něho v číselném i časovém pořadí dokumenty doručené i vlastní.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ZÁPIS DOKUMENTU V PODACÍM DENÍKU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1/ POŘADOVÉ ČÍSLO DOKUMENTU  2. ledna začínáme 1, na jednotlivé listy dopisuje desítky 1, 2, 3 ………. k nule dopíšeme 1 – první list</a:t>
            </a:r>
          </a:p>
          <a:p>
            <a:endParaRPr lang="cs-CZ" dirty="0" smtClean="0"/>
          </a:p>
          <a:p>
            <a:r>
              <a:rPr lang="cs-CZ" dirty="0" smtClean="0"/>
              <a:t>Na druhý list doplníme všude jedničky – 11, 12 …, k nule dopíšeme 20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ZÁPIS  DOKUMENTU  V PODACÍM DENÍKU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2/ DATUM DORUČENÍ DOKUMENTU, DATUM VYTVOŘENÍ NAŠEHO DOKUMENTU </a:t>
            </a:r>
          </a:p>
          <a:p>
            <a:r>
              <a:rPr lang="cs-CZ" dirty="0" smtClean="0"/>
              <a:t>3/ DO RUBRIKY  </a:t>
            </a:r>
            <a:r>
              <a:rPr lang="cs-CZ" dirty="0" smtClean="0">
                <a:solidFill>
                  <a:srgbClr val="C00000"/>
                </a:solidFill>
              </a:rPr>
              <a:t>ZAPSAL </a:t>
            </a:r>
            <a:r>
              <a:rPr lang="cs-CZ" dirty="0" smtClean="0"/>
              <a:t>NAPÍŠEME ADRESU ODESÍLATELE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JDE-LI O DOKUMENT Z VLASTNÍ ČINNOSTI – NAPÍŠEME SLOVO  VLASTNÍ</a:t>
            </a:r>
          </a:p>
          <a:p>
            <a:r>
              <a:rPr lang="cs-CZ" dirty="0" smtClean="0"/>
              <a:t>OBSAHUJE-LI DOKUMENT ČÍSLO JEDNACÍ ODESÍLATELE, ZAPÍŠEME HO K ADRESE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ZÁPIS DOKUMENTU V PODACÍM DENÍKU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4/ </a:t>
            </a:r>
            <a:r>
              <a:rPr lang="cs-CZ" dirty="0" smtClean="0">
                <a:solidFill>
                  <a:srgbClr val="FF0000"/>
                </a:solidFill>
              </a:rPr>
              <a:t>ZAPÍŠEME POČET LISTŮ DOKUMENTU/ ZAPÍŠEME POČET LISTŮ PŘÍLOH</a:t>
            </a:r>
            <a:r>
              <a:rPr lang="cs-CZ" dirty="0" smtClean="0"/>
              <a:t>, jsou-li přílohami svazky dokumentů, napíšeme počet svazků.</a:t>
            </a:r>
          </a:p>
          <a:p>
            <a:r>
              <a:rPr lang="cs-CZ" dirty="0" smtClean="0"/>
              <a:t>Přikládá-li se u reklamace fotografie, napíše se druh a počet fotografií.</a:t>
            </a:r>
          </a:p>
          <a:p>
            <a:r>
              <a:rPr lang="cs-CZ" dirty="0" smtClean="0"/>
              <a:t>5</a:t>
            </a:r>
            <a:r>
              <a:rPr lang="cs-CZ" dirty="0" smtClean="0">
                <a:solidFill>
                  <a:srgbClr val="FF0000"/>
                </a:solidFill>
              </a:rPr>
              <a:t>/ DO RUBRIKY  VĚC – SE ZAPÍŠE STRUČNÝ OBSAH </a:t>
            </a:r>
            <a:r>
              <a:rPr lang="cs-CZ" dirty="0" smtClean="0"/>
              <a:t> např. přihláška ke studiu.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ZÁPIS DOKUMENTU V PODACÍM DENÍKU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6/ </a:t>
            </a:r>
            <a:r>
              <a:rPr lang="cs-CZ" dirty="0" smtClean="0">
                <a:solidFill>
                  <a:srgbClr val="FF0000"/>
                </a:solidFill>
              </a:rPr>
              <a:t>PŘIDĚLENO KOMU/DNE</a:t>
            </a:r>
            <a:r>
              <a:rPr lang="cs-CZ" dirty="0" smtClean="0"/>
              <a:t>  zde se zapíše jméno a příjmení  toho pracovníka, kterému dokument předáváme k vyřízení.</a:t>
            </a:r>
          </a:p>
          <a:p>
            <a:r>
              <a:rPr lang="cs-CZ" dirty="0" smtClean="0"/>
              <a:t>7/  V RUBRICE  - </a:t>
            </a:r>
            <a:r>
              <a:rPr lang="cs-CZ" dirty="0" smtClean="0">
                <a:solidFill>
                  <a:srgbClr val="FF0000"/>
                </a:solidFill>
              </a:rPr>
              <a:t>Adresa</a:t>
            </a:r>
            <a:r>
              <a:rPr lang="cs-CZ" dirty="0" smtClean="0"/>
              <a:t> – </a:t>
            </a:r>
            <a:r>
              <a:rPr lang="cs-CZ" dirty="0" err="1" smtClean="0"/>
              <a:t>adresa</a:t>
            </a:r>
            <a:endParaRPr lang="cs-CZ" dirty="0" smtClean="0"/>
          </a:p>
          <a:p>
            <a:r>
              <a:rPr lang="cs-CZ" dirty="0" smtClean="0"/>
              <a:t>8/</a:t>
            </a:r>
            <a:r>
              <a:rPr lang="cs-CZ" dirty="0" smtClean="0">
                <a:solidFill>
                  <a:srgbClr val="FF0000"/>
                </a:solidFill>
              </a:rPr>
              <a:t>ODESLÁN DNE</a:t>
            </a:r>
          </a:p>
          <a:p>
            <a:r>
              <a:rPr lang="cs-CZ" dirty="0" smtClean="0"/>
              <a:t>9 </a:t>
            </a:r>
            <a:r>
              <a:rPr lang="cs-CZ" dirty="0" smtClean="0">
                <a:solidFill>
                  <a:srgbClr val="FF0000"/>
                </a:solidFill>
              </a:rPr>
              <a:t>/ JAK </a:t>
            </a:r>
            <a:r>
              <a:rPr lang="cs-CZ" dirty="0" smtClean="0"/>
              <a:t>– způsob vyřízení dokumentu – předáno osobně, poštou, e-mailem, faxem nebo datovou schránkou.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ZÁPIS DOKUMENTU V PODACÍM DENÍKU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10/ DOKUMENT NEVYŽADUJE VYŘÍZENÍ  - např. pozvánka na poradu, nařízení nadřízených orgánů </a:t>
            </a:r>
          </a:p>
          <a:p>
            <a:pPr>
              <a:buNone/>
            </a:pPr>
            <a:r>
              <a:rPr lang="cs-CZ" dirty="0" smtClean="0"/>
              <a:t>    do této rubriky  napíšeme       </a:t>
            </a:r>
            <a:r>
              <a:rPr lang="cs-CZ" dirty="0" smtClean="0">
                <a:solidFill>
                  <a:srgbClr val="FF0000"/>
                </a:solidFill>
              </a:rPr>
              <a:t>na vědomí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a. a. – ad akta – uložíme 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11/ DATUM ODESLÁNÍ, POČET LISTŮ A POČET PŘÍLOH</a:t>
            </a:r>
          </a:p>
          <a:p>
            <a:pPr>
              <a:buNone/>
            </a:pPr>
            <a:r>
              <a:rPr lang="cs-CZ" dirty="0" smtClean="0"/>
              <a:t> 12/ SPISOVÝ ZNAK  DOKUMENTU, SKARTAČNÍ ZNAČKA  A  SKARTAČNÍ LHŮTA, NEBO ROK KDY BUDE DOKUMENT ZAŘAZEN  DO SKARTAČNÍHO ŘÍZENÍ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VYŘIZOVÁNÍ  E-MAILOVÉ  POŠTY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DOKUMENT DOŠEL ELEKTRONICKY A MY VEDEME LISTINNOU SPISOVOU SLUŽBU</a:t>
            </a:r>
          </a:p>
          <a:p>
            <a:r>
              <a:rPr lang="cs-CZ" dirty="0" smtClean="0"/>
              <a:t>Vytiskneme, opatříme podacím razítkem a zapíšeme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ODPOVĚĎ</a:t>
            </a:r>
          </a:p>
          <a:p>
            <a:r>
              <a:rPr lang="cs-CZ" dirty="0" smtClean="0"/>
              <a:t>Napíšeme, vytiskneme, dáme podepsat odpovědnému pracovníku /podle podpisového řádu/, zapíšeme do podacího deníku a odešleme elektronicky</a:t>
            </a:r>
          </a:p>
          <a:p>
            <a:r>
              <a:rPr lang="cs-CZ" dirty="0" smtClean="0"/>
              <a:t>Dojde-li el. pošta zaměstnanci, vytiskne ji a předá k zapsání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KDE  KOUPÍME  PODACÍ  DENÍK?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Tiskopis podle vyhlášky č. 191/2009 Sb.  - SEVT </a:t>
            </a:r>
          </a:p>
          <a:p>
            <a:endParaRPr lang="cs-CZ" dirty="0" smtClean="0"/>
          </a:p>
          <a:p>
            <a:r>
              <a:rPr lang="cs-CZ" dirty="0" smtClean="0"/>
              <a:t>TISKÁRNA MINISTERSTVA  VNITRA – NÁZEV  Jednací  protokol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ZAPSAT   ČITELNĚ  A  TRVANLIVÝM   </a:t>
            </a:r>
            <a:b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ZPŮSOBEM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PÍŠEME  HŮLKOVÝM PÍSMEM</a:t>
            </a:r>
          </a:p>
          <a:p>
            <a:endParaRPr lang="cs-CZ" dirty="0" smtClean="0"/>
          </a:p>
          <a:p>
            <a:r>
              <a:rPr lang="cs-CZ" dirty="0" smtClean="0"/>
              <a:t>PÍŠEME TZV. ČÍNSKÝM PEREM,  PLNÍCÍM  PEREM S DOKUMENTNÍM  INKOUSTEM, DOKUMENT PEREM</a:t>
            </a:r>
            <a:endParaRPr lang="cs-CZ" dirty="0"/>
          </a:p>
        </p:txBody>
      </p:sp>
      <p:pic>
        <p:nvPicPr>
          <p:cNvPr id="6146" name="Picture 2" descr="C:\Documents and Settings\jirousoval\Local Settings\Temporary Internet Files\Content.IE5\2VA3ZROJ\MP9004224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861049"/>
            <a:ext cx="3888432" cy="2592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467600" cy="1143000"/>
          </a:xfrm>
        </p:spPr>
        <p:txBody>
          <a:bodyPr/>
          <a:lstStyle/>
          <a:p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CHYBNÝ  ZÁPIS  MÁ  BÝT  ČITELNÝ</a:t>
            </a:r>
            <a:endParaRPr lang="cs-CZ" b="1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CHYBNÝ ZÁPIS PŘEŠKRTNEME VODOROVNOU ČAROU, NEZAČMÁRÁME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NEPŘELEPUJEME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NEOPRAVUJME OPRAVNÝM LAKEM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NAPÍŠEME DATUM A PARAFU PODPISU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Documents and Settings\jirousoval\Local Settings\Temporary Internet Files\Content.IE5\LQESCALM\MC9000787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0154" y="3933055"/>
            <a:ext cx="1099998" cy="20676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Hajzlerová</a:t>
            </a:r>
            <a:r>
              <a:rPr lang="cs-CZ" dirty="0" smtClean="0"/>
              <a:t>,I.: Spisová služba ve školské praxi, druhé, upravené a doplněné vydání, Karviná, PARIS 2010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known Document Type" ma:contentTypeID="0x010104" ma:contentTypeVersion="0" ma:contentTypeDescription="" ma:contentTypeScope="" ma:versionID="7a63ae98c9331042c85a0ce3caf3b722">
  <xsd:schema xmlns:xsd="http://www.w3.org/2001/XMLSchema" xmlns:p="http://schemas.microsoft.com/office/2006/metadata/properties" targetNamespace="http://schemas.microsoft.com/office/2006/metadata/properties" ma:root="true" ma:fieldsID="643ad641ad674e858ec36190b61f65cd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 ma:readOnly="tru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978C5CD-E499-4708-B32E-18705F17CF5E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dcmitype/"/>
    <ds:schemaRef ds:uri="http://www.w3.org/XML/1998/namespace"/>
    <ds:schemaRef ds:uri="http://purl.org/dc/elements/1.1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CE120D1C-BC1D-46A7-8BA4-73B3C6A0E9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3.xml><?xml version="1.0" encoding="utf-8"?>
<ds:datastoreItem xmlns:ds="http://schemas.openxmlformats.org/officeDocument/2006/customXml" ds:itemID="{33A08FD7-33DE-43E5-B6F0-452D9B0CD50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635</TotalTime>
  <Words>753</Words>
  <Application>Microsoft Office PowerPoint</Application>
  <PresentationFormat>Předvádění na obrazovce (4:3)</PresentationFormat>
  <Paragraphs>96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Arkýř</vt:lpstr>
      <vt:lpstr>Microsoft Word Document</vt:lpstr>
      <vt:lpstr>Prezentace aplikace PowerPoint</vt:lpstr>
      <vt:lpstr>Prezentace aplikace PowerPoint</vt:lpstr>
      <vt:lpstr>OTEVÍRÁNÍ ZÁSILEK A UCHOVÁVÁNÍ OBÁLEK</vt:lpstr>
      <vt:lpstr>OBÁLKU, KTEROU NESMÍME OTEVŘÍT</vt:lpstr>
      <vt:lpstr>ZÁSILKA OBSAHUJE ÚŘEDNÍ     DOKUMENT</vt:lpstr>
      <vt:lpstr>OBÁLKA JAKO SOUČÁST DOKUMENTU</vt:lpstr>
      <vt:lpstr>RADA</vt:lpstr>
      <vt:lpstr>OZNAČOVÁNÍ  DOKUMENTŮ</vt:lpstr>
      <vt:lpstr>OZNAČOVÁNÍ DOKUMENTŮ – SPISOVÁ SLUŽBA V LISTINNÉ PODOBĚ</vt:lpstr>
      <vt:lpstr>EVIDENCE  DOKUMENTŮ</vt:lpstr>
      <vt:lpstr>ZÁPIS DOKUMENTU V PODACÍM DENÍKU</vt:lpstr>
      <vt:lpstr>ZÁPIS  DOKUMENTU  V PODACÍM DENÍKU</vt:lpstr>
      <vt:lpstr>ZÁPIS DOKUMENTU V PODACÍM DENÍKU</vt:lpstr>
      <vt:lpstr>ZÁPIS DOKUMENTU V PODACÍM DENÍKU</vt:lpstr>
      <vt:lpstr>ZÁPIS DOKUMENTU V PODACÍM DENÍKU</vt:lpstr>
      <vt:lpstr>VYŘIZOVÁNÍ  E-MAILOVÉ  POŠTY</vt:lpstr>
      <vt:lpstr>KDE  KOUPÍME  PODACÍ  DENÍK?</vt:lpstr>
      <vt:lpstr>ZAPSAT   ČITELNĚ  A  TRVANLIVÝM    ZPŮSOBEM</vt:lpstr>
      <vt:lpstr>CHYBNÝ  ZÁPIS  MÁ  BÝT  ČITELNÝ</vt:lpstr>
      <vt:lpstr>  ZDROJE</vt:lpstr>
    </vt:vector>
  </TitlesOfParts>
  <Company>ISS Semily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SPISOVÁ    SLUŽBA</dc:title>
  <dc:creator>jirousoval</dc:creator>
  <cp:lastModifiedBy>Lída Jiroušová</cp:lastModifiedBy>
  <cp:revision>68</cp:revision>
  <dcterms:created xsi:type="dcterms:W3CDTF">2011-11-30T03:45:58Z</dcterms:created>
  <dcterms:modified xsi:type="dcterms:W3CDTF">2013-06-27T08:37:59Z</dcterms:modified>
</cp:coreProperties>
</file>