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6" r:id="rId3"/>
    <p:sldId id="257" r:id="rId4"/>
    <p:sldId id="259" r:id="rId5"/>
    <p:sldId id="260" r:id="rId6"/>
    <p:sldId id="261" r:id="rId7"/>
    <p:sldId id="262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VY_32_INOVACE_02_ČJ - Písmeno 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 Jaroslava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CZ.1.07./1.4.00/21.1374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 Jaroslava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VY_32_INOVACE_02_ČJ - Písmeno u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CZ.1.07./1.4.00/21.1374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A7D93-8B81-4FE0-8625-2DC29EEA6B7F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E9015-E640-40E3-9D63-48F48C87C0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4751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5pPr>
            <a:lvl6pPr marL="25146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6pPr>
            <a:lvl7pPr marL="29718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7pPr>
            <a:lvl8pPr marL="34290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8pPr>
            <a:lvl9pPr marL="38862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9pPr>
          </a:lstStyle>
          <a:p>
            <a:pPr defTabSz="449263" eaLnBrk="1" fontAlgn="base" hangingPunct="1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buNone/>
            </a:pPr>
            <a:endParaRPr lang="cs-CZ" smtClean="0">
              <a:solidFill>
                <a:prstClr val="white"/>
              </a:solidFill>
            </a:endParaRPr>
          </a:p>
        </p:txBody>
      </p:sp>
      <p:sp>
        <p:nvSpPr>
          <p:cNvPr id="22531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EC53408-B643-4A3E-8584-99ABB338EBB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wmf"/><Relationship Id="rId12" Type="http://schemas.openxmlformats.org/officeDocument/2006/relationships/image" Target="../media/image21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11" Type="http://schemas.openxmlformats.org/officeDocument/2006/relationships/image" Target="../media/image20.wmf"/><Relationship Id="rId5" Type="http://schemas.openxmlformats.org/officeDocument/2006/relationships/image" Target="../media/image14.wmf"/><Relationship Id="rId10" Type="http://schemas.openxmlformats.org/officeDocument/2006/relationships/image" Target="../media/image19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91683087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určený k použití na </a:t>
            </a:r>
            <a:r>
              <a:rPr lang="cs-CZ" smtClean="0"/>
              <a:t>interaktivní tabuli</a:t>
            </a:r>
            <a:endParaRPr lang="cs-CZ" dirty="0" smtClean="0"/>
          </a:p>
          <a:p>
            <a:r>
              <a:rPr lang="cs-CZ" dirty="0" smtClean="0"/>
              <a:t>Vhodný do hodin čtení a literární výchovy</a:t>
            </a:r>
          </a:p>
          <a:p>
            <a:r>
              <a:rPr lang="cs-CZ" dirty="0" smtClean="0"/>
              <a:t> Pro 1. ročník ZŠ.</a:t>
            </a:r>
          </a:p>
          <a:p>
            <a:r>
              <a:rPr lang="cs-CZ" dirty="0" smtClean="0"/>
              <a:t>Seznámení s písmenem u</a:t>
            </a:r>
          </a:p>
          <a:p>
            <a:r>
              <a:rPr lang="cs-CZ" dirty="0" smtClean="0"/>
              <a:t>Procvičení písmene u</a:t>
            </a:r>
          </a:p>
          <a:p>
            <a:r>
              <a:rPr lang="cs-CZ" dirty="0" smtClean="0"/>
              <a:t>Tvoření slov s písmenem u</a:t>
            </a:r>
          </a:p>
          <a:p>
            <a:r>
              <a:rPr lang="cs-CZ" dirty="0" smtClean="0"/>
              <a:t>Vytvořeno září 2012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387" name="Rectangle 3" descr="Fialová motanina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</a:rPr>
              <a:t>Písmeno  </a:t>
            </a:r>
            <a:r>
              <a:rPr lang="cs-CZ" sz="4400" b="1" dirty="0">
                <a:solidFill>
                  <a:srgbClr val="FF0000"/>
                </a:solidFill>
                <a:latin typeface="Times New Roman" pitchFamily="18" charset="0"/>
              </a:rPr>
              <a:t>U, </a:t>
            </a:r>
            <a:r>
              <a:rPr lang="cs-CZ" sz="4400" b="1" dirty="0" err="1">
                <a:solidFill>
                  <a:srgbClr val="FF0000"/>
                </a:solidFill>
                <a:latin typeface="Times New Roman" pitchFamily="18" charset="0"/>
              </a:rPr>
              <a:t>u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6516215" y="908720"/>
            <a:ext cx="2088233" cy="22297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9600" b="1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 </a:t>
            </a:r>
            <a:r>
              <a:rPr lang="cs-CZ" sz="9600" b="1" kern="1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U </a:t>
            </a:r>
            <a:r>
              <a:rPr lang="cs-CZ" sz="9600" b="1" kern="10" dirty="0" err="1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u</a:t>
            </a:r>
            <a:endParaRPr lang="cs-CZ" sz="9600" b="1" kern="10" dirty="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468312" y="836613"/>
            <a:ext cx="2663527" cy="273640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13963"/>
              </a:avLst>
            </a:prstTxWarp>
          </a:bodyPr>
          <a:lstStyle/>
          <a:p>
            <a:pPr algn="ctr"/>
            <a:r>
              <a:rPr lang="cs-CZ" sz="9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U</a:t>
            </a:r>
            <a:r>
              <a:rPr lang="cs-CZ" sz="9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4191606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</a:t>
            </a:r>
            <a:r>
              <a:rPr lang="cs-CZ" sz="9600" b="1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u</a:t>
            </a:r>
            <a:endParaRPr lang="cs-CZ" sz="9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 rot="-700935">
            <a:off x="5795963" y="4437063"/>
            <a:ext cx="2266950" cy="1724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sz="9600" b="1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FF3300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 rot="-342006">
            <a:off x="4870423" y="3074989"/>
            <a:ext cx="3181029" cy="32061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96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U </a:t>
            </a:r>
            <a:r>
              <a:rPr lang="cs-CZ" sz="96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u</a:t>
            </a:r>
            <a:endParaRPr lang="cs-CZ" sz="96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B0F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611188" y="4365625"/>
            <a:ext cx="3816350" cy="2087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9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Times New Roman"/>
                <a:cs typeface="Times New Roman"/>
              </a:rPr>
              <a:t>U u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nimBg="1"/>
      <p:bldP spid="16388" grpId="0" animBg="1"/>
      <p:bldP spid="16389" grpId="0" animBg="1"/>
      <p:bldP spid="16390" grpId="0" animBg="1"/>
      <p:bldP spid="16391" grpId="0" animBg="1"/>
      <p:bldP spid="1639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459" name="Rectangle 3" descr="Fialová motanina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</a:rPr>
              <a:t>Uhodneš</a:t>
            </a:r>
            <a:r>
              <a:rPr lang="cs-CZ" sz="4400" b="1" dirty="0">
                <a:solidFill>
                  <a:srgbClr val="FF0000"/>
                </a:solidFill>
                <a:latin typeface="Times New Roman" pitchFamily="18" charset="0"/>
              </a:rPr>
              <a:t>, která 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</a:rPr>
              <a:t>zvířátka začínají na písmeno u?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endParaRPr lang="cs-CZ" sz="2800" b="1" dirty="0">
              <a:solidFill>
                <a:srgbClr val="FFFF00"/>
              </a:solidFill>
              <a:latin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</a:rPr>
              <a:t>                                          Podobá se hadu, ale had to není:</a:t>
            </a:r>
          </a:p>
          <a:p>
            <a:pPr>
              <a:buFont typeface="Wingdings" pitchFamily="2" charset="2"/>
              <a:buNone/>
            </a:pPr>
            <a:endParaRPr lang="cs-CZ" sz="2800" b="1" dirty="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</a:rPr>
              <a:t>A toto je náš nejedovatý had:</a:t>
            </a:r>
          </a:p>
        </p:txBody>
      </p:sp>
      <p:pic>
        <p:nvPicPr>
          <p:cNvPr id="1026" name="Picture 2" descr="C:\Users\Miky\AppData\Local\Microsoft\Windows\Temporary Internet Files\Content.IE5\WYLMYC5X\MC9000839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2412" y="2780928"/>
            <a:ext cx="4671588" cy="2236206"/>
          </a:xfrm>
          <a:prstGeom prst="rect">
            <a:avLst/>
          </a:prstGeom>
          <a:noFill/>
        </p:spPr>
      </p:pic>
      <p:pic>
        <p:nvPicPr>
          <p:cNvPr id="1027" name="Picture 3" descr="C:\Users\Miky\AppData\Local\Microsoft\Windows\Temporary Internet Files\Content.IE5\16D996EB\MP9004069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645024"/>
            <a:ext cx="3901440" cy="2599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2531" name="Rectangle 3" descr="Fialová motanina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396413" cy="6858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</a:rPr>
              <a:t>Co vidíš na obrázcích, kdo 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</a:rPr>
              <a:t>                             v 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</a:rPr>
              <a:t>domečcích může bydlet?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2050" name="Picture 2" descr="C:\Users\Miky\AppData\Local\Microsoft\Windows\Temporary Internet Files\Content.IE5\94057IS2\MC9001422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908720"/>
            <a:ext cx="2606954" cy="3412541"/>
          </a:xfrm>
          <a:prstGeom prst="rect">
            <a:avLst/>
          </a:prstGeom>
          <a:noFill/>
        </p:spPr>
      </p:pic>
      <p:pic>
        <p:nvPicPr>
          <p:cNvPr id="2051" name="Picture 3" descr="C:\Users\Miky\AppData\Local\Microsoft\Windows\Temporary Internet Files\Content.IE5\16D996EB\MP90017792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1600200"/>
            <a:ext cx="2438400" cy="3657600"/>
          </a:xfrm>
          <a:prstGeom prst="rect">
            <a:avLst/>
          </a:prstGeom>
          <a:noFill/>
        </p:spPr>
      </p:pic>
      <p:pic>
        <p:nvPicPr>
          <p:cNvPr id="2052" name="Picture 4" descr="C:\Users\Miky\AppData\Local\Microsoft\Windows\Temporary Internet Files\Content.IE5\WYLMYC5X\MC90021575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861048"/>
            <a:ext cx="2141145" cy="2083806"/>
          </a:xfrm>
          <a:prstGeom prst="rect">
            <a:avLst/>
          </a:prstGeom>
          <a:noFill/>
        </p:spPr>
      </p:pic>
      <p:pic>
        <p:nvPicPr>
          <p:cNvPr id="2054" name="Picture 6" descr="C:\Users\Miky\AppData\Local\Microsoft\Windows\Temporary Internet Files\Content.IE5\94057IS2\MP90017793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4221088"/>
            <a:ext cx="36576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5" name="Picture 7" descr="C:\Users\Miky\AppData\Local\Microsoft\Windows\Temporary Internet Files\Content.IE5\94057IS2\MM90025445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9834" y="1916832"/>
            <a:ext cx="1694306" cy="144016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53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53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94" name="Rectangle 4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3555" name="Rectangle 3" descr="Fialová motanina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9144000" cy="724535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</a:rPr>
              <a:t>Uši, ústa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Miky\AppData\Local\Microsoft\Windows\Temporary Internet Files\Content.IE5\16D996EB\MP9004227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484784"/>
            <a:ext cx="4365104" cy="4365104"/>
          </a:xfrm>
          <a:prstGeom prst="rect">
            <a:avLst/>
          </a:prstGeom>
          <a:noFill/>
        </p:spPr>
      </p:pic>
      <p:sp>
        <p:nvSpPr>
          <p:cNvPr id="23583" name="AutoShape 31"/>
          <p:cNvSpPr>
            <a:spLocks noChangeArrowheads="1"/>
          </p:cNvSpPr>
          <p:nvPr/>
        </p:nvSpPr>
        <p:spPr bwMode="auto">
          <a:xfrm>
            <a:off x="3779838" y="4841875"/>
            <a:ext cx="3168650" cy="2016125"/>
          </a:xfrm>
          <a:prstGeom prst="wedgeEllipseCallout">
            <a:avLst>
              <a:gd name="adj1" fmla="val 42032"/>
              <a:gd name="adj2" fmla="val -54014"/>
            </a:avLst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2000" b="1" dirty="0"/>
              <a:t>A čím jíme?</a:t>
            </a:r>
          </a:p>
          <a:p>
            <a:pPr algn="ctr"/>
            <a:r>
              <a:rPr lang="cs-CZ" sz="2000" b="1" dirty="0" smtClean="0"/>
              <a:t>To </a:t>
            </a:r>
            <a:r>
              <a:rPr lang="cs-CZ" sz="2000" b="1" dirty="0"/>
              <a:t>jsou</a:t>
            </a:r>
          </a:p>
          <a:p>
            <a:pPr algn="ctr"/>
            <a:r>
              <a:rPr lang="cs-CZ" sz="2000" b="1" dirty="0"/>
              <a:t>....   .</a:t>
            </a:r>
          </a:p>
        </p:txBody>
      </p:sp>
      <p:pic>
        <p:nvPicPr>
          <p:cNvPr id="3075" name="Picture 3" descr="C:\Users\Miky\AppData\Local\Microsoft\Windows\Temporary Internet Files\Content.IE5\94057IS2\MP90040914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628800"/>
            <a:ext cx="3140968" cy="3140968"/>
          </a:xfrm>
          <a:prstGeom prst="rect">
            <a:avLst/>
          </a:prstGeom>
          <a:noFill/>
        </p:spPr>
      </p:pic>
      <p:sp>
        <p:nvSpPr>
          <p:cNvPr id="14" name="AutoShape 31"/>
          <p:cNvSpPr>
            <a:spLocks noChangeArrowheads="1"/>
          </p:cNvSpPr>
          <p:nvPr/>
        </p:nvSpPr>
        <p:spPr bwMode="auto">
          <a:xfrm>
            <a:off x="611560" y="3645024"/>
            <a:ext cx="3168650" cy="2016125"/>
          </a:xfrm>
          <a:prstGeom prst="wedgeEllipseCallout">
            <a:avLst>
              <a:gd name="adj1" fmla="val 2954"/>
              <a:gd name="adj2" fmla="val -77164"/>
            </a:avLst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2000" b="1" dirty="0" smtClean="0"/>
              <a:t> </a:t>
            </a:r>
            <a:r>
              <a:rPr lang="cs-CZ" sz="2000" b="1" dirty="0"/>
              <a:t>Č</a:t>
            </a:r>
            <a:r>
              <a:rPr lang="cs-CZ" sz="2000" b="1" dirty="0" smtClean="0"/>
              <a:t>ím slyšíme?</a:t>
            </a:r>
            <a:endParaRPr lang="cs-CZ" sz="2000" b="1" dirty="0"/>
          </a:p>
          <a:p>
            <a:pPr algn="ctr"/>
            <a:r>
              <a:rPr lang="cs-CZ" sz="2000" b="1" dirty="0" smtClean="0"/>
              <a:t>To je ucho. Máme dvě</a:t>
            </a:r>
            <a:endParaRPr lang="cs-CZ" sz="2000" b="1" dirty="0"/>
          </a:p>
          <a:p>
            <a:pPr algn="ctr"/>
            <a:r>
              <a:rPr lang="cs-CZ" sz="2000" b="1" dirty="0" smtClean="0"/>
              <a:t>...  </a:t>
            </a:r>
            <a:r>
              <a:rPr lang="cs-CZ" sz="2000" b="1" dirty="0"/>
              <a:t>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3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8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8675" name="Rectangle 3" descr="Fialová motanina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396413" cy="6858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Kde jezdí auta</a:t>
            </a:r>
            <a:r>
              <a:rPr lang="cs-CZ" b="1" dirty="0" smtClean="0">
                <a:solidFill>
                  <a:srgbClr val="FF0000"/>
                </a:solidFill>
              </a:rPr>
              <a:t>? My </a:t>
            </a:r>
            <a:r>
              <a:rPr lang="cs-CZ" b="1" dirty="0" smtClean="0">
                <a:solidFill>
                  <a:srgbClr val="FF0000"/>
                </a:solidFill>
              </a:rPr>
              <a:t>musíme být </a:t>
            </a:r>
            <a:r>
              <a:rPr lang="cs-CZ" b="1" dirty="0" smtClean="0">
                <a:solidFill>
                  <a:srgbClr val="FF0000"/>
                </a:solidFill>
              </a:rPr>
              <a:t>opatrní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při přecházení.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8690" name="Rectangle 18"/>
          <p:cNvSpPr>
            <a:spLocks noChangeArrowheads="1"/>
          </p:cNvSpPr>
          <p:nvPr/>
        </p:nvSpPr>
        <p:spPr bwMode="auto">
          <a:xfrm>
            <a:off x="0" y="2997200"/>
            <a:ext cx="9540875" cy="1944688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/>
          </a:p>
        </p:txBody>
      </p:sp>
      <p:sp>
        <p:nvSpPr>
          <p:cNvPr id="28712" name="Line 40"/>
          <p:cNvSpPr>
            <a:spLocks noChangeShapeType="1"/>
          </p:cNvSpPr>
          <p:nvPr/>
        </p:nvSpPr>
        <p:spPr bwMode="auto">
          <a:xfrm>
            <a:off x="1979613" y="3933825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13" name="Line 41"/>
          <p:cNvSpPr>
            <a:spLocks noChangeShapeType="1"/>
          </p:cNvSpPr>
          <p:nvPr/>
        </p:nvSpPr>
        <p:spPr bwMode="auto">
          <a:xfrm>
            <a:off x="3059113" y="3933825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14" name="Line 42"/>
          <p:cNvSpPr>
            <a:spLocks noChangeShapeType="1"/>
          </p:cNvSpPr>
          <p:nvPr/>
        </p:nvSpPr>
        <p:spPr bwMode="auto">
          <a:xfrm>
            <a:off x="4140200" y="3933825"/>
            <a:ext cx="7191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15" name="Line 43"/>
          <p:cNvSpPr>
            <a:spLocks noChangeShapeType="1"/>
          </p:cNvSpPr>
          <p:nvPr/>
        </p:nvSpPr>
        <p:spPr bwMode="auto">
          <a:xfrm>
            <a:off x="5292725" y="3933825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16" name="Line 44"/>
          <p:cNvSpPr>
            <a:spLocks noChangeShapeType="1"/>
          </p:cNvSpPr>
          <p:nvPr/>
        </p:nvSpPr>
        <p:spPr bwMode="auto">
          <a:xfrm>
            <a:off x="6588125" y="3933825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17" name="Line 45"/>
          <p:cNvSpPr>
            <a:spLocks noChangeShapeType="1"/>
          </p:cNvSpPr>
          <p:nvPr/>
        </p:nvSpPr>
        <p:spPr bwMode="auto">
          <a:xfrm>
            <a:off x="7667625" y="3933825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18" name="Line 46"/>
          <p:cNvSpPr>
            <a:spLocks noChangeShapeType="1"/>
          </p:cNvSpPr>
          <p:nvPr/>
        </p:nvSpPr>
        <p:spPr bwMode="auto">
          <a:xfrm>
            <a:off x="8820150" y="3933825"/>
            <a:ext cx="8651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pic>
        <p:nvPicPr>
          <p:cNvPr id="4098" name="Picture 2" descr="C:\Program Files\Microsoft Office\MEDIA\CAGCAT10\j0205462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268760"/>
            <a:ext cx="1818742" cy="1809598"/>
          </a:xfrm>
          <a:prstGeom prst="rect">
            <a:avLst/>
          </a:prstGeom>
          <a:noFill/>
        </p:spPr>
      </p:pic>
      <p:pic>
        <p:nvPicPr>
          <p:cNvPr id="4099" name="Picture 3" descr="C:\Users\Miky\AppData\Local\Microsoft\Windows\Temporary Internet Files\Content.IE5\WYLMYC5X\MC90044173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20688"/>
            <a:ext cx="2743200" cy="2743200"/>
          </a:xfrm>
          <a:prstGeom prst="rect">
            <a:avLst/>
          </a:prstGeom>
          <a:noFill/>
        </p:spPr>
      </p:pic>
      <p:pic>
        <p:nvPicPr>
          <p:cNvPr id="4100" name="Picture 4" descr="C:\Program Files\Microsoft Office\MEDIA\CAGCAT10\j0183328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2564904"/>
            <a:ext cx="1805940" cy="1814170"/>
          </a:xfrm>
          <a:prstGeom prst="rect">
            <a:avLst/>
          </a:prstGeom>
          <a:noFill/>
        </p:spPr>
      </p:pic>
      <p:pic>
        <p:nvPicPr>
          <p:cNvPr id="4101" name="Picture 5" descr="C:\Program Files\Microsoft Office\MEDIA\CAGCAT10\j0195534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24744"/>
            <a:ext cx="1475842" cy="1817827"/>
          </a:xfrm>
          <a:prstGeom prst="rect">
            <a:avLst/>
          </a:prstGeom>
          <a:noFill/>
        </p:spPr>
      </p:pic>
      <p:pic>
        <p:nvPicPr>
          <p:cNvPr id="4102" name="Picture 6" descr="C:\Program Files\Microsoft Office\MEDIA\CAGCAT10\j0235319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59091" y="1268760"/>
            <a:ext cx="1784909" cy="1822399"/>
          </a:xfrm>
          <a:prstGeom prst="rect">
            <a:avLst/>
          </a:prstGeom>
          <a:noFill/>
        </p:spPr>
      </p:pic>
      <p:pic>
        <p:nvPicPr>
          <p:cNvPr id="4103" name="Picture 7" descr="C:\Program Files\Microsoft Office\MEDIA\CAGCAT10\j0297185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1628800"/>
            <a:ext cx="1809598" cy="1442009"/>
          </a:xfrm>
          <a:prstGeom prst="rect">
            <a:avLst/>
          </a:prstGeom>
          <a:noFill/>
        </p:spPr>
      </p:pic>
      <p:pic>
        <p:nvPicPr>
          <p:cNvPr id="4104" name="Picture 8" descr="C:\Users\Miky\AppData\Local\Microsoft\Windows\Temporary Internet Files\Content.IE5\GA2D9YLR\MC90044173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6" y="3717032"/>
            <a:ext cx="2743200" cy="2743200"/>
          </a:xfrm>
          <a:prstGeom prst="rect">
            <a:avLst/>
          </a:prstGeom>
          <a:noFill/>
        </p:spPr>
      </p:pic>
      <p:pic>
        <p:nvPicPr>
          <p:cNvPr id="4105" name="Picture 9" descr="C:\Users\Miky\AppData\Local\Microsoft\Windows\Temporary Internet Files\Content.IE5\16D996EB\MC90019000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4337720"/>
            <a:ext cx="4536504" cy="2520280"/>
          </a:xfrm>
          <a:prstGeom prst="rect">
            <a:avLst/>
          </a:prstGeom>
          <a:noFill/>
        </p:spPr>
      </p:pic>
      <p:pic>
        <p:nvPicPr>
          <p:cNvPr id="4106" name="Picture 10" descr="C:\Users\Miky\AppData\Local\Microsoft\Windows\Temporary Internet Files\Content.IE5\WYLMYC5X\MC90039132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824" y="5301208"/>
            <a:ext cx="1825142" cy="1412748"/>
          </a:xfrm>
          <a:prstGeom prst="rect">
            <a:avLst/>
          </a:prstGeom>
          <a:noFill/>
        </p:spPr>
      </p:pic>
      <p:pic>
        <p:nvPicPr>
          <p:cNvPr id="4108" name="Picture 12" descr="C:\Users\Miky\AppData\Local\Microsoft\Windows\Temporary Internet Files\Content.IE5\WYLMYC5X\MC900413170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077072"/>
            <a:ext cx="1323315" cy="2654174"/>
          </a:xfrm>
          <a:prstGeom prst="rect">
            <a:avLst/>
          </a:prstGeom>
          <a:noFill/>
        </p:spPr>
      </p:pic>
      <p:pic>
        <p:nvPicPr>
          <p:cNvPr id="4109" name="Picture 13" descr="C:\Users\Miky\AppData\Local\Microsoft\Windows\Temporary Internet Files\Content.IE5\WYLMYC5X\MC900338450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87624" y="5445224"/>
            <a:ext cx="1783994" cy="1305763"/>
          </a:xfrm>
          <a:prstGeom prst="rect">
            <a:avLst/>
          </a:prstGeom>
          <a:noFill/>
        </p:spPr>
      </p:pic>
      <p:pic>
        <p:nvPicPr>
          <p:cNvPr id="4110" name="Picture 14" descr="C:\Users\Miky\AppData\Local\Microsoft\Windows\Temporary Internet Files\Content.IE5\WYLMYC5X\MC900441736[1]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07704" y="2924944"/>
            <a:ext cx="1800200" cy="1008112"/>
          </a:xfrm>
          <a:prstGeom prst="rect">
            <a:avLst/>
          </a:prstGeom>
          <a:noFill/>
        </p:spPr>
      </p:pic>
      <p:pic>
        <p:nvPicPr>
          <p:cNvPr id="4111" name="Picture 15" descr="C:\Users\Miky\AppData\Local\Microsoft\Windows\Temporary Internet Files\Content.IE5\WYLMYC5X\MC900437099[1]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07904" y="3212976"/>
            <a:ext cx="2743200" cy="187565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8915" name="Rectangle 3" descr="Fialová motanina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</a:rPr>
              <a:t>Jmenuj slova od písmene u, tvoř  krátké věty.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8916" name="WordArt 4"/>
          <p:cNvSpPr>
            <a:spLocks noChangeArrowheads="1" noChangeShapeType="1" noTextEdit="1"/>
          </p:cNvSpPr>
          <p:nvPr/>
        </p:nvSpPr>
        <p:spPr bwMode="auto">
          <a:xfrm>
            <a:off x="1331640" y="1772816"/>
            <a:ext cx="6119812" cy="3959225"/>
          </a:xfrm>
          <a:prstGeom prst="rect">
            <a:avLst/>
          </a:prstGeom>
          <a:solidFill>
            <a:schemeClr val="accent2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9600" b="1" kern="1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/>
              </a:rPr>
              <a:t>U</a:t>
            </a:r>
            <a:r>
              <a:rPr lang="cs-CZ" sz="9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 </a:t>
            </a:r>
            <a:r>
              <a:rPr lang="cs-CZ" sz="9600" b="1" kern="1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/>
              </a:rPr>
              <a:t>u</a:t>
            </a:r>
            <a:endParaRPr lang="cs-CZ" sz="9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Chválím máte: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cs-CZ" dirty="0"/>
          </a:p>
        </p:txBody>
      </p:sp>
      <p:pic>
        <p:nvPicPr>
          <p:cNvPr id="5122" name="Picture 2" descr="C:\Users\Miky\AppData\Local\Microsoft\Windows\Temporary Internet Files\Content.IE5\WYLMYC5X\MC90043472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143" y="2286143"/>
            <a:ext cx="2285714" cy="2285714"/>
          </a:xfrm>
          <a:prstGeom prst="rect">
            <a:avLst/>
          </a:prstGeom>
          <a:noFill/>
        </p:spPr>
      </p:pic>
      <p:pic>
        <p:nvPicPr>
          <p:cNvPr id="5123" name="Picture 3" descr="C:\Users\Miky\AppData\Local\Microsoft\Windows\Temporary Internet Files\Content.IE5\WYLMYC5X\MM90017829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132856"/>
            <a:ext cx="666750" cy="666750"/>
          </a:xfrm>
          <a:prstGeom prst="rect">
            <a:avLst/>
          </a:prstGeom>
          <a:noFill/>
        </p:spPr>
      </p:pic>
      <p:pic>
        <p:nvPicPr>
          <p:cNvPr id="5124" name="Picture 4" descr="C:\Users\Miky\AppData\Local\Microsoft\Windows\Temporary Internet Files\Content.IE5\WYLMYC5X\MM90017829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060848"/>
            <a:ext cx="666750" cy="666750"/>
          </a:xfrm>
          <a:prstGeom prst="rect">
            <a:avLst/>
          </a:prstGeom>
          <a:noFill/>
        </p:spPr>
      </p:pic>
      <p:pic>
        <p:nvPicPr>
          <p:cNvPr id="5125" name="Picture 5" descr="C:\Users\Miky\AppData\Local\Microsoft\Windows\Temporary Internet Files\Content.IE5\WYLMYC5X\MM90017829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293096"/>
            <a:ext cx="666750" cy="666750"/>
          </a:xfrm>
          <a:prstGeom prst="rect">
            <a:avLst/>
          </a:prstGeom>
          <a:noFill/>
        </p:spPr>
      </p:pic>
      <p:pic>
        <p:nvPicPr>
          <p:cNvPr id="5126" name="Picture 6" descr="C:\Users\Miky\AppData\Local\Microsoft\Windows\Temporary Internet Files\Content.IE5\WYLMYC5X\MM90017829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221088"/>
            <a:ext cx="666750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12725" y="317500"/>
            <a:ext cx="7491413" cy="1149350"/>
            <a:chOff x="134" y="200"/>
            <a:chExt cx="4719" cy="724"/>
          </a:xfrm>
        </p:grpSpPr>
        <p:pic>
          <p:nvPicPr>
            <p:cNvPr id="133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3317" name="Text Box 3"/>
            <p:cNvSpPr txBox="1">
              <a:spLocks noChangeArrowheads="1"/>
            </p:cNvSpPr>
            <p:nvPr/>
          </p:nvSpPr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1pPr>
              <a:lvl2pPr marL="742950" indent="-28575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2pPr>
              <a:lvl3pPr marL="1143000" indent="-22860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3pPr>
              <a:lvl4pPr marL="1600200" indent="-22860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4pPr>
              <a:lvl5pPr marL="2057400" indent="-228600" eaLnBrk="0" hangingPunct="0"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5pPr>
              <a:lvl6pPr marL="25146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6pPr>
              <a:lvl7pPr marL="29718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7pPr>
              <a:lvl8pPr marL="34290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8pPr>
              <a:lvl9pPr marL="3886200" indent="-228600" defTabSz="449263" eaLnBrk="0" fontAlgn="base" hangingPunct="0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defRPr>
                  <a:solidFill>
                    <a:schemeClr val="bg1"/>
                  </a:solidFill>
                  <a:latin typeface="Trebuchet MS" pitchFamily="32" charset="0"/>
                  <a:cs typeface="Arial Unicode MS" charset="0"/>
                </a:defRPr>
              </a:lvl9pPr>
            </a:lstStyle>
            <a:p>
              <a:pPr defTabSz="449263" eaLnBrk="1" fontAlgn="base" hangingPunct="1">
                <a:lnSpc>
                  <a:spcPct val="108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rebuchet MS" pitchFamily="32" charset="0"/>
                <a:buNone/>
              </a:pPr>
              <a:endParaRPr lang="cs-CZ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467082" y="1609725"/>
            <a:ext cx="7239000" cy="484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269875" indent="-269875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1pPr>
            <a:lvl2pPr marL="742950" indent="-285750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2pPr>
            <a:lvl3pPr marL="1143000" indent="-228600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3pPr>
            <a:lvl4pPr marL="1600200" indent="-228600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4pPr>
            <a:lvl5pPr marL="2057400" indent="-228600" eaLnBrk="0" hangingPunct="0"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5pPr>
            <a:lvl6pPr marL="25146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6pPr>
            <a:lvl7pPr marL="29718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7pPr>
            <a:lvl8pPr marL="34290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8pPr>
            <a:lvl9pPr marL="3886200" indent="-228600" defTabSz="449263" eaLnBrk="0" fontAlgn="base" hangingPunct="0">
              <a:lnSpc>
                <a:spcPct val="10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itchFamily="32" charset="0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  <a:defRPr>
                <a:solidFill>
                  <a:schemeClr val="bg1"/>
                </a:solidFill>
                <a:latin typeface="Trebuchet MS" pitchFamily="32" charset="0"/>
                <a:cs typeface="Arial Unicode MS" charset="0"/>
              </a:defRPr>
            </a:lvl9pPr>
          </a:lstStyle>
          <a:p>
            <a:pPr defTabSz="449263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 typeface="Wingdings 2" pitchFamily="16" charset="2"/>
              <a:buChar char=""/>
            </a:pPr>
            <a:r>
              <a:rPr lang="en-GB" sz="1600" smtClean="0">
                <a:solidFill>
                  <a:srgbClr val="CCCCFF"/>
                </a:solidFill>
                <a:hlinkClick r:id="rId4"/>
              </a:rPr>
              <a:t>WWW.OFFICE.MICROSOFT.COM</a:t>
            </a:r>
          </a:p>
          <a:p>
            <a:pPr defTabSz="449263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 typeface="Wingdings 2" pitchFamily="16" charset="2"/>
              <a:buNone/>
            </a:pPr>
            <a:endParaRPr lang="en-GB" sz="1600" smtClean="0">
              <a:solidFill>
                <a:srgbClr val="000000"/>
              </a:solidFill>
            </a:endParaRPr>
          </a:p>
          <a:p>
            <a:pPr defTabSz="449263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 typeface="Wingdings 2" pitchFamily="16" charset="2"/>
              <a:buNone/>
            </a:pPr>
            <a:endParaRPr lang="en-GB" sz="16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582871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162</Words>
  <Application>Microsoft Office PowerPoint</Application>
  <PresentationFormat>Předvádění na obrazovce (4:3)</PresentationFormat>
  <Paragraphs>36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Chválím máte:</vt:lpstr>
      <vt:lpstr>Snímek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23</cp:revision>
  <dcterms:created xsi:type="dcterms:W3CDTF">2011-06-20T10:40:08Z</dcterms:created>
  <dcterms:modified xsi:type="dcterms:W3CDTF">2013-06-27T09:51:26Z</dcterms:modified>
</cp:coreProperties>
</file>