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VY_32_INOVACE_03_ČJ - Písmeno </a:t>
          </a:r>
          <a:r>
            <a:rPr lang="cs-CZ" sz="2000" baseline="0" dirty="0" smtClean="0"/>
            <a:t>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VY_32_INOVACE_03_ČJ - Písmeno </a:t>
          </a:r>
          <a:r>
            <a:rPr lang="cs-CZ" sz="2000" kern="1200" baseline="0" dirty="0" smtClean="0"/>
            <a:t>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76E5A8-0E6C-46CC-9300-D59E0AE8E5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968A41-CB05-42B2-86D4-4436E7E42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956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buNone/>
            </a:pPr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225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555563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tabuli.</a:t>
            </a:r>
          </a:p>
          <a:p>
            <a:r>
              <a:rPr lang="cs-CZ" dirty="0" smtClean="0"/>
              <a:t>Vhodný do hodin čtení a literární výchovy </a:t>
            </a:r>
          </a:p>
          <a:p>
            <a:r>
              <a:rPr lang="cs-CZ" dirty="0" smtClean="0"/>
              <a:t>Pro  1.  ročník ZŠ</a:t>
            </a:r>
          </a:p>
          <a:p>
            <a:r>
              <a:rPr lang="cs-CZ" dirty="0" smtClean="0"/>
              <a:t>Seznámení s písmenem I, i</a:t>
            </a:r>
          </a:p>
          <a:p>
            <a:r>
              <a:rPr lang="cs-CZ" dirty="0" smtClean="0"/>
              <a:t>Tvoření slov, krátkých vět</a:t>
            </a:r>
          </a:p>
          <a:p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cs-CZ" dirty="0" smtClean="0"/>
              <a:t>rocvičení písmene I, i.</a:t>
            </a:r>
          </a:p>
          <a:p>
            <a:r>
              <a:rPr lang="cs-CZ" smtClean="0"/>
              <a:t>Vytvořeno září 2012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600" dirty="0" smtClean="0">
                <a:solidFill>
                  <a:srgbClr val="FF0000"/>
                </a:solidFill>
              </a:rPr>
              <a:t>Písmenko </a:t>
            </a:r>
            <a:r>
              <a:rPr lang="cs-CZ" sz="5100" dirty="0">
                <a:solidFill>
                  <a:srgbClr val="FF0000"/>
                </a:solidFill>
              </a:rPr>
              <a:t>I</a:t>
            </a:r>
            <a:r>
              <a:rPr lang="cs-CZ" sz="5100" dirty="0" smtClean="0">
                <a:solidFill>
                  <a:srgbClr val="FF0000"/>
                </a:solidFill>
              </a:rPr>
              <a:t>, </a:t>
            </a:r>
            <a:r>
              <a:rPr lang="cs-CZ" sz="5100" dirty="0" err="1">
                <a:solidFill>
                  <a:srgbClr val="FF0000"/>
                </a:solidFill>
              </a:rPr>
              <a:t>i</a:t>
            </a:r>
            <a:endParaRPr lang="cs-CZ" sz="5100" dirty="0">
              <a:solidFill>
                <a:srgbClr val="FF0000"/>
              </a:solidFill>
            </a:endParaRPr>
          </a:p>
        </p:txBody>
      </p:sp>
      <p:sp>
        <p:nvSpPr>
          <p:cNvPr id="7174" name="WordArt 6"/>
          <p:cNvSpPr>
            <a:spLocks noChangeArrowheads="1" noChangeShapeType="1" noTextEdit="1"/>
          </p:cNvSpPr>
          <p:nvPr/>
        </p:nvSpPr>
        <p:spPr bwMode="auto">
          <a:xfrm rot="1060783">
            <a:off x="6238875" y="1263650"/>
            <a:ext cx="2449513" cy="242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9600" b="1" kern="10" dirty="0">
                <a:ln w="9525">
                  <a:noFill/>
                  <a:round/>
                  <a:headEnd/>
                  <a:tailEnd/>
                </a:ln>
                <a:solidFill>
                  <a:srgbClr val="0000FF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I </a:t>
            </a:r>
            <a:r>
              <a:rPr lang="cs-CZ" sz="9600" b="1" kern="10" dirty="0" err="1">
                <a:ln w="9525">
                  <a:noFill/>
                  <a:round/>
                  <a:headEnd/>
                  <a:tailEnd/>
                </a:ln>
                <a:solidFill>
                  <a:srgbClr val="0000FF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i</a:t>
            </a:r>
            <a:endParaRPr lang="cs-CZ" sz="9600" b="1" kern="10" dirty="0">
              <a:ln w="9525">
                <a:noFill/>
                <a:round/>
                <a:headEnd/>
                <a:tailEnd/>
              </a:ln>
              <a:solidFill>
                <a:srgbClr val="0000FF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Times New Roman"/>
              <a:cs typeface="Times New Roman"/>
            </a:endParaRPr>
          </a:p>
        </p:txBody>
      </p:sp>
      <p:sp>
        <p:nvSpPr>
          <p:cNvPr id="7178" name="WordArt 10" descr="Bílý mramor"/>
          <p:cNvSpPr>
            <a:spLocks noChangeArrowheads="1" noChangeShapeType="1" noTextEdit="1"/>
          </p:cNvSpPr>
          <p:nvPr/>
        </p:nvSpPr>
        <p:spPr bwMode="auto">
          <a:xfrm>
            <a:off x="539552" y="980729"/>
            <a:ext cx="2304256" cy="273630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48461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</a:sp3d>
          </a:bodyPr>
          <a:lstStyle/>
          <a:p>
            <a:pPr algn="ctr"/>
            <a:r>
              <a:rPr lang="cs-CZ" sz="9600" b="1" kern="10" dirty="0">
                <a:ln w="9525">
                  <a:round/>
                  <a:headEnd/>
                  <a:tailEnd/>
                </a:ln>
                <a:solidFill>
                  <a:srgbClr val="FFC000"/>
                </a:solidFill>
                <a:latin typeface="Garamond"/>
              </a:rPr>
              <a:t>I </a:t>
            </a:r>
            <a:r>
              <a:rPr lang="cs-CZ" sz="9600" b="1" kern="10" dirty="0" err="1">
                <a:ln w="9525">
                  <a:round/>
                  <a:headEnd/>
                  <a:tailEnd/>
                </a:ln>
                <a:solidFill>
                  <a:srgbClr val="FFC000"/>
                </a:solidFill>
                <a:latin typeface="Garamond"/>
              </a:rPr>
              <a:t>i</a:t>
            </a:r>
            <a:endParaRPr lang="cs-CZ" sz="9600" b="1" kern="10" dirty="0">
              <a:ln w="9525">
                <a:round/>
                <a:headEnd/>
                <a:tailEnd/>
              </a:ln>
              <a:solidFill>
                <a:srgbClr val="FFC000"/>
              </a:solidFill>
              <a:latin typeface="Garamond"/>
            </a:endParaRPr>
          </a:p>
        </p:txBody>
      </p:sp>
      <p:sp>
        <p:nvSpPr>
          <p:cNvPr id="7179" name="WordArt 11" descr="Papírový pytlík"/>
          <p:cNvSpPr>
            <a:spLocks noChangeArrowheads="1" noChangeShapeType="1" noTextEdit="1"/>
          </p:cNvSpPr>
          <p:nvPr/>
        </p:nvSpPr>
        <p:spPr bwMode="auto">
          <a:xfrm>
            <a:off x="2411761" y="3789041"/>
            <a:ext cx="4320480" cy="244824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9600" b="1" kern="10" dirty="0">
                <a:ln w="9525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00B050"/>
                </a:solidFill>
                <a:latin typeface="Times New Roman"/>
                <a:cs typeface="Times New Roman"/>
              </a:rPr>
              <a:t>I </a:t>
            </a:r>
            <a:r>
              <a:rPr lang="cs-CZ" sz="9600" b="1" kern="10" dirty="0" err="1">
                <a:ln w="9525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00B050"/>
                </a:solidFill>
                <a:latin typeface="Times New Roman"/>
                <a:cs typeface="Times New Roman"/>
              </a:rPr>
              <a:t>i</a:t>
            </a:r>
            <a:endParaRPr lang="cs-CZ" sz="9600" b="1" kern="10" dirty="0">
              <a:ln w="9525">
                <a:solidFill>
                  <a:srgbClr val="008000"/>
                </a:solidFill>
                <a:round/>
                <a:headEnd/>
                <a:tailEnd/>
              </a:ln>
              <a:solidFill>
                <a:srgbClr val="00B050"/>
              </a:solidFill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7174" grpId="0" animBg="1"/>
      <p:bldP spid="7178" grpId="0" animBg="1"/>
      <p:bldP spid="717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6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Kozuka Gothic Pro B" pitchFamily="34" charset="-128"/>
              </a:rPr>
              <a:t>KDO JE NA OBRÁZKU??</a:t>
            </a:r>
            <a:endParaRPr lang="cs-CZ" sz="6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Kozuka Gothic Pro B" pitchFamily="34" charset="-128"/>
            </a:endParaRP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None/>
            </a:pPr>
            <a:endParaRPr lang="cs-CZ" dirty="0">
              <a:latin typeface="Tahoma" pitchFamily="34" charset="0"/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body" sz="half" idx="2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Miky\AppData\Local\Microsoft\Windows\Temporary Internet Files\Content.IE5\16D996EB\MC9004359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1841500" cy="1968500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WYLMYC5X\MC9002290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628800"/>
            <a:ext cx="1642262" cy="1805026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GA2D9YLR\MP90028982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628800"/>
            <a:ext cx="3657600" cy="2450592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WYLMYC5X\MC90035591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789040"/>
            <a:ext cx="1375258" cy="1896466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WYLMYC5X\MC90023243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4005064"/>
            <a:ext cx="1300681" cy="1861996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GA2D9YLR\MC90035881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4509120"/>
            <a:ext cx="1260958" cy="1849831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19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12 -0.024  0.033 -0.05867  0.058 -0.05867  C 0.095 -0.05867  0.125 -0.02267  0.125 0.02267  C 0.125 0.03733  0.122 0.05067  0.116 0.06267  C 0.117 0.06267  0 0.24267  0 0.244  C 0 0.24267  -0.117 0.06267  -0.116 0.06267  C -0.122 0.05067  -0.125 0.03733  -0.125 0.02267  C -0.125 -0.02267  -0.095 -0.05867  -0.057 -0.05867  C -0.033 -0.05867  -0.012 -0.024  0 0  Z" pathEditMode="relative" ptsTypes="">
                                      <p:cBhvr>
                                        <p:cTn id="3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nimBg="1"/>
      <p:bldP spid="819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Brr, nemáme to rádi.</a:t>
            </a:r>
            <a:br>
              <a:rPr lang="cs-CZ" sz="4000" dirty="0">
                <a:solidFill>
                  <a:srgbClr val="FF0000"/>
                </a:solidFill>
              </a:rPr>
            </a:br>
            <a:r>
              <a:rPr lang="cs-CZ" sz="4000" dirty="0">
                <a:solidFill>
                  <a:srgbClr val="FF0000"/>
                </a:solidFill>
              </a:rPr>
              <a:t>Ale může nám zachránit život: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Miky\AppData\Local\Microsoft\Windows\Temporary Internet Files\Content.IE5\WYLMYC5X\MP9001851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556792"/>
            <a:ext cx="3657600" cy="2462784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GA2D9YLR\MP9001826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556792"/>
            <a:ext cx="2407920" cy="3657600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WYLMYC5X\MC9002375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4077072"/>
            <a:ext cx="2459525" cy="2077770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94057IS2\MC9002975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221088"/>
            <a:ext cx="1796796" cy="1802282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2" name="Rectangle 6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Vymysli jméno Holčičce, samozřejmě musí začínat </a:t>
            </a:r>
            <a:r>
              <a:rPr lang="cs-CZ" sz="4000" smtClean="0">
                <a:solidFill>
                  <a:srgbClr val="FF0000"/>
                </a:solidFill>
              </a:rPr>
              <a:t>písmenem I.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b="1" dirty="0"/>
              <a:t>Jaká další jména </a:t>
            </a:r>
            <a:r>
              <a:rPr lang="cs-CZ" b="1" dirty="0" smtClean="0"/>
              <a:t>znáte?</a:t>
            </a:r>
          </a:p>
          <a:p>
            <a:r>
              <a:rPr lang="cs-CZ" b="1" dirty="0" smtClean="0"/>
              <a:t>------------------------------------------------------------------------------------------------------------------------------------------------------------------------------------------------</a:t>
            </a:r>
            <a:endParaRPr lang="cs-CZ" b="1" dirty="0"/>
          </a:p>
        </p:txBody>
      </p:sp>
      <p:pic>
        <p:nvPicPr>
          <p:cNvPr id="3076" name="Picture 4" descr="C:\Users\Miky\AppData\Local\Microsoft\Windows\Temporary Internet Files\Content.IE5\16D996EB\MM91000108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204864"/>
            <a:ext cx="2835315" cy="3240360"/>
          </a:xfrm>
          <a:prstGeom prst="rect">
            <a:avLst/>
          </a:prstGeom>
          <a:noFill/>
        </p:spPr>
      </p:pic>
      <p:sp>
        <p:nvSpPr>
          <p:cNvPr id="29705" name="AutoShape 9"/>
          <p:cNvSpPr>
            <a:spLocks noChangeArrowheads="1"/>
          </p:cNvSpPr>
          <p:nvPr/>
        </p:nvSpPr>
        <p:spPr bwMode="auto">
          <a:xfrm>
            <a:off x="6372225" y="2492375"/>
            <a:ext cx="2519363" cy="1511300"/>
          </a:xfrm>
          <a:prstGeom prst="wedgeEllipseCallout">
            <a:avLst>
              <a:gd name="adj1" fmla="val -78606"/>
              <a:gd name="adj2" fmla="val -19222"/>
            </a:avLst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2400" b="1" dirty="0">
                <a:solidFill>
                  <a:srgbClr val="0000FF"/>
                </a:solidFill>
              </a:rPr>
              <a:t>Jmenuji se</a:t>
            </a:r>
          </a:p>
          <a:p>
            <a:pPr algn="ctr"/>
            <a:r>
              <a:rPr lang="cs-CZ" sz="2400" b="1" dirty="0" err="1" smtClean="0">
                <a:solidFill>
                  <a:srgbClr val="0000FF"/>
                </a:solidFill>
              </a:rPr>
              <a:t>Ilonka</a:t>
            </a:r>
            <a:r>
              <a:rPr lang="cs-CZ" sz="2400" b="1" dirty="0" smtClean="0">
                <a:solidFill>
                  <a:srgbClr val="0000FF"/>
                </a:solidFill>
              </a:rPr>
              <a:t>.</a:t>
            </a:r>
            <a:endParaRPr lang="cs-CZ" sz="24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2" grpId="0" animBg="1"/>
      <p:bldP spid="29703" grpId="0" build="p"/>
      <p:bldP spid="2970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7" name="Rectangle 13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Pán, který vám opraví kapající kohoutek, je???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Miky\AppData\Local\Microsoft\Windows\Temporary Internet Files\Content.IE5\94057IS2\MM90028309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16832"/>
            <a:ext cx="2337792" cy="2337792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16D996EB\MC9002296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844824"/>
            <a:ext cx="1570939" cy="1823314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WYLMYC5X\MC9002382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772816"/>
            <a:ext cx="2439909" cy="2752253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16D996EB\MC90036091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437112"/>
            <a:ext cx="1804111" cy="1484071"/>
          </a:xfrm>
          <a:prstGeom prst="rect">
            <a:avLst/>
          </a:prstGeom>
          <a:noFill/>
        </p:spPr>
      </p:pic>
      <p:pic>
        <p:nvPicPr>
          <p:cNvPr id="4102" name="Picture 6" descr="C:\Users\Miky\AppData\Local\Microsoft\Windows\Temporary Internet Files\Content.IE5\94057IS2\MC900434894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4437112"/>
            <a:ext cx="2031746" cy="2273016"/>
          </a:xfrm>
          <a:prstGeom prst="rect">
            <a:avLst/>
          </a:prstGeom>
          <a:noFill/>
        </p:spPr>
      </p:pic>
      <p:pic>
        <p:nvPicPr>
          <p:cNvPr id="4103" name="Picture 7" descr="C:\Users\Miky\AppData\Local\Microsoft\Windows\Temporary Internet Files\Content.IE5\16D996EB\MC90023250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293096"/>
            <a:ext cx="1973655" cy="19781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Jaká slova od písmene I,i znáš?Vytvoř krátké věty.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8916" name="WordArt 4"/>
          <p:cNvSpPr>
            <a:spLocks noChangeArrowheads="1" noChangeShapeType="1" noTextEdit="1"/>
          </p:cNvSpPr>
          <p:nvPr/>
        </p:nvSpPr>
        <p:spPr bwMode="auto">
          <a:xfrm>
            <a:off x="2123728" y="2133601"/>
            <a:ext cx="5327997" cy="331162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1115"/>
              </a:avLst>
            </a:prstTxWarp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9600" b="1" kern="10" dirty="0" smtClean="0">
                <a:ln/>
                <a:solidFill>
                  <a:schemeClr val="accent3"/>
                </a:solidFill>
                <a:latin typeface="Times New Roman"/>
                <a:cs typeface="Times New Roman"/>
              </a:rPr>
              <a:t>I </a:t>
            </a:r>
            <a:r>
              <a:rPr lang="cs-CZ" sz="9600" b="1" kern="10" dirty="0" err="1" smtClean="0">
                <a:ln/>
                <a:solidFill>
                  <a:schemeClr val="accent3"/>
                </a:solidFill>
                <a:latin typeface="Times New Roman"/>
                <a:cs typeface="Times New Roman"/>
              </a:rPr>
              <a:t>i</a:t>
            </a:r>
            <a:r>
              <a:rPr lang="cs-CZ" sz="9600" b="1" kern="10" dirty="0" smtClean="0">
                <a:ln/>
                <a:solidFill>
                  <a:schemeClr val="accent3"/>
                </a:solidFill>
                <a:latin typeface="Times New Roman"/>
                <a:cs typeface="Times New Roman"/>
              </a:rPr>
              <a:t>  </a:t>
            </a:r>
            <a:endParaRPr lang="cs-CZ" sz="9600" b="1" kern="10" dirty="0">
              <a:ln/>
              <a:solidFill>
                <a:schemeClr val="accent3"/>
              </a:solidFill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89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animBg="1"/>
      <p:bldP spid="389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Zasloužíte si 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Miky\AppData\Local\Microsoft\Windows\Temporary Internet Files\Content.IE5\94057IS2\MM900315852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204864"/>
            <a:ext cx="1566025" cy="2538040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GA2D9YLR\MC9002824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916832"/>
            <a:ext cx="1816913" cy="1196035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94057IS2\MC9002379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573016"/>
            <a:ext cx="1765426" cy="18876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1331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3317" name="Text Box 3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1pPr>
              <a:lvl2pPr marL="742950" indent="-28575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2pPr>
              <a:lvl3pPr marL="11430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3pPr>
              <a:lvl4pPr marL="16002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4pPr>
              <a:lvl5pPr marL="20574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5pPr>
              <a:lvl6pPr marL="25146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6pPr>
              <a:lvl7pPr marL="29718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7pPr>
              <a:lvl8pPr marL="34290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8pPr>
              <a:lvl9pPr marL="38862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9pPr>
            </a:lstStyle>
            <a:p>
              <a:pPr defTabSz="449263" eaLnBrk="1" fontAlgn="base" hangingPunct="1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buNone/>
              </a:pPr>
              <a:endParaRPr lang="cs-CZ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67082" y="1609725"/>
            <a:ext cx="7239000" cy="484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269875" indent="-269875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sz="1600" smtClean="0">
                <a:solidFill>
                  <a:srgbClr val="CCCCFF"/>
                </a:solidFill>
                <a:hlinkClick r:id="rId4"/>
              </a:rPr>
              <a:t>WWW.OFFICE.MICROSOFT.COM</a:t>
            </a: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828713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133</Words>
  <Application>Microsoft Office PowerPoint</Application>
  <PresentationFormat>Předvádění na obrazovce (4:3)</PresentationFormat>
  <Paragraphs>29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Písmenko I, i</vt:lpstr>
      <vt:lpstr>KDO JE NA OBRÁZKU??</vt:lpstr>
      <vt:lpstr>Brr, nemáme to rádi. Ale může nám zachránit život:</vt:lpstr>
      <vt:lpstr>Vymysli jméno Holčičce, samozřejmě musí začínat písmenem I.</vt:lpstr>
      <vt:lpstr>Pán, který vám opraví kapající kohoutek, je???</vt:lpstr>
      <vt:lpstr>Jaká slova od písmene I,i znáš?Vytvoř krátké věty.</vt:lpstr>
      <vt:lpstr>Zasloužíte si 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UC16</cp:lastModifiedBy>
  <cp:revision>21</cp:revision>
  <dcterms:created xsi:type="dcterms:W3CDTF">2011-06-20T10:40:08Z</dcterms:created>
  <dcterms:modified xsi:type="dcterms:W3CDTF">2013-06-25T08:18:10Z</dcterms:modified>
</cp:coreProperties>
</file>