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VY_32_INOVACE_04_ČJ - Písmeno </a:t>
          </a:r>
          <a:r>
            <a:rPr lang="cs-CZ" sz="2000" baseline="0" dirty="0" smtClean="0"/>
            <a:t>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VY_32_INOVACE_04_ČJ - Písmeno </a:t>
          </a:r>
          <a:r>
            <a:rPr lang="cs-CZ" sz="2000" kern="1200" baseline="0" dirty="0" smtClean="0"/>
            <a:t>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092E8-1E9A-4857-BF40-891E76CE0A5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755F93-0E04-40A4-B4C0-18156BF1C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566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C527B26-16E3-4739-92AC-B7DE2118E2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54694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tabuli.</a:t>
            </a:r>
          </a:p>
          <a:p>
            <a:r>
              <a:rPr lang="cs-CZ" dirty="0" smtClean="0"/>
              <a:t>Vhodný do hodin čtení a literární výchovy </a:t>
            </a:r>
          </a:p>
          <a:p>
            <a:r>
              <a:rPr lang="cs-CZ" dirty="0" smtClean="0"/>
              <a:t>Pro 1. ročníku ZŠ</a:t>
            </a:r>
          </a:p>
          <a:p>
            <a:r>
              <a:rPr lang="cs-CZ" dirty="0" smtClean="0"/>
              <a:t>Seznámení s písmenem O, o</a:t>
            </a:r>
          </a:p>
          <a:p>
            <a:r>
              <a:rPr lang="cs-CZ" dirty="0" smtClean="0"/>
              <a:t>Tvoření slov, krátkých vět s písmenem O Procvičení písmene O</a:t>
            </a:r>
          </a:p>
          <a:p>
            <a:r>
              <a:rPr lang="cs-CZ" dirty="0" smtClean="0"/>
              <a:t>Vytvořeno září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0"/>
            <a:ext cx="8229600" cy="105273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400" b="1" dirty="0">
                <a:solidFill>
                  <a:srgbClr val="FFFF00"/>
                </a:solidFill>
                <a:latin typeface="Times New Roman" pitchFamily="18" charset="0"/>
              </a:rPr>
              <a:t/>
            </a:r>
            <a:br>
              <a:rPr lang="cs-CZ" sz="4400" b="1" dirty="0">
                <a:solidFill>
                  <a:srgbClr val="FFFF00"/>
                </a:solidFill>
                <a:latin typeface="Times New Roman" pitchFamily="18" charset="0"/>
              </a:rPr>
            </a:b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písmeno O, </a:t>
            </a:r>
            <a:r>
              <a:rPr lang="cs-CZ" sz="4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o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</a:endParaRPr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179388" y="1196975"/>
            <a:ext cx="2952750" cy="1944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9600" b="1" kern="10" dirty="0">
                <a:ln w="9525">
                  <a:noFill/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O </a:t>
            </a:r>
            <a:r>
              <a:rPr lang="cs-CZ" sz="9600" b="1" kern="10" dirty="0" err="1">
                <a:ln w="9525">
                  <a:noFill/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o</a:t>
            </a:r>
            <a:endParaRPr lang="cs-CZ" sz="9600" b="1" kern="10" dirty="0">
              <a:ln w="9525">
                <a:noFill/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C0C0C0">
                    <a:alpha val="80000"/>
                  </a:srgbClr>
                </a:outerShdw>
              </a:effectLst>
              <a:latin typeface="Impact"/>
            </a:endParaRPr>
          </a:p>
        </p:txBody>
      </p:sp>
      <p:sp>
        <p:nvSpPr>
          <p:cNvPr id="2054" name="WordArt 6"/>
          <p:cNvSpPr>
            <a:spLocks noChangeArrowheads="1" noChangeShapeType="1" noTextEdit="1"/>
          </p:cNvSpPr>
          <p:nvPr/>
        </p:nvSpPr>
        <p:spPr bwMode="auto">
          <a:xfrm rot="773411">
            <a:off x="4589886" y="1496313"/>
            <a:ext cx="4268838" cy="258527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1148"/>
              </a:avLst>
            </a:prstTxWarp>
          </a:bodyPr>
          <a:lstStyle/>
          <a:p>
            <a:pPr algn="ctr"/>
            <a:r>
              <a:rPr lang="cs-CZ" sz="9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66FF33"/>
                </a:solidFill>
                <a:latin typeface="Times New Roman"/>
                <a:cs typeface="Times New Roman"/>
              </a:rPr>
              <a:t>O </a:t>
            </a:r>
            <a:r>
              <a:rPr lang="cs-CZ" sz="9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66FF33"/>
                </a:solidFill>
                <a:latin typeface="Times New Roman"/>
                <a:cs typeface="Times New Roman"/>
              </a:rPr>
              <a:t>o</a:t>
            </a:r>
            <a:endParaRPr lang="cs-CZ" sz="9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66FF33"/>
              </a:solidFill>
              <a:latin typeface="Times New Roman"/>
              <a:cs typeface="Times New Roman"/>
            </a:endParaRPr>
          </a:p>
        </p:txBody>
      </p:sp>
      <p:sp>
        <p:nvSpPr>
          <p:cNvPr id="2057" name="WordArt 9"/>
          <p:cNvSpPr>
            <a:spLocks noChangeArrowheads="1" noChangeShapeType="1" noTextEdit="1"/>
          </p:cNvSpPr>
          <p:nvPr/>
        </p:nvSpPr>
        <p:spPr bwMode="auto">
          <a:xfrm>
            <a:off x="2483768" y="3501008"/>
            <a:ext cx="3672409" cy="309634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9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F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O </a:t>
            </a:r>
            <a:r>
              <a:rPr lang="cs-CZ" sz="9600" b="1" i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F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o</a:t>
            </a:r>
            <a:endParaRPr lang="cs-CZ" sz="9600" b="1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B0F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  <p:bldP spid="2052" grpId="0" animBg="1"/>
      <p:bldP spid="2054" grpId="0" animBg="1"/>
      <p:bldP spid="205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600" b="1" dirty="0" smtClean="0">
                <a:solidFill>
                  <a:srgbClr val="FF0000"/>
                </a:solidFill>
                <a:latin typeface="Kozuka Gothic Pro B" pitchFamily="34" charset="-128"/>
              </a:rPr>
              <a:t>Hoř....... </a:t>
            </a:r>
            <a:r>
              <a:rPr lang="cs-CZ" sz="6600" b="1" dirty="0" err="1" smtClean="0">
                <a:solidFill>
                  <a:srgbClr val="FF0000"/>
                </a:solidFill>
                <a:latin typeface="Kozuka Gothic Pro B" pitchFamily="34" charset="-128"/>
              </a:rPr>
              <a:t>hoř</a:t>
            </a:r>
            <a:r>
              <a:rPr lang="cs-CZ" sz="6600" b="1" dirty="0" smtClean="0">
                <a:solidFill>
                  <a:srgbClr val="FF0000"/>
                </a:solidFill>
                <a:latin typeface="Kozuka Gothic Pro B" pitchFamily="34" charset="-128"/>
              </a:rPr>
              <a:t>!</a:t>
            </a:r>
            <a:endParaRPr lang="cs-CZ" sz="6600" b="1" dirty="0">
              <a:solidFill>
                <a:srgbClr val="FF0000"/>
              </a:solidFill>
              <a:latin typeface="Kozuka Gothic Pro B" pitchFamily="34" charset="-128"/>
            </a:endParaRP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00200"/>
            <a:ext cx="4752975" cy="2765425"/>
          </a:xfrm>
        </p:spPr>
        <p:txBody>
          <a:bodyPr/>
          <a:lstStyle/>
          <a:p>
            <a:pPr algn="ctr">
              <a:buFontTx/>
              <a:buNone/>
            </a:pPr>
            <a:endParaRPr lang="cs-CZ" b="1" dirty="0"/>
          </a:p>
        </p:txBody>
      </p:sp>
      <p:pic>
        <p:nvPicPr>
          <p:cNvPr id="1026" name="Picture 2" descr="C:\Users\Miky\AppData\Local\Microsoft\Windows\Temporary Internet Files\Content.IE5\GA2D9YLR\MC9003511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509120"/>
            <a:ext cx="1597937" cy="178051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94057IS2\MC9003347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484784"/>
            <a:ext cx="1713586" cy="1827886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GA2D9YLR\MC9002328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340768"/>
            <a:ext cx="2023450" cy="1673382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94057IS2\MM90028288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996952"/>
            <a:ext cx="2731169" cy="1202233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16D996EB\MM90028672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293096"/>
            <a:ext cx="2421845" cy="178611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sz="quarter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Od písmene o začínají </a:t>
            </a:r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i </a:t>
            </a:r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zvířátka, </a:t>
            </a:r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uhodneš </a:t>
            </a:r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která </a:t>
            </a:r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</a:rPr>
              <a:t>?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</a:endParaRPr>
          </a:p>
        </p:txBody>
      </p:sp>
      <p:sp>
        <p:nvSpPr>
          <p:cNvPr id="13319" name="Rectangle 7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400" dirty="0" smtClean="0"/>
              <a:t>….. se opičí ...</a:t>
            </a:r>
            <a:endParaRPr lang="cs-CZ" sz="2400" dirty="0"/>
          </a:p>
        </p:txBody>
      </p:sp>
      <p:sp>
        <p:nvSpPr>
          <p:cNvPr id="13320" name="Rectangle 8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>
              <a:buNone/>
            </a:pPr>
            <a:endParaRPr lang="cs-CZ" sz="2400" dirty="0"/>
          </a:p>
        </p:txBody>
      </p:sp>
      <p:sp>
        <p:nvSpPr>
          <p:cNvPr id="13321" name="Rectangle 9"/>
          <p:cNvSpPr>
            <a:spLocks noGrp="1" noChangeArrowheads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400" dirty="0" smtClean="0"/>
              <a:t>  </a:t>
            </a:r>
            <a:r>
              <a:rPr lang="cs-CZ" sz="2400" dirty="0"/>
              <a:t>král ptáků</a:t>
            </a:r>
            <a:r>
              <a:rPr lang="cs-CZ" sz="2400" dirty="0" smtClean="0"/>
              <a:t>....</a:t>
            </a:r>
            <a:endParaRPr lang="cs-CZ" sz="2400" dirty="0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8313" y="1600200"/>
            <a:ext cx="3570287" cy="2188840"/>
          </a:xfrm>
        </p:spPr>
        <p:txBody>
          <a:bodyPr/>
          <a:lstStyle/>
          <a:p>
            <a:r>
              <a:rPr lang="cs-CZ" sz="2400" dirty="0" smtClean="0"/>
              <a:t>…… </a:t>
            </a:r>
            <a:r>
              <a:rPr lang="cs-CZ" sz="2400" dirty="0"/>
              <a:t>dává nám </a:t>
            </a:r>
            <a:r>
              <a:rPr lang="cs-CZ" sz="2400" dirty="0" smtClean="0"/>
              <a:t>vlnu</a:t>
            </a:r>
            <a:r>
              <a:rPr lang="cs-CZ" sz="2400" dirty="0"/>
              <a:t>...</a:t>
            </a:r>
          </a:p>
        </p:txBody>
      </p:sp>
      <p:pic>
        <p:nvPicPr>
          <p:cNvPr id="2051" name="Picture 3" descr="C:\Users\Miky\AppData\Local\Microsoft\Windows\Temporary Internet Files\Content.IE5\16D996EB\MP9004465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060848"/>
            <a:ext cx="3065899" cy="1628800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GA2D9YLR\MC90044066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132856"/>
            <a:ext cx="1450119" cy="1443436"/>
          </a:xfrm>
          <a:prstGeom prst="rect">
            <a:avLst/>
          </a:prstGeom>
          <a:noFill/>
        </p:spPr>
      </p:pic>
      <p:sp>
        <p:nvSpPr>
          <p:cNvPr id="14" name="Zástupný symbol pro obsah 13"/>
          <p:cNvSpPr>
            <a:spLocks noGrp="1"/>
          </p:cNvSpPr>
          <p:nvPr>
            <p:ph sz="quarter" idx="1"/>
          </p:nvPr>
        </p:nvSpPr>
        <p:spPr>
          <a:xfrm>
            <a:off x="467544" y="2060848"/>
            <a:ext cx="4028256" cy="1711052"/>
          </a:xfrm>
        </p:spPr>
        <p:txBody>
          <a:bodyPr/>
          <a:lstStyle/>
          <a:p>
            <a:r>
              <a:rPr lang="cs-CZ" dirty="0" smtClean="0"/>
              <a:t>                      </a:t>
            </a:r>
            <a:endParaRPr lang="cs-CZ" dirty="0"/>
          </a:p>
        </p:txBody>
      </p:sp>
      <p:pic>
        <p:nvPicPr>
          <p:cNvPr id="2053" name="Picture 5" descr="C:\Users\Miky\AppData\Local\Microsoft\Windows\Temporary Internet Files\Content.IE5\WYLMYC5X\MC9000884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437112"/>
            <a:ext cx="1773022" cy="1257300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GA2D9YLR\MC9000884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509120"/>
            <a:ext cx="1760220" cy="1690726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17432" name="Rectangle 24"/>
          <p:cNvSpPr>
            <a:spLocks noChangeArrowheads="1"/>
          </p:cNvSpPr>
          <p:nvPr/>
        </p:nvSpPr>
        <p:spPr bwMode="auto">
          <a:xfrm>
            <a:off x="457200" y="228600"/>
            <a:ext cx="8229600" cy="1143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</a:rPr>
              <a:t>Je sladké, ale zdravé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17451" name="Rectangle 43"/>
          <p:cNvSpPr>
            <a:spLocks noGrp="1" noChangeArrowheads="1"/>
          </p:cNvSpPr>
          <p:nvPr>
            <p:ph idx="1"/>
          </p:nvPr>
        </p:nvSpPr>
        <p:spPr>
          <a:xfrm>
            <a:off x="250825" y="5661025"/>
            <a:ext cx="73025" cy="103188"/>
          </a:xfrm>
        </p:spPr>
        <p:txBody>
          <a:bodyPr>
            <a:normAutofit fontScale="25000" lnSpcReduction="20000"/>
          </a:bodyPr>
          <a:lstStyle/>
          <a:p>
            <a:endParaRPr lang="cs-CZ"/>
          </a:p>
        </p:txBody>
      </p:sp>
      <p:pic>
        <p:nvPicPr>
          <p:cNvPr id="3074" name="Picture 2" descr="C:\Users\Miky\AppData\Local\Microsoft\Windows\Temporary Internet Files\Content.IE5\GA2D9YLR\MP900400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3844" y="1868424"/>
            <a:ext cx="2496312" cy="3121152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WYLMYC5X\MP9004006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00808"/>
            <a:ext cx="2496312" cy="3121152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16D996EB\MP9004392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365104"/>
            <a:ext cx="3200400" cy="2142744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94057IS2\MP900422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124744"/>
            <a:ext cx="2311210" cy="3356992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16D996EB\MP9001826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988840"/>
            <a:ext cx="850016" cy="1284659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94057IS2\MP9004056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5157192"/>
            <a:ext cx="2120664" cy="1418821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WYLMYC5X\MP90040525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4869160"/>
            <a:ext cx="2797155" cy="1709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905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</a:rPr>
              <a:t>Jak se mohou jmenovat děti na obrázku?Vymysli jim jména od písmene O.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</a:endParaRPr>
          </a:p>
        </p:txBody>
      </p:sp>
      <p:pic>
        <p:nvPicPr>
          <p:cNvPr id="4098" name="Picture 2" descr="C:\Users\Miky\AppData\Local\Microsoft\Windows\Temporary Internet Files\Content.IE5\94057IS2\MC90044057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564904"/>
            <a:ext cx="2920635" cy="2920635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94057IS2\MC90044057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492896"/>
            <a:ext cx="2920635" cy="2920635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WYLMYC5X\MM910001084[2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365104"/>
            <a:ext cx="1314450" cy="14859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10" name="Rectangle 10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</a:rPr>
              <a:t>Co potřebuje pekař do těsta na pečení pečiva a chleba?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</a:endParaRPr>
          </a:p>
        </p:txBody>
      </p:sp>
      <p:pic>
        <p:nvPicPr>
          <p:cNvPr id="5122" name="Picture 2" descr="C:\Users\Miky\AppData\Local\Microsoft\Windows\Temporary Internet Files\Content.IE5\16D996EB\MC9004418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908720"/>
            <a:ext cx="1822450" cy="1457325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WYLMYC5X\MP9004277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84784"/>
            <a:ext cx="6103540" cy="5229199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16D996EB\MC9003106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66821">
            <a:off x="7164288" y="3861048"/>
            <a:ext cx="1216152" cy="180959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0" grpId="0" animBg="1"/>
      <p:bldP spid="256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2" name="Rectangle 8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</a:rPr>
              <a:t>Na zdi visí?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</a:endParaRPr>
          </a:p>
        </p:txBody>
      </p:sp>
      <p:pic>
        <p:nvPicPr>
          <p:cNvPr id="31756" name="Picture 12" descr="Picture Frame Clip Art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95513" y="1700213"/>
            <a:ext cx="4392612" cy="4392612"/>
          </a:xfrm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Miky\AppData\Local\Microsoft\Windows\Temporary Internet Files\Content.IE5\WYLMYC5X\MC9002409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556792"/>
            <a:ext cx="1716329" cy="1762963"/>
          </a:xfrm>
          <a:prstGeom prst="rect">
            <a:avLst/>
          </a:prstGeom>
          <a:noFill/>
        </p:spPr>
      </p:pic>
      <p:pic>
        <p:nvPicPr>
          <p:cNvPr id="6147" name="Picture 3" descr="C:\Users\Miky\AppData\Local\Microsoft\Windows\Temporary Internet Files\Content.IE5\94057IS2\MC9004450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852936"/>
            <a:ext cx="3384376" cy="2664296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</a:rPr>
              <a:t>Jaké písmeno vidíš? Vymysli slova a krátké věty.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38916" name="WordArt 4"/>
          <p:cNvSpPr>
            <a:spLocks noChangeArrowheads="1" noChangeShapeType="1" noTextEdit="1"/>
          </p:cNvSpPr>
          <p:nvPr/>
        </p:nvSpPr>
        <p:spPr bwMode="auto">
          <a:xfrm>
            <a:off x="1619672" y="2204864"/>
            <a:ext cx="5832475" cy="38877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8000" b="1" kern="1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/>
              </a:rPr>
              <a:t>O</a:t>
            </a:r>
            <a:r>
              <a:rPr lang="cs-CZ" sz="80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hlink"/>
                </a:solidFill>
                <a:latin typeface="Arial Black"/>
              </a:rPr>
              <a:t> </a:t>
            </a:r>
            <a:r>
              <a:rPr lang="cs-CZ" sz="8000" b="1" kern="10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/>
              </a:rPr>
              <a:t>o</a:t>
            </a:r>
            <a:endParaRPr lang="cs-CZ" sz="80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hlink"/>
              </a:solidFill>
              <a:latin typeface="Arial Black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animBg="1"/>
      <p:bldP spid="389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146</Words>
  <Application>Microsoft Office PowerPoint</Application>
  <PresentationFormat>Předvádění na obrazovce (4:3)</PresentationFormat>
  <Paragraphs>29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 písmeno O, o</vt:lpstr>
      <vt:lpstr>Hoř....... hoř!</vt:lpstr>
      <vt:lpstr>Od písmene o začínají i zvířátka, uhodneš která ?</vt:lpstr>
      <vt:lpstr>Prezentace aplikace PowerPoint</vt:lpstr>
      <vt:lpstr>Jak se mohou jmenovat děti na obrázku?Vymysli jim jména od písmene O.</vt:lpstr>
      <vt:lpstr>Co potřebuje pekař do těsta na pečení pečiva a chleba?</vt:lpstr>
      <vt:lpstr>Na zdi visí?</vt:lpstr>
      <vt:lpstr>Jaké písmeno vidíš? Vymysli slova a krátké věty.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UC16</cp:lastModifiedBy>
  <cp:revision>20</cp:revision>
  <dcterms:created xsi:type="dcterms:W3CDTF">2011-06-20T10:40:08Z</dcterms:created>
  <dcterms:modified xsi:type="dcterms:W3CDTF">2013-06-25T08:18:36Z</dcterms:modified>
</cp:coreProperties>
</file>