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VY_32_INOVACE_05_ČJ - Písmeno </a:t>
          </a:r>
          <a:r>
            <a:rPr lang="cs-CZ" sz="2000" baseline="0" dirty="0" smtClean="0"/>
            <a:t>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VY_32_INOVACE_05_ČJ - Písmeno </a:t>
          </a:r>
          <a:r>
            <a:rPr lang="cs-CZ" sz="2000" kern="1200" baseline="0" dirty="0" smtClean="0"/>
            <a:t>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032250" y="1598613"/>
            <a:ext cx="3617913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032250" y="3922713"/>
            <a:ext cx="3617913" cy="21732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73C067-EB07-4397-B3DA-755B9F072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32488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určený k použití na interaktivní tabuli.</a:t>
            </a:r>
          </a:p>
          <a:p>
            <a:r>
              <a:rPr lang="cs-CZ" dirty="0" smtClean="0"/>
              <a:t> Vhodný do hodin českého jazyka 1. ročníku  ZŠ.</a:t>
            </a:r>
          </a:p>
          <a:p>
            <a:r>
              <a:rPr lang="cs-CZ" dirty="0" smtClean="0"/>
              <a:t>Seznámení s písmenkem Y , y</a:t>
            </a:r>
          </a:p>
          <a:p>
            <a:r>
              <a:rPr lang="cs-CZ" dirty="0" smtClean="0"/>
              <a:t>Tvoření slov s písmenem Y , y</a:t>
            </a:r>
          </a:p>
          <a:p>
            <a:r>
              <a:rPr lang="cs-CZ" dirty="0" smtClean="0"/>
              <a:t>Tvoření vět s y</a:t>
            </a:r>
          </a:p>
          <a:p>
            <a:r>
              <a:rPr lang="cs-CZ" dirty="0" smtClean="0"/>
              <a:t>Poznávání písmene v napsaném textu</a:t>
            </a:r>
          </a:p>
          <a:p>
            <a:r>
              <a:rPr lang="cs-CZ" dirty="0" smtClean="0"/>
              <a:t>Vytvořeno září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eaLnBrk="1" hangingPunct="1"/>
            <a:r>
              <a:rPr lang="cs-CZ" sz="3600" b="1" dirty="0" smtClean="0">
                <a:solidFill>
                  <a:srgbClr val="FFFF00"/>
                </a:solidFill>
              </a:rPr>
              <a:t/>
            </a:r>
            <a:br>
              <a:rPr lang="cs-CZ" sz="3600" b="1" dirty="0" smtClean="0">
                <a:solidFill>
                  <a:srgbClr val="FFFF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písmeno Y, </a:t>
            </a:r>
            <a:r>
              <a:rPr lang="cs-CZ" sz="4000" b="1" dirty="0" err="1" smtClean="0">
                <a:solidFill>
                  <a:srgbClr val="FF0000"/>
                </a:solidFill>
              </a:rPr>
              <a:t>y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4099" name="Rectangle 4"/>
          <p:cNvSpPr>
            <a:spLocks noChangeArrowheads="1"/>
          </p:cNvSpPr>
          <p:nvPr/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3600" b="1">
              <a:solidFill>
                <a:srgbClr val="FFFF00"/>
              </a:solidFill>
            </a:endParaRPr>
          </a:p>
        </p:txBody>
      </p:sp>
      <p:sp>
        <p:nvSpPr>
          <p:cNvPr id="7173" name="WordArt 5"/>
          <p:cNvSpPr>
            <a:spLocks noChangeArrowheads="1" noChangeShapeType="1" noTextEdit="1"/>
          </p:cNvSpPr>
          <p:nvPr/>
        </p:nvSpPr>
        <p:spPr bwMode="auto">
          <a:xfrm>
            <a:off x="4139952" y="4077072"/>
            <a:ext cx="3024336" cy="231737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9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50"/>
                </a:solidFill>
                <a:latin typeface="Times New Roman"/>
                <a:cs typeface="Times New Roman"/>
              </a:rPr>
              <a:t>Yy</a:t>
            </a:r>
            <a:endParaRPr lang="cs-CZ" sz="9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B050"/>
              </a:solidFill>
              <a:latin typeface="Times New Roman"/>
              <a:cs typeface="Times New Roman"/>
            </a:endParaRPr>
          </a:p>
        </p:txBody>
      </p:sp>
      <p:sp>
        <p:nvSpPr>
          <p:cNvPr id="7174" name="WordArt 6"/>
          <p:cNvSpPr>
            <a:spLocks noChangeArrowheads="1" noChangeShapeType="1" noTextEdit="1"/>
          </p:cNvSpPr>
          <p:nvPr/>
        </p:nvSpPr>
        <p:spPr bwMode="auto">
          <a:xfrm>
            <a:off x="4355976" y="1557338"/>
            <a:ext cx="3130674" cy="201567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9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 Black"/>
              </a:rPr>
              <a:t>Yy</a:t>
            </a:r>
            <a:endParaRPr lang="cs-CZ" sz="9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latin typeface="Arial Black"/>
            </a:endParaRPr>
          </a:p>
        </p:txBody>
      </p:sp>
      <p:sp>
        <p:nvSpPr>
          <p:cNvPr id="7175" name="WordArt 7"/>
          <p:cNvSpPr>
            <a:spLocks noChangeArrowheads="1" noChangeShapeType="1" noTextEdit="1"/>
          </p:cNvSpPr>
          <p:nvPr/>
        </p:nvSpPr>
        <p:spPr bwMode="auto">
          <a:xfrm>
            <a:off x="611560" y="2060848"/>
            <a:ext cx="3096344" cy="367240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47178"/>
              </a:avLst>
            </a:prstTxWarp>
          </a:bodyPr>
          <a:lstStyle/>
          <a:p>
            <a:pPr algn="ctr"/>
            <a:r>
              <a:rPr lang="cs-CZ" sz="9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F0"/>
                </a:solidFill>
                <a:latin typeface="Arial Black"/>
              </a:rPr>
              <a:t>Yy</a:t>
            </a:r>
            <a:r>
              <a:rPr lang="cs-CZ" sz="9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F0"/>
                </a:solidFill>
                <a:latin typeface="Arial Black"/>
              </a:rPr>
              <a:t> </a:t>
            </a:r>
            <a:endParaRPr lang="cs-CZ" sz="9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B0F0"/>
              </a:solidFill>
              <a:latin typeface="Arial Black"/>
            </a:endParaRPr>
          </a:p>
        </p:txBody>
      </p:sp>
      <p:sp>
        <p:nvSpPr>
          <p:cNvPr id="7176" name="WordArt 8"/>
          <p:cNvSpPr>
            <a:spLocks noChangeArrowheads="1" noChangeShapeType="1"/>
          </p:cNvSpPr>
          <p:nvPr/>
        </p:nvSpPr>
        <p:spPr bwMode="auto">
          <a:xfrm>
            <a:off x="539750" y="1844675"/>
            <a:ext cx="1728788" cy="17668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9600" b="1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C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sp>
        <p:nvSpPr>
          <p:cNvPr id="7177" name="WordArt 9"/>
          <p:cNvSpPr>
            <a:spLocks noChangeArrowheads="1" noChangeShapeType="1"/>
          </p:cNvSpPr>
          <p:nvPr/>
        </p:nvSpPr>
        <p:spPr bwMode="auto">
          <a:xfrm>
            <a:off x="263525" y="4724400"/>
            <a:ext cx="2220913" cy="1371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9600" b="1" i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1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1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 animBg="1"/>
      <p:bldP spid="7174" grpId="0" animBg="1"/>
      <p:bldP spid="7175" grpId="0" animBg="1"/>
      <p:bldP spid="7176" grpId="0" animBg="1"/>
      <p:bldP spid="717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FF0000"/>
                </a:solidFill>
              </a:rPr>
              <a:t>Od Y začínají  jména...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FF0000"/>
                </a:solidFill>
              </a:rPr>
              <a:t>Yveta</a:t>
            </a:r>
          </a:p>
          <a:p>
            <a:pPr eaLnBrk="1" hangingPunct="1"/>
            <a:endParaRPr lang="cs-CZ" dirty="0" smtClean="0"/>
          </a:p>
        </p:txBody>
      </p:sp>
      <p:sp>
        <p:nvSpPr>
          <p:cNvPr id="6148" name="Rectangle 7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3200" b="1" dirty="0" err="1" smtClean="0">
                <a:solidFill>
                  <a:srgbClr val="FF0000"/>
                </a:solidFill>
              </a:rPr>
              <a:t>Yvona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Miky\AppData\Local\Microsoft\Windows\Temporary Internet Files\Content.IE5\16D996EB\MC9004406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20888"/>
            <a:ext cx="1922994" cy="3277056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GA2D9YLR\MP9004465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564904"/>
            <a:ext cx="2425525" cy="31409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eaLnBrk="1" hangingPunct="1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Písmeno y je hlavně uprostřed nebo na konci slov:</a:t>
            </a:r>
          </a:p>
        </p:txBody>
      </p:sp>
      <p:sp>
        <p:nvSpPr>
          <p:cNvPr id="8195" name="Rectangle 9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eaLnBrk="1" hangingPunct="1">
              <a:buFontTx/>
              <a:buNone/>
            </a:pPr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lyže</a:t>
            </a:r>
          </a:p>
          <a:p>
            <a:pPr algn="ctr" eaLnBrk="1" hangingPunct="1">
              <a:buFontTx/>
              <a:buNone/>
            </a:pPr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lyžař</a:t>
            </a:r>
          </a:p>
          <a:p>
            <a:pPr algn="ctr" eaLnBrk="1" hangingPunct="1">
              <a:buFontTx/>
              <a:buNone/>
            </a:pPr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lyžováníí</a:t>
            </a:r>
            <a:endParaRPr lang="cs-CZ" sz="66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196" name="Rectangle 10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0" name="Picture 2" descr="C:\Users\Miky\AppData\Local\Microsoft\Windows\Temporary Internet Files\Content.IE5\94057IS2\MP9003988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772816"/>
            <a:ext cx="4493300" cy="4518248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GA2D9YLR\MC9003187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844824"/>
            <a:ext cx="1815084" cy="1433779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WYLMYC5X\MC9000894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725144"/>
            <a:ext cx="1830629" cy="1611173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GA2D9YLR\MC9001511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1484784"/>
            <a:ext cx="1538935" cy="177759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ext Box 6"/>
          <p:cNvSpPr txBox="1">
            <a:spLocks noChangeArrowheads="1"/>
          </p:cNvSpPr>
          <p:nvPr/>
        </p:nvSpPr>
        <p:spPr bwMode="auto">
          <a:xfrm>
            <a:off x="827088" y="2276475"/>
            <a:ext cx="2665412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7200" b="1" dirty="0">
                <a:solidFill>
                  <a:srgbClr val="FFFF00"/>
                </a:solidFill>
              </a:rPr>
              <a:t> </a:t>
            </a:r>
            <a:r>
              <a:rPr lang="cs-CZ" sz="7200" b="1" dirty="0" smtClean="0">
                <a:solidFill>
                  <a:srgbClr val="92D050"/>
                </a:solidFill>
              </a:rPr>
              <a:t>t</a:t>
            </a:r>
            <a:r>
              <a:rPr lang="cs-CZ" sz="7200" b="1" dirty="0" smtClean="0">
                <a:solidFill>
                  <a:srgbClr val="FF0000"/>
                </a:solidFill>
              </a:rPr>
              <a:t>y</a:t>
            </a:r>
            <a:r>
              <a:rPr lang="cs-CZ" sz="7200" b="1" dirty="0" smtClean="0">
                <a:solidFill>
                  <a:srgbClr val="92D050"/>
                </a:solidFill>
              </a:rPr>
              <a:t>gr</a:t>
            </a:r>
          </a:p>
          <a:p>
            <a:pPr>
              <a:spcBef>
                <a:spcPct val="50000"/>
              </a:spcBef>
            </a:pPr>
            <a:r>
              <a:rPr lang="cs-CZ" sz="7200" b="1" dirty="0" smtClean="0">
                <a:solidFill>
                  <a:srgbClr val="92D050"/>
                </a:solidFill>
              </a:rPr>
              <a:t>T</a:t>
            </a:r>
            <a:r>
              <a:rPr lang="cs-CZ" sz="7200" b="1" dirty="0" smtClean="0">
                <a:solidFill>
                  <a:srgbClr val="FF0000"/>
                </a:solidFill>
              </a:rPr>
              <a:t>y</a:t>
            </a:r>
            <a:r>
              <a:rPr lang="cs-CZ" sz="7200" b="1" dirty="0" smtClean="0">
                <a:solidFill>
                  <a:srgbClr val="92D050"/>
                </a:solidFill>
              </a:rPr>
              <a:t>gří mládě</a:t>
            </a:r>
            <a:endParaRPr lang="cs-CZ" sz="7200" b="1" dirty="0">
              <a:solidFill>
                <a:srgbClr val="92D050"/>
              </a:solidFill>
            </a:endParaRPr>
          </a:p>
        </p:txBody>
      </p:sp>
      <p:pic>
        <p:nvPicPr>
          <p:cNvPr id="3074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764704"/>
            <a:ext cx="1829714" cy="1474927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16D996EB\MC900436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4600" y="2503487"/>
            <a:ext cx="1574800" cy="1851025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WYLMYC5X\MC9000884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005064"/>
            <a:ext cx="1826971" cy="1789481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94057IS2\MC900196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764704"/>
            <a:ext cx="1818742" cy="712318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16D996EB\MC9001989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725144"/>
            <a:ext cx="2583255" cy="1572285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WYLMYC5X\MC9004366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2276872"/>
            <a:ext cx="1825625" cy="13589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Text Box 8"/>
          <p:cNvSpPr txBox="1">
            <a:spLocks noChangeArrowheads="1"/>
          </p:cNvSpPr>
          <p:nvPr/>
        </p:nvSpPr>
        <p:spPr bwMode="auto">
          <a:xfrm>
            <a:off x="683569" y="332657"/>
            <a:ext cx="3024832" cy="7063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7200" b="1" dirty="0" smtClean="0">
                <a:solidFill>
                  <a:srgbClr val="FFFF00"/>
                </a:solidFill>
              </a:rPr>
              <a:t>m</a:t>
            </a:r>
            <a:r>
              <a:rPr lang="cs-CZ" sz="7200" b="1" dirty="0" smtClean="0">
                <a:solidFill>
                  <a:srgbClr val="FF0000"/>
                </a:solidFill>
              </a:rPr>
              <a:t>y</a:t>
            </a:r>
            <a:r>
              <a:rPr lang="cs-CZ" sz="7200" b="1" dirty="0" smtClean="0">
                <a:solidFill>
                  <a:srgbClr val="FFFF00"/>
                </a:solidFill>
              </a:rPr>
              <a:t>ši</a:t>
            </a:r>
          </a:p>
          <a:p>
            <a:pPr>
              <a:spcBef>
                <a:spcPct val="50000"/>
              </a:spcBef>
            </a:pPr>
            <a:r>
              <a:rPr lang="cs-CZ" sz="7200" b="1" dirty="0" smtClean="0">
                <a:solidFill>
                  <a:srgbClr val="FFFF00"/>
                </a:solidFill>
              </a:rPr>
              <a:t>m</a:t>
            </a:r>
            <a:r>
              <a:rPr lang="cs-CZ" sz="7200" b="1" dirty="0" smtClean="0">
                <a:solidFill>
                  <a:srgbClr val="FF0000"/>
                </a:solidFill>
              </a:rPr>
              <a:t>y</a:t>
            </a:r>
            <a:r>
              <a:rPr lang="cs-CZ" sz="7200" b="1" dirty="0" smtClean="0">
                <a:solidFill>
                  <a:srgbClr val="FFFF00"/>
                </a:solidFill>
              </a:rPr>
              <a:t>šák</a:t>
            </a:r>
          </a:p>
          <a:p>
            <a:pPr>
              <a:spcBef>
                <a:spcPct val="50000"/>
              </a:spcBef>
            </a:pPr>
            <a:r>
              <a:rPr lang="cs-CZ" sz="6600" b="1" dirty="0" smtClean="0">
                <a:solidFill>
                  <a:srgbClr val="FFFF00"/>
                </a:solidFill>
              </a:rPr>
              <a:t>m</a:t>
            </a:r>
            <a:r>
              <a:rPr lang="cs-CZ" sz="6600" b="1" dirty="0" smtClean="0">
                <a:solidFill>
                  <a:srgbClr val="FF0000"/>
                </a:solidFill>
              </a:rPr>
              <a:t>y</a:t>
            </a:r>
            <a:r>
              <a:rPr lang="cs-CZ" sz="6600" b="1" dirty="0" smtClean="0">
                <a:solidFill>
                  <a:srgbClr val="FFFF00"/>
                </a:solidFill>
              </a:rPr>
              <a:t>š k počítači</a:t>
            </a:r>
          </a:p>
          <a:p>
            <a:pPr>
              <a:spcBef>
                <a:spcPct val="50000"/>
              </a:spcBef>
            </a:pP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Miky\AppData\Local\Microsoft\Windows\Temporary Internet Files\Content.IE5\GA2D9YLR\MC900444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0648"/>
            <a:ext cx="3230484" cy="4183360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94057IS2\MM90039572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620688"/>
            <a:ext cx="1028700" cy="809625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16D996EB\MP9004465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437112"/>
            <a:ext cx="1317181" cy="1700808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WYLMYC5X\MC9004446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3501008"/>
            <a:ext cx="2046352" cy="264995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19075" y="227013"/>
            <a:ext cx="8025333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eaLnBrk="1" hangingPunct="1"/>
            <a:r>
              <a:rPr lang="cs-CZ" b="1" dirty="0" smtClean="0">
                <a:solidFill>
                  <a:srgbClr val="FF0000"/>
                </a:solidFill>
              </a:rPr>
              <a:t>Přečti věty a vymysli jiné možnosti 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63524" y="1340768"/>
            <a:ext cx="7980883" cy="475523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cs-CZ" b="1" dirty="0" smtClean="0">
                <a:solidFill>
                  <a:srgbClr val="FF0000"/>
                </a:solidFill>
              </a:rPr>
              <a:t>U  tet</a:t>
            </a:r>
            <a:r>
              <a:rPr lang="cs-CZ" b="1" dirty="0" smtClean="0">
                <a:solidFill>
                  <a:srgbClr val="92D050"/>
                </a:solidFill>
              </a:rPr>
              <a:t>y</a:t>
            </a:r>
            <a:r>
              <a:rPr lang="cs-CZ" b="1" dirty="0" smtClean="0">
                <a:solidFill>
                  <a:srgbClr val="FF0000"/>
                </a:solidFill>
              </a:rPr>
              <a:t>  máme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</a:t>
            </a:r>
            <a:r>
              <a:rPr lang="cs-CZ" sz="4800" b="1" dirty="0" smtClean="0">
                <a:solidFill>
                  <a:srgbClr val="FF0000"/>
                </a:solidFill>
              </a:rPr>
              <a:t>.</a:t>
            </a:r>
          </a:p>
          <a:p>
            <a:pPr eaLnBrk="1" hangingPunct="1"/>
            <a:endParaRPr lang="cs-CZ" sz="4800" b="1" dirty="0" smtClean="0">
              <a:solidFill>
                <a:srgbClr val="FF0000"/>
              </a:solidFill>
            </a:endParaRPr>
          </a:p>
          <a:p>
            <a:pPr eaLnBrk="1" hangingPunct="1"/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800" b="1" dirty="0" smtClean="0">
                <a:solidFill>
                  <a:srgbClr val="FF0000"/>
                </a:solidFill>
              </a:rPr>
              <a:t>U  děd</a:t>
            </a:r>
            <a:r>
              <a:rPr lang="cs-CZ" sz="2800" b="1" dirty="0" smtClean="0">
                <a:solidFill>
                  <a:srgbClr val="92D050"/>
                </a:solidFill>
              </a:rPr>
              <a:t>y </a:t>
            </a:r>
            <a:r>
              <a:rPr lang="cs-CZ" sz="2800" b="1" dirty="0" smtClean="0">
                <a:solidFill>
                  <a:srgbClr val="FF0000"/>
                </a:solidFill>
              </a:rPr>
              <a:t> máme                          </a:t>
            </a:r>
            <a:r>
              <a:rPr lang="cs-CZ" sz="4400" b="1" dirty="0" smtClean="0">
                <a:solidFill>
                  <a:srgbClr val="FF0000"/>
                </a:solidFill>
              </a:rPr>
              <a:t>. </a:t>
            </a:r>
          </a:p>
          <a:p>
            <a:pPr eaLnBrk="1" hangingPunct="1"/>
            <a:endParaRPr lang="cs-CZ" sz="2800" b="1" dirty="0" smtClean="0">
              <a:solidFill>
                <a:srgbClr val="FF0000"/>
              </a:solidFill>
            </a:endParaRPr>
          </a:p>
          <a:p>
            <a:pPr eaLnBrk="1" hangingPunct="1"/>
            <a:endParaRPr lang="cs-CZ" sz="28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800" b="1" dirty="0" smtClean="0">
                <a:solidFill>
                  <a:srgbClr val="FF0000"/>
                </a:solidFill>
              </a:rPr>
              <a:t>U tát</a:t>
            </a:r>
            <a:r>
              <a:rPr lang="cs-CZ" sz="2800" b="1" dirty="0" smtClean="0">
                <a:solidFill>
                  <a:srgbClr val="92D050"/>
                </a:solidFill>
              </a:rPr>
              <a:t>y</a:t>
            </a:r>
            <a:r>
              <a:rPr lang="cs-CZ" sz="2800" b="1" dirty="0" smtClean="0">
                <a:solidFill>
                  <a:srgbClr val="FF0000"/>
                </a:solidFill>
              </a:rPr>
              <a:t>  máme                              </a:t>
            </a:r>
            <a:r>
              <a:rPr lang="cs-CZ" sz="4800" b="1" dirty="0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Miky\AppData\Local\Microsoft\Windows\Temporary Internet Files\Content.IE5\94057IS2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12776"/>
            <a:ext cx="1279798" cy="1657292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356992"/>
            <a:ext cx="922630" cy="923544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GA2D9YLR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941168"/>
            <a:ext cx="1155576" cy="115557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330824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 eaLnBrk="1" hangingPunct="1"/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Vytvoř věty: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eaLnBrk="1" hangingPunct="1"/>
            <a:r>
              <a:rPr lang="cs-CZ" b="1" dirty="0" smtClean="0">
                <a:ln/>
                <a:solidFill>
                  <a:schemeClr val="bg1"/>
                </a:solidFill>
              </a:rPr>
              <a:t>u   řek</a:t>
            </a:r>
            <a:r>
              <a:rPr lang="cs-CZ" b="1" dirty="0" smtClean="0">
                <a:ln/>
                <a:solidFill>
                  <a:srgbClr val="FF0000"/>
                </a:solidFill>
              </a:rPr>
              <a:t>y</a:t>
            </a:r>
          </a:p>
          <a:p>
            <a:pPr eaLnBrk="1" hangingPunct="1"/>
            <a:r>
              <a:rPr lang="cs-CZ" b="1" dirty="0" smtClean="0">
                <a:ln/>
                <a:solidFill>
                  <a:schemeClr val="bg1"/>
                </a:solidFill>
              </a:rPr>
              <a:t>u   škol</a:t>
            </a:r>
            <a:r>
              <a:rPr lang="cs-CZ" b="1" dirty="0" smtClean="0">
                <a:ln/>
                <a:solidFill>
                  <a:srgbClr val="FF0000"/>
                </a:solidFill>
              </a:rPr>
              <a:t>y</a:t>
            </a:r>
          </a:p>
          <a:p>
            <a:pPr eaLnBrk="1" hangingPunct="1"/>
            <a:r>
              <a:rPr lang="cs-CZ" b="1" dirty="0" smtClean="0">
                <a:ln/>
                <a:solidFill>
                  <a:schemeClr val="bg1"/>
                </a:solidFill>
              </a:rPr>
              <a:t>u  Ot</a:t>
            </a:r>
            <a:r>
              <a:rPr lang="cs-CZ" b="1" dirty="0" smtClean="0">
                <a:ln/>
                <a:solidFill>
                  <a:srgbClr val="FF0000"/>
                </a:solidFill>
              </a:rPr>
              <a:t>y</a:t>
            </a:r>
          </a:p>
          <a:p>
            <a:pPr eaLnBrk="1" hangingPunct="1"/>
            <a:r>
              <a:rPr lang="cs-CZ" b="1" dirty="0" smtClean="0">
                <a:ln/>
                <a:solidFill>
                  <a:schemeClr val="bg1"/>
                </a:solidFill>
              </a:rPr>
              <a:t>u  Mír</a:t>
            </a:r>
            <a:r>
              <a:rPr lang="cs-CZ" b="1" dirty="0" smtClean="0">
                <a:ln/>
                <a:solidFill>
                  <a:srgbClr val="FF0000"/>
                </a:solidFill>
              </a:rPr>
              <a:t>y</a:t>
            </a:r>
          </a:p>
          <a:p>
            <a:pPr eaLnBrk="1" hangingPunct="1">
              <a:buNone/>
            </a:pPr>
            <a:endParaRPr lang="cs-CZ" b="1" dirty="0" smtClean="0">
              <a:ln/>
              <a:solidFill>
                <a:schemeClr val="accent3"/>
              </a:solidFill>
            </a:endParaRPr>
          </a:p>
        </p:txBody>
      </p:sp>
      <p:pic>
        <p:nvPicPr>
          <p:cNvPr id="5123" name="Picture 3" descr="C:\Users\Miky\AppData\Local\Microsoft\Windows\Temporary Internet Files\Content.IE5\GA2D9YLR\MP9004394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60648"/>
            <a:ext cx="3934568" cy="64008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580112" y="1124744"/>
            <a:ext cx="15121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F0"/>
                </a:solidFill>
                <a:latin typeface="Arial Black"/>
              </a:rPr>
              <a:t>Yy</a:t>
            </a:r>
            <a:endParaRPr lang="cs-CZ" sz="60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137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 písmeno Y, y</vt:lpstr>
      <vt:lpstr>Od Y začínají  jména...</vt:lpstr>
      <vt:lpstr>Písmeno y je hlavně uprostřed nebo na konci slov:</vt:lpstr>
      <vt:lpstr>Prezentace aplikace PowerPoint</vt:lpstr>
      <vt:lpstr>Prezentace aplikace PowerPoint</vt:lpstr>
      <vt:lpstr>Přečti věty a vymysli jiné možnosti .</vt:lpstr>
      <vt:lpstr>  Vytvoř věty: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UC16</cp:lastModifiedBy>
  <cp:revision>21</cp:revision>
  <dcterms:created xsi:type="dcterms:W3CDTF">2011-06-20T10:40:08Z</dcterms:created>
  <dcterms:modified xsi:type="dcterms:W3CDTF">2013-06-25T08:18:56Z</dcterms:modified>
</cp:coreProperties>
</file>