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7" r:id="rId2"/>
    <p:sldId id="256" r:id="rId3"/>
    <p:sldId id="257" r:id="rId4"/>
    <p:sldId id="258" r:id="rId5"/>
    <p:sldId id="259" r:id="rId6"/>
    <p:sldId id="260" r:id="rId7"/>
    <p:sldId id="263" r:id="rId8"/>
    <p:sldId id="261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69016" autoAdjust="0"/>
  </p:normalViewPr>
  <p:slideViewPr>
    <p:cSldViewPr>
      <p:cViewPr>
        <p:scale>
          <a:sx n="110" d="100"/>
          <a:sy n="110" d="100"/>
        </p:scale>
        <p:origin x="-1644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D5C629-2E10-4E53-9F1D-83654C1CF723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03C9BCF-F9EE-40DC-AD3B-33E07CD39CF5}">
      <dgm:prSet phldrT="[Text]"/>
      <dgm:spPr/>
      <dgm:t>
        <a:bodyPr/>
        <a:lstStyle/>
        <a:p>
          <a:r>
            <a:rPr lang="cs-CZ" dirty="0" smtClean="0"/>
            <a:t>Průmyslová výroba</a:t>
          </a:r>
          <a:endParaRPr lang="cs-CZ" dirty="0"/>
        </a:p>
      </dgm:t>
    </dgm:pt>
    <dgm:pt modelId="{63130F19-9ABA-458C-BF5F-3F62351B0A18}" type="parTrans" cxnId="{BF83B607-F1C9-40DD-90C9-4FA0D10752C8}">
      <dgm:prSet/>
      <dgm:spPr/>
      <dgm:t>
        <a:bodyPr/>
        <a:lstStyle/>
        <a:p>
          <a:endParaRPr lang="cs-CZ"/>
        </a:p>
      </dgm:t>
    </dgm:pt>
    <dgm:pt modelId="{1717F370-CF70-4A0F-A382-7DA901CD23B1}" type="sibTrans" cxnId="{BF83B607-F1C9-40DD-90C9-4FA0D10752C8}">
      <dgm:prSet/>
      <dgm:spPr/>
      <dgm:t>
        <a:bodyPr/>
        <a:lstStyle/>
        <a:p>
          <a:endParaRPr lang="cs-CZ"/>
        </a:p>
      </dgm:t>
    </dgm:pt>
    <dgm:pt modelId="{2E597EE8-665B-4550-BF58-538640C6CEB6}">
      <dgm:prSet phldrT="[Text]"/>
      <dgm:spPr/>
      <dgm:t>
        <a:bodyPr/>
        <a:lstStyle/>
        <a:p>
          <a:r>
            <a:rPr lang="cs-CZ" dirty="0" smtClean="0"/>
            <a:t>kusová</a:t>
          </a:r>
          <a:endParaRPr lang="cs-CZ" dirty="0"/>
        </a:p>
      </dgm:t>
    </dgm:pt>
    <dgm:pt modelId="{5B24EEC8-1277-4655-A2E0-46E37C286C88}" type="parTrans" cxnId="{214D3B2D-6A88-4E01-91BA-7EFCD084F425}">
      <dgm:prSet/>
      <dgm:spPr/>
      <dgm:t>
        <a:bodyPr/>
        <a:lstStyle/>
        <a:p>
          <a:endParaRPr lang="cs-CZ"/>
        </a:p>
      </dgm:t>
    </dgm:pt>
    <dgm:pt modelId="{DC385780-3C80-481C-AE8F-3FE9945A4956}" type="sibTrans" cxnId="{214D3B2D-6A88-4E01-91BA-7EFCD084F425}">
      <dgm:prSet/>
      <dgm:spPr/>
      <dgm:t>
        <a:bodyPr/>
        <a:lstStyle/>
        <a:p>
          <a:endParaRPr lang="cs-CZ"/>
        </a:p>
      </dgm:t>
    </dgm:pt>
    <dgm:pt modelId="{2E1B2281-50E9-4E62-96BF-8505B839CBB8}">
      <dgm:prSet phldrT="[Text]"/>
      <dgm:spPr/>
      <dgm:t>
        <a:bodyPr/>
        <a:lstStyle/>
        <a:p>
          <a:r>
            <a:rPr lang="cs-CZ" dirty="0" smtClean="0"/>
            <a:t>sériová</a:t>
          </a:r>
          <a:endParaRPr lang="cs-CZ" dirty="0"/>
        </a:p>
      </dgm:t>
    </dgm:pt>
    <dgm:pt modelId="{E2E3374A-E075-4624-870D-3F816223D71C}" type="parTrans" cxnId="{78D2FE3C-988F-432E-8A6F-322CF2D7AA8F}">
      <dgm:prSet/>
      <dgm:spPr/>
      <dgm:t>
        <a:bodyPr/>
        <a:lstStyle/>
        <a:p>
          <a:endParaRPr lang="cs-CZ"/>
        </a:p>
      </dgm:t>
    </dgm:pt>
    <dgm:pt modelId="{F20FF625-58A9-4F96-ACF4-69677A7F6827}" type="sibTrans" cxnId="{78D2FE3C-988F-432E-8A6F-322CF2D7AA8F}">
      <dgm:prSet/>
      <dgm:spPr/>
      <dgm:t>
        <a:bodyPr/>
        <a:lstStyle/>
        <a:p>
          <a:endParaRPr lang="cs-CZ"/>
        </a:p>
      </dgm:t>
    </dgm:pt>
    <dgm:pt modelId="{62D14413-FB16-4139-9CCE-E8E3E53587F6}">
      <dgm:prSet phldrT="[Text]"/>
      <dgm:spPr/>
      <dgm:t>
        <a:bodyPr/>
        <a:lstStyle/>
        <a:p>
          <a:r>
            <a:rPr lang="cs-CZ" dirty="0" smtClean="0"/>
            <a:t>hromadná</a:t>
          </a:r>
          <a:endParaRPr lang="cs-CZ" dirty="0"/>
        </a:p>
      </dgm:t>
    </dgm:pt>
    <dgm:pt modelId="{41CFBD30-BD74-4473-9919-B8EC2CE72540}" type="parTrans" cxnId="{75336441-58E8-4D99-9DAA-D1AFC70AD439}">
      <dgm:prSet/>
      <dgm:spPr/>
      <dgm:t>
        <a:bodyPr/>
        <a:lstStyle/>
        <a:p>
          <a:endParaRPr lang="cs-CZ"/>
        </a:p>
      </dgm:t>
    </dgm:pt>
    <dgm:pt modelId="{CCAC6EA0-2595-4B49-9EB3-7818D86E783E}" type="sibTrans" cxnId="{75336441-58E8-4D99-9DAA-D1AFC70AD439}">
      <dgm:prSet/>
      <dgm:spPr/>
      <dgm:t>
        <a:bodyPr/>
        <a:lstStyle/>
        <a:p>
          <a:endParaRPr lang="cs-CZ"/>
        </a:p>
      </dgm:t>
    </dgm:pt>
    <dgm:pt modelId="{F97285B4-CDDB-48DD-98D6-6ED7E4E59AB5}" type="pres">
      <dgm:prSet presAssocID="{ACD5C629-2E10-4E53-9F1D-83654C1CF723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61E52E8-51AE-4BB4-A7AD-25E1E9F296AB}" type="pres">
      <dgm:prSet presAssocID="{C03C9BCF-F9EE-40DC-AD3B-33E07CD39CF5}" presName="roof" presStyleLbl="dkBgShp" presStyleIdx="0" presStyleCnt="2"/>
      <dgm:spPr/>
      <dgm:t>
        <a:bodyPr/>
        <a:lstStyle/>
        <a:p>
          <a:endParaRPr lang="cs-CZ"/>
        </a:p>
      </dgm:t>
    </dgm:pt>
    <dgm:pt modelId="{0777BCE5-F564-47FA-A5AA-2983810336E3}" type="pres">
      <dgm:prSet presAssocID="{C03C9BCF-F9EE-40DC-AD3B-33E07CD39CF5}" presName="pillars" presStyleCnt="0"/>
      <dgm:spPr/>
    </dgm:pt>
    <dgm:pt modelId="{01EC6918-D76F-46F3-A3E2-039419346D8A}" type="pres">
      <dgm:prSet presAssocID="{C03C9BCF-F9EE-40DC-AD3B-33E07CD39CF5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F4D135-66BD-47D9-ADC3-6275151E0F73}" type="pres">
      <dgm:prSet presAssocID="{2E1B2281-50E9-4E62-96BF-8505B839CBB8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E3FD32-0029-46F1-AE2C-FE33E0FD1CBE}" type="pres">
      <dgm:prSet presAssocID="{62D14413-FB16-4139-9CCE-E8E3E53587F6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9BE090-B01D-4251-9D45-BB8573402F1C}" type="pres">
      <dgm:prSet presAssocID="{C03C9BCF-F9EE-40DC-AD3B-33E07CD39CF5}" presName="base" presStyleLbl="dkBgShp" presStyleIdx="1" presStyleCnt="2"/>
      <dgm:spPr/>
    </dgm:pt>
  </dgm:ptLst>
  <dgm:cxnLst>
    <dgm:cxn modelId="{B247FA40-3B09-49AA-A8F8-428BB9A26A7B}" type="presOf" srcId="{2E597EE8-665B-4550-BF58-538640C6CEB6}" destId="{01EC6918-D76F-46F3-A3E2-039419346D8A}" srcOrd="0" destOrd="0" presId="urn:microsoft.com/office/officeart/2005/8/layout/hList3"/>
    <dgm:cxn modelId="{78D2FE3C-988F-432E-8A6F-322CF2D7AA8F}" srcId="{C03C9BCF-F9EE-40DC-AD3B-33E07CD39CF5}" destId="{2E1B2281-50E9-4E62-96BF-8505B839CBB8}" srcOrd="1" destOrd="0" parTransId="{E2E3374A-E075-4624-870D-3F816223D71C}" sibTransId="{F20FF625-58A9-4F96-ACF4-69677A7F6827}"/>
    <dgm:cxn modelId="{D6157BC0-2E2C-4249-A64B-10572729A4D9}" type="presOf" srcId="{62D14413-FB16-4139-9CCE-E8E3E53587F6}" destId="{F9E3FD32-0029-46F1-AE2C-FE33E0FD1CBE}" srcOrd="0" destOrd="0" presId="urn:microsoft.com/office/officeart/2005/8/layout/hList3"/>
    <dgm:cxn modelId="{732F46FA-1976-4721-BC8E-ACA85A3D5935}" type="presOf" srcId="{C03C9BCF-F9EE-40DC-AD3B-33E07CD39CF5}" destId="{161E52E8-51AE-4BB4-A7AD-25E1E9F296AB}" srcOrd="0" destOrd="0" presId="urn:microsoft.com/office/officeart/2005/8/layout/hList3"/>
    <dgm:cxn modelId="{1B8F9A79-32B2-49B4-A724-DF6E46D2AA54}" type="presOf" srcId="{2E1B2281-50E9-4E62-96BF-8505B839CBB8}" destId="{18F4D135-66BD-47D9-ADC3-6275151E0F73}" srcOrd="0" destOrd="0" presId="urn:microsoft.com/office/officeart/2005/8/layout/hList3"/>
    <dgm:cxn modelId="{214D3B2D-6A88-4E01-91BA-7EFCD084F425}" srcId="{C03C9BCF-F9EE-40DC-AD3B-33E07CD39CF5}" destId="{2E597EE8-665B-4550-BF58-538640C6CEB6}" srcOrd="0" destOrd="0" parTransId="{5B24EEC8-1277-4655-A2E0-46E37C286C88}" sibTransId="{DC385780-3C80-481C-AE8F-3FE9945A4956}"/>
    <dgm:cxn modelId="{BF83B607-F1C9-40DD-90C9-4FA0D10752C8}" srcId="{ACD5C629-2E10-4E53-9F1D-83654C1CF723}" destId="{C03C9BCF-F9EE-40DC-AD3B-33E07CD39CF5}" srcOrd="0" destOrd="0" parTransId="{63130F19-9ABA-458C-BF5F-3F62351B0A18}" sibTransId="{1717F370-CF70-4A0F-A382-7DA901CD23B1}"/>
    <dgm:cxn modelId="{75336441-58E8-4D99-9DAA-D1AFC70AD439}" srcId="{C03C9BCF-F9EE-40DC-AD3B-33E07CD39CF5}" destId="{62D14413-FB16-4139-9CCE-E8E3E53587F6}" srcOrd="2" destOrd="0" parTransId="{41CFBD30-BD74-4473-9919-B8EC2CE72540}" sibTransId="{CCAC6EA0-2595-4B49-9EB3-7818D86E783E}"/>
    <dgm:cxn modelId="{045ABE3F-B36E-4307-9A7B-8061EB32DB13}" type="presOf" srcId="{ACD5C629-2E10-4E53-9F1D-83654C1CF723}" destId="{F97285B4-CDDB-48DD-98D6-6ED7E4E59AB5}" srcOrd="0" destOrd="0" presId="urn:microsoft.com/office/officeart/2005/8/layout/hList3"/>
    <dgm:cxn modelId="{B351BF70-EBB2-4354-910F-DF539D96A5C3}" type="presParOf" srcId="{F97285B4-CDDB-48DD-98D6-6ED7E4E59AB5}" destId="{161E52E8-51AE-4BB4-A7AD-25E1E9F296AB}" srcOrd="0" destOrd="0" presId="urn:microsoft.com/office/officeart/2005/8/layout/hList3"/>
    <dgm:cxn modelId="{91E589C4-D77B-4E05-AE9A-8740AF501616}" type="presParOf" srcId="{F97285B4-CDDB-48DD-98D6-6ED7E4E59AB5}" destId="{0777BCE5-F564-47FA-A5AA-2983810336E3}" srcOrd="1" destOrd="0" presId="urn:microsoft.com/office/officeart/2005/8/layout/hList3"/>
    <dgm:cxn modelId="{481737C7-2D8F-4D1C-8189-8174A2084912}" type="presParOf" srcId="{0777BCE5-F564-47FA-A5AA-2983810336E3}" destId="{01EC6918-D76F-46F3-A3E2-039419346D8A}" srcOrd="0" destOrd="0" presId="urn:microsoft.com/office/officeart/2005/8/layout/hList3"/>
    <dgm:cxn modelId="{A7EBB3EA-AEED-4F88-A7D9-26C1E80DAB07}" type="presParOf" srcId="{0777BCE5-F564-47FA-A5AA-2983810336E3}" destId="{18F4D135-66BD-47D9-ADC3-6275151E0F73}" srcOrd="1" destOrd="0" presId="urn:microsoft.com/office/officeart/2005/8/layout/hList3"/>
    <dgm:cxn modelId="{ED63ECD1-7DCC-4BFE-9313-89445E40BC7A}" type="presParOf" srcId="{0777BCE5-F564-47FA-A5AA-2983810336E3}" destId="{F9E3FD32-0029-46F1-AE2C-FE33E0FD1CBE}" srcOrd="2" destOrd="0" presId="urn:microsoft.com/office/officeart/2005/8/layout/hList3"/>
    <dgm:cxn modelId="{33EE285D-C14E-468A-8446-109E9B5D26F6}" type="presParOf" srcId="{F97285B4-CDDB-48DD-98D6-6ED7E4E59AB5}" destId="{479BE090-B01D-4251-9D45-BB8573402F1C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1E52E8-51AE-4BB4-A7AD-25E1E9F296AB}">
      <dsp:nvSpPr>
        <dsp:cNvPr id="0" name=""/>
        <dsp:cNvSpPr/>
      </dsp:nvSpPr>
      <dsp:spPr>
        <a:xfrm>
          <a:off x="0" y="0"/>
          <a:ext cx="8229600" cy="1608296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Průmyslová výroba</a:t>
          </a:r>
          <a:endParaRPr lang="cs-CZ" sz="6500" kern="1200" dirty="0"/>
        </a:p>
      </dsp:txBody>
      <dsp:txXfrm>
        <a:off x="0" y="0"/>
        <a:ext cx="8229600" cy="1608296"/>
      </dsp:txXfrm>
    </dsp:sp>
    <dsp:sp modelId="{01EC6918-D76F-46F3-A3E2-039419346D8A}">
      <dsp:nvSpPr>
        <dsp:cNvPr id="0" name=""/>
        <dsp:cNvSpPr/>
      </dsp:nvSpPr>
      <dsp:spPr>
        <a:xfrm>
          <a:off x="4018" y="1608296"/>
          <a:ext cx="2740521" cy="33774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kusová</a:t>
          </a:r>
          <a:endParaRPr lang="cs-CZ" sz="5100" kern="1200" dirty="0"/>
        </a:p>
      </dsp:txBody>
      <dsp:txXfrm>
        <a:off x="4018" y="1608296"/>
        <a:ext cx="2740521" cy="3377422"/>
      </dsp:txXfrm>
    </dsp:sp>
    <dsp:sp modelId="{18F4D135-66BD-47D9-ADC3-6275151E0F73}">
      <dsp:nvSpPr>
        <dsp:cNvPr id="0" name=""/>
        <dsp:cNvSpPr/>
      </dsp:nvSpPr>
      <dsp:spPr>
        <a:xfrm>
          <a:off x="2744539" y="1608296"/>
          <a:ext cx="2740521" cy="33774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sériová</a:t>
          </a:r>
          <a:endParaRPr lang="cs-CZ" sz="5100" kern="1200" dirty="0"/>
        </a:p>
      </dsp:txBody>
      <dsp:txXfrm>
        <a:off x="2744539" y="1608296"/>
        <a:ext cx="2740521" cy="3377422"/>
      </dsp:txXfrm>
    </dsp:sp>
    <dsp:sp modelId="{F9E3FD32-0029-46F1-AE2C-FE33E0FD1CBE}">
      <dsp:nvSpPr>
        <dsp:cNvPr id="0" name=""/>
        <dsp:cNvSpPr/>
      </dsp:nvSpPr>
      <dsp:spPr>
        <a:xfrm>
          <a:off x="5485060" y="1608296"/>
          <a:ext cx="2740521" cy="33774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hromadná</a:t>
          </a:r>
          <a:endParaRPr lang="cs-CZ" sz="5100" kern="1200" dirty="0"/>
        </a:p>
      </dsp:txBody>
      <dsp:txXfrm>
        <a:off x="5485060" y="1608296"/>
        <a:ext cx="2740521" cy="3377422"/>
      </dsp:txXfrm>
    </dsp:sp>
    <dsp:sp modelId="{479BE090-B01D-4251-9D45-BB8573402F1C}">
      <dsp:nvSpPr>
        <dsp:cNvPr id="0" name=""/>
        <dsp:cNvSpPr/>
      </dsp:nvSpPr>
      <dsp:spPr>
        <a:xfrm>
          <a:off x="0" y="4985718"/>
          <a:ext cx="8229600" cy="375269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5F89E8-762F-4F9F-990D-CFCE80FBF8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AF6FE4-B683-41CD-9B60-90E786B2C5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342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AF6FE4-B683-41CD-9B60-90E786B2C59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AF6FE4-B683-41CD-9B60-90E786B2C59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B4D1D-B2DA-4CC3-B40F-7BA9226D61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4FA5169-6000-4927-A353-DD27D6EAB7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B4D1D-B2DA-4CC3-B40F-7BA9226D61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A5169-6000-4927-A353-DD27D6EAB7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B4D1D-B2DA-4CC3-B40F-7BA9226D61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4FA5169-6000-4927-A353-DD27D6EAB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B4D1D-B2DA-4CC3-B40F-7BA9226D61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A5169-6000-4927-A353-DD27D6EAB7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B4D1D-B2DA-4CC3-B40F-7BA9226D61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A5169-6000-4927-A353-DD27D6EAB7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B4D1D-B2DA-4CC3-B40F-7BA9226D61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A5169-6000-4927-A353-DD27D6EAB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B4D1D-B2DA-4CC3-B40F-7BA9226D61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A5169-6000-4927-A353-DD27D6EAB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B4D1D-B2DA-4CC3-B40F-7BA9226D61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A5169-6000-4927-A353-DD27D6EAB7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B4D1D-B2DA-4CC3-B40F-7BA9226D61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4FA5169-6000-4927-A353-DD27D6EAB7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B4D1D-B2DA-4CC3-B40F-7BA9226D61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A5169-6000-4927-A353-DD27D6EAB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B4D1D-B2DA-4CC3-B40F-7BA9226D61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A5169-6000-4927-A353-DD27D6EAB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26B4D1D-B2DA-4CC3-B40F-7BA9226D61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4FA5169-6000-4927-A353-DD27D6EAB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98949830"/>
              </p:ext>
            </p:extLst>
          </p:nvPr>
        </p:nvGraphicFramePr>
        <p:xfrm>
          <a:off x="2630488" y="422275"/>
          <a:ext cx="3951287" cy="5892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3610" imgH="8803396" progId="Word.Document.12">
                  <p:embed/>
                </p:oleObj>
              </mc:Choice>
              <mc:Fallback>
                <p:oleObj name="Dokument" r:id="rId3" imgW="5903610" imgH="88033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30488" y="422275"/>
                        <a:ext cx="3951287" cy="5892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26376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Výroba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proces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r>
              <a:rPr lang="cs-CZ" dirty="0" smtClean="0"/>
              <a:t>zahrnuje všechny činnosti, které vedou k hotovému výrobku</a:t>
            </a:r>
            <a:endParaRPr lang="cs-CZ" dirty="0"/>
          </a:p>
        </p:txBody>
      </p:sp>
      <p:pic>
        <p:nvPicPr>
          <p:cNvPr id="1028" name="Picture 4" descr="C:\Documents and Settings\buri\Local Settings\Temporary Internet Files\Content.IE5\QLMLHO1Q\MP9004316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501008"/>
            <a:ext cx="2466955" cy="2636912"/>
          </a:xfrm>
          <a:prstGeom prst="rect">
            <a:avLst/>
          </a:prstGeom>
          <a:noFill/>
        </p:spPr>
      </p:pic>
      <p:pic>
        <p:nvPicPr>
          <p:cNvPr id="1030" name="Picture 6" descr="C:\Documents and Settings\buri\Local Settings\Temporary Internet Files\Content.IE5\W684ZX1O\MP9004318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348880"/>
            <a:ext cx="1575371" cy="21509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proces zahrnuje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Základní procesy – zpracování materiálu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Pomocné procesy –umožňují průběh výroby, např. údržba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Obslužné procesy – doprovázejí základní procesy např. skladování, kontrola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výroby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3845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  <a:gridCol w="3886200"/>
              </a:tblGrid>
              <a:tr h="653625">
                <a:tc>
                  <a:txBody>
                    <a:bodyPr/>
                    <a:lstStyle/>
                    <a:p>
                      <a:r>
                        <a:rPr lang="cs-CZ" dirty="0" smtClean="0"/>
                        <a:t>řemeslná</a:t>
                      </a:r>
                      <a:endParaRPr lang="cs-CZ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průmyslová</a:t>
                      </a:r>
                      <a:endParaRPr lang="cs-CZ" dirty="0"/>
                    </a:p>
                  </a:txBody>
                  <a:tcPr marL="86360" marR="86360"/>
                </a:tc>
              </a:tr>
              <a:tr h="544871">
                <a:tc>
                  <a:txBody>
                    <a:bodyPr/>
                    <a:lstStyle/>
                    <a:p>
                      <a:r>
                        <a:rPr lang="cs-CZ" dirty="0" smtClean="0"/>
                        <a:t>malé množství výrobků</a:t>
                      </a:r>
                      <a:endParaRPr lang="cs-CZ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velké množství výrobků</a:t>
                      </a:r>
                      <a:endParaRPr lang="cs-CZ" dirty="0"/>
                    </a:p>
                  </a:txBody>
                  <a:tcPr marL="86360" marR="86360"/>
                </a:tc>
              </a:tr>
              <a:tr h="544871">
                <a:tc>
                  <a:txBody>
                    <a:bodyPr/>
                    <a:lstStyle/>
                    <a:p>
                      <a:r>
                        <a:rPr lang="cs-CZ" dirty="0" smtClean="0"/>
                        <a:t>ruční práce, použití víceúčelových</a:t>
                      </a:r>
                      <a:r>
                        <a:rPr lang="cs-CZ" baseline="0" dirty="0" smtClean="0"/>
                        <a:t> strojů</a:t>
                      </a:r>
                      <a:endParaRPr lang="cs-CZ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specializované stroje, výrobní linky</a:t>
                      </a:r>
                      <a:endParaRPr lang="cs-CZ" dirty="0"/>
                    </a:p>
                  </a:txBody>
                  <a:tcPr marL="86360" marR="86360"/>
                </a:tc>
              </a:tr>
              <a:tr h="467032">
                <a:tc>
                  <a:txBody>
                    <a:bodyPr/>
                    <a:lstStyle/>
                    <a:p>
                      <a:r>
                        <a:rPr lang="cs-CZ" dirty="0" smtClean="0"/>
                        <a:t>nízká produktivita práce</a:t>
                      </a:r>
                      <a:endParaRPr lang="cs-CZ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vysoká produktivita práce</a:t>
                      </a:r>
                      <a:endParaRPr lang="cs-CZ" dirty="0"/>
                    </a:p>
                  </a:txBody>
                  <a:tcPr marL="86360" marR="86360"/>
                </a:tc>
              </a:tr>
              <a:tr h="544871">
                <a:tc>
                  <a:txBody>
                    <a:bodyPr/>
                    <a:lstStyle/>
                    <a:p>
                      <a:r>
                        <a:rPr lang="cs-CZ" dirty="0" smtClean="0"/>
                        <a:t>vysoké náklady</a:t>
                      </a:r>
                      <a:endParaRPr lang="cs-CZ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nižší</a:t>
                      </a:r>
                      <a:r>
                        <a:rPr lang="cs-CZ" baseline="0" dirty="0" smtClean="0"/>
                        <a:t> náklady</a:t>
                      </a:r>
                      <a:endParaRPr lang="cs-CZ" dirty="0"/>
                    </a:p>
                  </a:txBody>
                  <a:tcPr marL="86360" marR="86360"/>
                </a:tc>
              </a:tr>
              <a:tr h="544871">
                <a:tc>
                  <a:txBody>
                    <a:bodyPr/>
                    <a:lstStyle/>
                    <a:p>
                      <a:r>
                        <a:rPr lang="cs-CZ" dirty="0" smtClean="0"/>
                        <a:t>vysoké nároky</a:t>
                      </a:r>
                      <a:r>
                        <a:rPr lang="cs-CZ" baseline="0" dirty="0" smtClean="0"/>
                        <a:t> na kvalifikaci </a:t>
                      </a:r>
                      <a:endParaRPr lang="cs-CZ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menší nároky na kvalifikaci</a:t>
                      </a:r>
                      <a:endParaRPr lang="cs-CZ" dirty="0"/>
                    </a:p>
                  </a:txBody>
                  <a:tcPr marL="86360" marR="86360"/>
                </a:tc>
              </a:tr>
              <a:tr h="544883">
                <a:tc>
                  <a:txBody>
                    <a:bodyPr/>
                    <a:lstStyle/>
                    <a:p>
                      <a:r>
                        <a:rPr lang="cs-CZ" dirty="0" smtClean="0"/>
                        <a:t>možnost přizpůsobit se přáním zákazníků</a:t>
                      </a:r>
                      <a:endParaRPr lang="cs-CZ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jednotná podoba výrobků</a:t>
                      </a:r>
                      <a:endParaRPr lang="cs-CZ" dirty="0"/>
                    </a:p>
                  </a:txBody>
                  <a:tcPr marL="86360" marR="8636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765175"/>
          <a:ext cx="8229600" cy="5360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Kusová 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vyrábí se malé množství složitých výrobků</a:t>
            </a:r>
          </a:p>
          <a:p>
            <a:r>
              <a:rPr lang="cs-CZ" dirty="0" smtClean="0"/>
              <a:t>např. lodě, jeřáby</a:t>
            </a:r>
            <a:endParaRPr lang="cs-CZ" dirty="0"/>
          </a:p>
        </p:txBody>
      </p:sp>
      <p:pic>
        <p:nvPicPr>
          <p:cNvPr id="2051" name="Picture 3" descr="C:\Documents and Settings\buri\Local Settings\Temporary Internet Files\Content.IE5\QLMLHO1Q\MP9004008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212976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Sériová 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větší množství výrobků jednoho druhu</a:t>
            </a:r>
          </a:p>
          <a:p>
            <a:r>
              <a:rPr lang="cs-CZ" dirty="0" smtClean="0"/>
              <a:t>vyrábí se méně druhů výrobků</a:t>
            </a:r>
          </a:p>
          <a:p>
            <a:r>
              <a:rPr lang="cs-CZ" dirty="0" smtClean="0"/>
              <a:t>např. automobily, elektronika..</a:t>
            </a:r>
            <a:endParaRPr lang="cs-CZ" dirty="0"/>
          </a:p>
        </p:txBody>
      </p:sp>
      <p:pic>
        <p:nvPicPr>
          <p:cNvPr id="3076" name="Picture 4" descr="C:\Documents and Settings\buri\Local Settings\Temporary Internet Files\Content.IE5\AGGHLYJJ\MP9004049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645024"/>
            <a:ext cx="2232248" cy="1488166"/>
          </a:xfrm>
          <a:prstGeom prst="rect">
            <a:avLst/>
          </a:prstGeom>
          <a:noFill/>
        </p:spPr>
      </p:pic>
      <p:pic>
        <p:nvPicPr>
          <p:cNvPr id="3077" name="Picture 5" descr="C:\Documents and Settings\buri\Local Settings\Temporary Internet Files\Content.IE5\W684ZX1O\MC900441736[2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132856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Hromadná 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velké množství výrobků jednoho druhu, několik typů</a:t>
            </a:r>
          </a:p>
          <a:p>
            <a:r>
              <a:rPr lang="cs-CZ" dirty="0" smtClean="0"/>
              <a:t>např. hřebíky, pečivo, pivo…</a:t>
            </a:r>
          </a:p>
          <a:p>
            <a:endParaRPr lang="cs-CZ" dirty="0"/>
          </a:p>
        </p:txBody>
      </p:sp>
      <p:pic>
        <p:nvPicPr>
          <p:cNvPr id="4100" name="Picture 4" descr="C:\Documents and Settings\buri\Local Settings\Temporary Internet Files\Content.IE5\QLMLHO1Q\MC9001499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276872"/>
            <a:ext cx="1963093" cy="2261857"/>
          </a:xfrm>
          <a:prstGeom prst="rect">
            <a:avLst/>
          </a:prstGeom>
          <a:noFill/>
        </p:spPr>
      </p:pic>
      <p:pic>
        <p:nvPicPr>
          <p:cNvPr id="4101" name="Picture 5" descr="C:\Documents and Settings\buri\Local Settings\Temporary Internet Files\Content.IE5\AGGHLYJJ\MC9002333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90763" y="3573463"/>
            <a:ext cx="2405062" cy="22510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Členění výroby podle stupně mechanizace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Ruční – práci vykonává člověk</a:t>
            </a:r>
          </a:p>
          <a:p>
            <a:endParaRPr lang="cs-CZ" dirty="0" smtClean="0"/>
          </a:p>
          <a:p>
            <a:r>
              <a:rPr lang="cs-CZ" dirty="0" smtClean="0"/>
              <a:t>Mechanizovaná – práci vykoná stroj, člověk ho řídí</a:t>
            </a:r>
          </a:p>
          <a:p>
            <a:endParaRPr lang="cs-CZ" dirty="0" smtClean="0"/>
          </a:p>
          <a:p>
            <a:r>
              <a:rPr lang="cs-CZ" dirty="0" smtClean="0"/>
              <a:t>Automatizovaná –práci </a:t>
            </a:r>
            <a:r>
              <a:rPr lang="cs-CZ" smtClean="0"/>
              <a:t>vykonává stroj</a:t>
            </a:r>
            <a:r>
              <a:rPr lang="cs-CZ" dirty="0" smtClean="0"/>
              <a:t>, bez zásahů člověka</a:t>
            </a:r>
            <a:endParaRPr lang="cs-CZ" dirty="0"/>
          </a:p>
        </p:txBody>
      </p:sp>
      <p:pic>
        <p:nvPicPr>
          <p:cNvPr id="5123" name="Picture 3" descr="C:\Documents and Settings\buri\Local Settings\Temporary Internet Files\Content.IE5\AGGHLYJJ\MC9002309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365104"/>
            <a:ext cx="2059663" cy="17925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69</TotalTime>
  <Words>172</Words>
  <Application>Microsoft Office PowerPoint</Application>
  <PresentationFormat>Předvádění na obrazovce (4:3)</PresentationFormat>
  <Paragraphs>46</Paragraphs>
  <Slides>10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Jmění</vt:lpstr>
      <vt:lpstr>Microsoft Word Document</vt:lpstr>
      <vt:lpstr>Prezentace aplikace PowerPoint</vt:lpstr>
      <vt:lpstr>Výroba</vt:lpstr>
      <vt:lpstr>Výrobní proces</vt:lpstr>
      <vt:lpstr>Výrobní proces zahrnuje</vt:lpstr>
      <vt:lpstr>Typy výroby</vt:lpstr>
      <vt:lpstr>Prezentace aplikace PowerPoint</vt:lpstr>
      <vt:lpstr>Kusová výroba</vt:lpstr>
      <vt:lpstr>Sériová výroba</vt:lpstr>
      <vt:lpstr>Hromadná výroba</vt:lpstr>
      <vt:lpstr>Členění výroby podle stupně mechanizace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Výroba</dc:title>
  <dc:creator>buri</dc:creator>
  <cp:lastModifiedBy>Iva Buriánková</cp:lastModifiedBy>
  <cp:revision>13</cp:revision>
  <dcterms:created xsi:type="dcterms:W3CDTF">2013-01-30T13:38:14Z</dcterms:created>
  <dcterms:modified xsi:type="dcterms:W3CDTF">2013-06-27T10:01:08Z</dcterms:modified>
</cp:coreProperties>
</file>