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28E091-E5E3-4758-9271-C6AA725DC52A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0AD15C4-12C1-4CA3-993D-5D97B91356EC}">
      <dgm:prSet phldrT="[Text]"/>
      <dgm:spPr/>
      <dgm:t>
        <a:bodyPr/>
        <a:lstStyle/>
        <a:p>
          <a:r>
            <a:rPr lang="cs-CZ" dirty="0" smtClean="0"/>
            <a:t>Organizační složky státu</a:t>
          </a:r>
          <a:endParaRPr lang="cs-CZ" dirty="0"/>
        </a:p>
      </dgm:t>
    </dgm:pt>
    <dgm:pt modelId="{3322BF67-7E8B-4995-AB53-379DD341F69A}" type="parTrans" cxnId="{200C3F6A-043A-4781-8546-8E80FB9C3AD8}">
      <dgm:prSet/>
      <dgm:spPr/>
      <dgm:t>
        <a:bodyPr/>
        <a:lstStyle/>
        <a:p>
          <a:endParaRPr lang="cs-CZ"/>
        </a:p>
      </dgm:t>
    </dgm:pt>
    <dgm:pt modelId="{84E7AE42-9096-4ABC-85D8-FF99444F26A2}" type="sibTrans" cxnId="{200C3F6A-043A-4781-8546-8E80FB9C3AD8}">
      <dgm:prSet/>
      <dgm:spPr/>
      <dgm:t>
        <a:bodyPr/>
        <a:lstStyle/>
        <a:p>
          <a:endParaRPr lang="cs-CZ"/>
        </a:p>
      </dgm:t>
    </dgm:pt>
    <dgm:pt modelId="{53AEE33E-1E37-42F3-AAC2-E7D97443F028}">
      <dgm:prSet phldrT="[Text]"/>
      <dgm:spPr/>
      <dgm:t>
        <a:bodyPr/>
        <a:lstStyle/>
        <a:p>
          <a:r>
            <a:rPr lang="cs-CZ" dirty="0" smtClean="0"/>
            <a:t>plně financovány státem</a:t>
          </a:r>
          <a:endParaRPr lang="cs-CZ" dirty="0"/>
        </a:p>
      </dgm:t>
    </dgm:pt>
    <dgm:pt modelId="{60EAFB64-6E91-4B6D-8F26-9226753337ED}" type="parTrans" cxnId="{C6E4E8C8-4184-40D7-A25D-7822A5495EEF}">
      <dgm:prSet/>
      <dgm:spPr/>
      <dgm:t>
        <a:bodyPr/>
        <a:lstStyle/>
        <a:p>
          <a:endParaRPr lang="cs-CZ"/>
        </a:p>
      </dgm:t>
    </dgm:pt>
    <dgm:pt modelId="{668FA36E-1D85-4C45-82B8-919D2B62FA26}" type="sibTrans" cxnId="{C6E4E8C8-4184-40D7-A25D-7822A5495EEF}">
      <dgm:prSet/>
      <dgm:spPr/>
      <dgm:t>
        <a:bodyPr/>
        <a:lstStyle/>
        <a:p>
          <a:endParaRPr lang="cs-CZ"/>
        </a:p>
      </dgm:t>
    </dgm:pt>
    <dgm:pt modelId="{A955333E-61D8-425D-9526-E3F61FFFE61C}">
      <dgm:prSet phldrT="[Text]"/>
      <dgm:spPr/>
      <dgm:t>
        <a:bodyPr/>
        <a:lstStyle/>
        <a:p>
          <a:r>
            <a:rPr lang="cs-CZ" dirty="0" smtClean="0"/>
            <a:t>ministerstva a jiné správní úřady státu, soudy, státní zastupitelství…</a:t>
          </a:r>
          <a:endParaRPr lang="cs-CZ" dirty="0"/>
        </a:p>
      </dgm:t>
    </dgm:pt>
    <dgm:pt modelId="{7C97D67D-CEA4-4975-8BD5-E60306DC8B80}" type="parTrans" cxnId="{D053E6EC-E5E9-4AED-8296-195EFED668FA}">
      <dgm:prSet/>
      <dgm:spPr/>
      <dgm:t>
        <a:bodyPr/>
        <a:lstStyle/>
        <a:p>
          <a:endParaRPr lang="cs-CZ"/>
        </a:p>
      </dgm:t>
    </dgm:pt>
    <dgm:pt modelId="{8719561D-8A5C-4BCE-A866-468145F71B38}" type="sibTrans" cxnId="{D053E6EC-E5E9-4AED-8296-195EFED668FA}">
      <dgm:prSet/>
      <dgm:spPr/>
      <dgm:t>
        <a:bodyPr/>
        <a:lstStyle/>
        <a:p>
          <a:endParaRPr lang="cs-CZ"/>
        </a:p>
      </dgm:t>
    </dgm:pt>
    <dgm:pt modelId="{29F2F092-8917-4F38-87CD-0E22261896BC}">
      <dgm:prSet phldrT="[Text]"/>
      <dgm:spPr/>
      <dgm:t>
        <a:bodyPr/>
        <a:lstStyle/>
        <a:p>
          <a:r>
            <a:rPr lang="cs-CZ" dirty="0" smtClean="0"/>
            <a:t>Příspěvkové organizace</a:t>
          </a:r>
          <a:endParaRPr lang="cs-CZ" dirty="0"/>
        </a:p>
      </dgm:t>
    </dgm:pt>
    <dgm:pt modelId="{987DBF76-E509-4319-9BE1-79587A216232}" type="parTrans" cxnId="{CDA14281-E556-405C-9EC8-E0B6EA66B0D7}">
      <dgm:prSet/>
      <dgm:spPr/>
      <dgm:t>
        <a:bodyPr/>
        <a:lstStyle/>
        <a:p>
          <a:endParaRPr lang="cs-CZ"/>
        </a:p>
      </dgm:t>
    </dgm:pt>
    <dgm:pt modelId="{45512284-F9BC-4039-9BC8-D4EA668DA8A4}" type="sibTrans" cxnId="{CDA14281-E556-405C-9EC8-E0B6EA66B0D7}">
      <dgm:prSet/>
      <dgm:spPr/>
      <dgm:t>
        <a:bodyPr/>
        <a:lstStyle/>
        <a:p>
          <a:endParaRPr lang="cs-CZ"/>
        </a:p>
      </dgm:t>
    </dgm:pt>
    <dgm:pt modelId="{F6A1B506-DD25-47C8-93E7-1A2B251CD44C}">
      <dgm:prSet phldrT="[Text]"/>
      <dgm:spPr/>
      <dgm:t>
        <a:bodyPr/>
        <a:lstStyle/>
        <a:p>
          <a:r>
            <a:rPr lang="cs-CZ" dirty="0" smtClean="0"/>
            <a:t>zřízené k plnění úkolů ve státním zájmu</a:t>
          </a:r>
          <a:endParaRPr lang="cs-CZ" dirty="0"/>
        </a:p>
      </dgm:t>
    </dgm:pt>
    <dgm:pt modelId="{E5D01AD6-CEE5-4245-924D-F449A82919AC}" type="parTrans" cxnId="{48AC9FBE-5A15-461A-87CA-C023519E878B}">
      <dgm:prSet/>
      <dgm:spPr/>
      <dgm:t>
        <a:bodyPr/>
        <a:lstStyle/>
        <a:p>
          <a:endParaRPr lang="cs-CZ"/>
        </a:p>
      </dgm:t>
    </dgm:pt>
    <dgm:pt modelId="{7616DB7E-E69F-4BE3-9699-A01A826D88AB}" type="sibTrans" cxnId="{48AC9FBE-5A15-461A-87CA-C023519E878B}">
      <dgm:prSet/>
      <dgm:spPr/>
      <dgm:t>
        <a:bodyPr/>
        <a:lstStyle/>
        <a:p>
          <a:endParaRPr lang="cs-CZ"/>
        </a:p>
      </dgm:t>
    </dgm:pt>
    <dgm:pt modelId="{E08CB03E-1F53-42B9-A80A-252E8D71FBB3}">
      <dgm:prSet phldrT="[Text]"/>
      <dgm:spPr/>
      <dgm:t>
        <a:bodyPr/>
        <a:lstStyle/>
        <a:p>
          <a:r>
            <a:rPr lang="cs-CZ" dirty="0" smtClean="0"/>
            <a:t>mají vlastní právní subjektivitu</a:t>
          </a:r>
          <a:endParaRPr lang="cs-CZ" dirty="0"/>
        </a:p>
      </dgm:t>
    </dgm:pt>
    <dgm:pt modelId="{397020E2-CC7D-4F13-B2D8-13C1820F5D76}" type="parTrans" cxnId="{D6BF8849-ADA1-4BDE-8465-9315E3C95160}">
      <dgm:prSet/>
      <dgm:spPr/>
      <dgm:t>
        <a:bodyPr/>
        <a:lstStyle/>
        <a:p>
          <a:endParaRPr lang="cs-CZ"/>
        </a:p>
      </dgm:t>
    </dgm:pt>
    <dgm:pt modelId="{28F215CD-74C5-407A-BB78-CB2EB0E0FC03}" type="sibTrans" cxnId="{D6BF8849-ADA1-4BDE-8465-9315E3C95160}">
      <dgm:prSet/>
      <dgm:spPr/>
      <dgm:t>
        <a:bodyPr/>
        <a:lstStyle/>
        <a:p>
          <a:endParaRPr lang="cs-CZ"/>
        </a:p>
      </dgm:t>
    </dgm:pt>
    <dgm:pt modelId="{EB8B478B-47D7-42FC-BA48-3D1DB897A2D7}">
      <dgm:prSet phldrT="[Text]"/>
      <dgm:spPr/>
      <dgm:t>
        <a:bodyPr/>
        <a:lstStyle/>
        <a:p>
          <a:r>
            <a:rPr lang="cs-CZ" dirty="0" smtClean="0"/>
            <a:t>organizační útvary, který v určité oblasti zastupují stát, nemají vlastní právní subjektivitu</a:t>
          </a:r>
          <a:endParaRPr lang="cs-CZ" dirty="0"/>
        </a:p>
      </dgm:t>
    </dgm:pt>
    <dgm:pt modelId="{DAB323F6-00F7-4AB3-897B-1A81E17DA29B}" type="parTrans" cxnId="{020340C6-4BAF-415E-8EC4-4AA882767FBF}">
      <dgm:prSet/>
      <dgm:spPr/>
      <dgm:t>
        <a:bodyPr/>
        <a:lstStyle/>
        <a:p>
          <a:endParaRPr lang="cs-CZ"/>
        </a:p>
      </dgm:t>
    </dgm:pt>
    <dgm:pt modelId="{139BF901-247E-4BDA-9395-7A69534F5008}" type="sibTrans" cxnId="{020340C6-4BAF-415E-8EC4-4AA882767FBF}">
      <dgm:prSet/>
      <dgm:spPr/>
      <dgm:t>
        <a:bodyPr/>
        <a:lstStyle/>
        <a:p>
          <a:endParaRPr lang="cs-CZ"/>
        </a:p>
      </dgm:t>
    </dgm:pt>
    <dgm:pt modelId="{744ACD0E-1732-4B70-A27F-D2D12284898B}">
      <dgm:prSet phldrT="[Text]"/>
      <dgm:spPr/>
      <dgm:t>
        <a:bodyPr/>
        <a:lstStyle/>
        <a:p>
          <a:r>
            <a:rPr lang="cs-CZ" dirty="0" smtClean="0"/>
            <a:t>zřizovatel jim poskytuje příspěvek na provoz, mají příjmy i z vlastní činnosti</a:t>
          </a:r>
          <a:endParaRPr lang="cs-CZ" dirty="0"/>
        </a:p>
      </dgm:t>
    </dgm:pt>
    <dgm:pt modelId="{8CAFDCE1-CCE4-4FD1-B02E-8F6B5A6548AB}" type="parTrans" cxnId="{1A666388-B864-464C-AFE5-E91D9EEDFB24}">
      <dgm:prSet/>
      <dgm:spPr/>
      <dgm:t>
        <a:bodyPr/>
        <a:lstStyle/>
        <a:p>
          <a:endParaRPr lang="cs-CZ"/>
        </a:p>
      </dgm:t>
    </dgm:pt>
    <dgm:pt modelId="{FB4DE41C-44D4-49AB-A724-FA94A11947C2}" type="sibTrans" cxnId="{1A666388-B864-464C-AFE5-E91D9EEDFB24}">
      <dgm:prSet/>
      <dgm:spPr/>
      <dgm:t>
        <a:bodyPr/>
        <a:lstStyle/>
        <a:p>
          <a:endParaRPr lang="cs-CZ"/>
        </a:p>
      </dgm:t>
    </dgm:pt>
    <dgm:pt modelId="{490D4846-0CC2-4544-9BA9-D149C65DD4F9}">
      <dgm:prSet phldrT="[Text]"/>
      <dgm:spPr/>
      <dgm:t>
        <a:bodyPr/>
        <a:lstStyle/>
        <a:p>
          <a:r>
            <a:rPr lang="cs-CZ" dirty="0" smtClean="0"/>
            <a:t>školy, dětské domovy, muzea, knihovny</a:t>
          </a:r>
          <a:endParaRPr lang="cs-CZ" dirty="0"/>
        </a:p>
      </dgm:t>
    </dgm:pt>
    <dgm:pt modelId="{8F913A7E-C2E6-440E-A711-0C6D119596FA}" type="parTrans" cxnId="{B3EFE1A5-DCBD-492C-A002-95A912BBEC59}">
      <dgm:prSet/>
      <dgm:spPr/>
    </dgm:pt>
    <dgm:pt modelId="{0C1846DA-F3D1-4011-9AEB-27D2FCADCCF9}" type="sibTrans" cxnId="{B3EFE1A5-DCBD-492C-A002-95A912BBEC59}">
      <dgm:prSet/>
      <dgm:spPr/>
    </dgm:pt>
    <dgm:pt modelId="{3FC16B2F-FB90-4D94-92BA-EFBF618A4ED1}" type="pres">
      <dgm:prSet presAssocID="{8D28E091-E5E3-4758-9271-C6AA725DC52A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30B3F0F8-E1AC-4E0A-9E1A-955F1F07B9AD}" type="pres">
      <dgm:prSet presAssocID="{70AD15C4-12C1-4CA3-993D-5D97B91356EC}" presName="linNode" presStyleCnt="0"/>
      <dgm:spPr/>
    </dgm:pt>
    <dgm:pt modelId="{B41A0B37-CA94-4483-B5D7-FB62970C3332}" type="pres">
      <dgm:prSet presAssocID="{70AD15C4-12C1-4CA3-993D-5D97B91356EC}" presName="parentShp" presStyleLbl="node1" presStyleIdx="0" presStyleCnt="2" custLinFactNeighborX="1668" custLinFactNeighborY="-20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ADA48F-D98F-4E9B-9072-7CCB865EF5B3}" type="pres">
      <dgm:prSet presAssocID="{70AD15C4-12C1-4CA3-993D-5D97B91356EC}" presName="childShp" presStyleLbl="bgAccFollowNode1" presStyleIdx="0" presStyleCnt="2" custScaleX="119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5DE181D-064C-4FE3-842B-CAD57B330489}" type="pres">
      <dgm:prSet presAssocID="{84E7AE42-9096-4ABC-85D8-FF99444F26A2}" presName="spacing" presStyleCnt="0"/>
      <dgm:spPr/>
    </dgm:pt>
    <dgm:pt modelId="{E1E20973-BDCB-4DF3-8B97-9E00179D9C06}" type="pres">
      <dgm:prSet presAssocID="{29F2F092-8917-4F38-87CD-0E22261896BC}" presName="linNode" presStyleCnt="0"/>
      <dgm:spPr/>
    </dgm:pt>
    <dgm:pt modelId="{D9EB213C-0AE3-42C3-A090-DDAFAA455F94}" type="pres">
      <dgm:prSet presAssocID="{29F2F092-8917-4F38-87CD-0E22261896BC}" presName="parentShp" presStyleLbl="node1" presStyleIdx="1" presStyleCnt="2" custScaleX="92497" custLinFactNeighborX="-2707" custLinFactNeighborY="158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2027F4-8D6A-4FD8-82A8-2E965B302C6E}" type="pres">
      <dgm:prSet presAssocID="{29F2F092-8917-4F38-87CD-0E22261896BC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B2BE0E-28F7-40EE-88C8-757719FF7675}" type="presOf" srcId="{EB8B478B-47D7-42FC-BA48-3D1DB897A2D7}" destId="{AEADA48F-D98F-4E9B-9072-7CCB865EF5B3}" srcOrd="0" destOrd="1" presId="urn:microsoft.com/office/officeart/2005/8/layout/vList6"/>
    <dgm:cxn modelId="{1A666388-B864-464C-AFE5-E91D9EEDFB24}" srcId="{29F2F092-8917-4F38-87CD-0E22261896BC}" destId="{744ACD0E-1732-4B70-A27F-D2D12284898B}" srcOrd="2" destOrd="0" parTransId="{8CAFDCE1-CCE4-4FD1-B02E-8F6B5A6548AB}" sibTransId="{FB4DE41C-44D4-49AB-A724-FA94A11947C2}"/>
    <dgm:cxn modelId="{C6E4E8C8-4184-40D7-A25D-7822A5495EEF}" srcId="{70AD15C4-12C1-4CA3-993D-5D97B91356EC}" destId="{53AEE33E-1E37-42F3-AAC2-E7D97443F028}" srcOrd="0" destOrd="0" parTransId="{60EAFB64-6E91-4B6D-8F26-9226753337ED}" sibTransId="{668FA36E-1D85-4C45-82B8-919D2B62FA26}"/>
    <dgm:cxn modelId="{D54D263F-C753-4501-8D3B-C1CF94AC00E4}" type="presOf" srcId="{8D28E091-E5E3-4758-9271-C6AA725DC52A}" destId="{3FC16B2F-FB90-4D94-92BA-EFBF618A4ED1}" srcOrd="0" destOrd="0" presId="urn:microsoft.com/office/officeart/2005/8/layout/vList6"/>
    <dgm:cxn modelId="{8139DF10-5179-4569-BCF2-9DDBAE7A2E33}" type="presOf" srcId="{29F2F092-8917-4F38-87CD-0E22261896BC}" destId="{D9EB213C-0AE3-42C3-A090-DDAFAA455F94}" srcOrd="0" destOrd="0" presId="urn:microsoft.com/office/officeart/2005/8/layout/vList6"/>
    <dgm:cxn modelId="{B3EFE1A5-DCBD-492C-A002-95A912BBEC59}" srcId="{29F2F092-8917-4F38-87CD-0E22261896BC}" destId="{490D4846-0CC2-4544-9BA9-D149C65DD4F9}" srcOrd="3" destOrd="0" parTransId="{8F913A7E-C2E6-440E-A711-0C6D119596FA}" sibTransId="{0C1846DA-F3D1-4011-9AEB-27D2FCADCCF9}"/>
    <dgm:cxn modelId="{D6BF8849-ADA1-4BDE-8465-9315E3C95160}" srcId="{29F2F092-8917-4F38-87CD-0E22261896BC}" destId="{E08CB03E-1F53-42B9-A80A-252E8D71FBB3}" srcOrd="1" destOrd="0" parTransId="{397020E2-CC7D-4F13-B2D8-13C1820F5D76}" sibTransId="{28F215CD-74C5-407A-BB78-CB2EB0E0FC03}"/>
    <dgm:cxn modelId="{25B6B5F6-8550-4A61-B2DC-DFB2E9608E69}" type="presOf" srcId="{53AEE33E-1E37-42F3-AAC2-E7D97443F028}" destId="{AEADA48F-D98F-4E9B-9072-7CCB865EF5B3}" srcOrd="0" destOrd="0" presId="urn:microsoft.com/office/officeart/2005/8/layout/vList6"/>
    <dgm:cxn modelId="{070AEB75-E342-49D3-BDB2-352218EF5482}" type="presOf" srcId="{490D4846-0CC2-4544-9BA9-D149C65DD4F9}" destId="{032027F4-8D6A-4FD8-82A8-2E965B302C6E}" srcOrd="0" destOrd="3" presId="urn:microsoft.com/office/officeart/2005/8/layout/vList6"/>
    <dgm:cxn modelId="{020340C6-4BAF-415E-8EC4-4AA882767FBF}" srcId="{70AD15C4-12C1-4CA3-993D-5D97B91356EC}" destId="{EB8B478B-47D7-42FC-BA48-3D1DB897A2D7}" srcOrd="1" destOrd="0" parTransId="{DAB323F6-00F7-4AB3-897B-1A81E17DA29B}" sibTransId="{139BF901-247E-4BDA-9395-7A69534F5008}"/>
    <dgm:cxn modelId="{1A6A6058-9FC2-4C4D-ADDC-172107F36A46}" type="presOf" srcId="{A955333E-61D8-425D-9526-E3F61FFFE61C}" destId="{AEADA48F-D98F-4E9B-9072-7CCB865EF5B3}" srcOrd="0" destOrd="2" presId="urn:microsoft.com/office/officeart/2005/8/layout/vList6"/>
    <dgm:cxn modelId="{48AC9FBE-5A15-461A-87CA-C023519E878B}" srcId="{29F2F092-8917-4F38-87CD-0E22261896BC}" destId="{F6A1B506-DD25-47C8-93E7-1A2B251CD44C}" srcOrd="0" destOrd="0" parTransId="{E5D01AD6-CEE5-4245-924D-F449A82919AC}" sibTransId="{7616DB7E-E69F-4BE3-9699-A01A826D88AB}"/>
    <dgm:cxn modelId="{200C3F6A-043A-4781-8546-8E80FB9C3AD8}" srcId="{8D28E091-E5E3-4758-9271-C6AA725DC52A}" destId="{70AD15C4-12C1-4CA3-993D-5D97B91356EC}" srcOrd="0" destOrd="0" parTransId="{3322BF67-7E8B-4995-AB53-379DD341F69A}" sibTransId="{84E7AE42-9096-4ABC-85D8-FF99444F26A2}"/>
    <dgm:cxn modelId="{7E9AFE9E-C470-4852-9C2A-7A098721E570}" type="presOf" srcId="{E08CB03E-1F53-42B9-A80A-252E8D71FBB3}" destId="{032027F4-8D6A-4FD8-82A8-2E965B302C6E}" srcOrd="0" destOrd="1" presId="urn:microsoft.com/office/officeart/2005/8/layout/vList6"/>
    <dgm:cxn modelId="{E7AAEF01-50C5-4BAA-B449-7E72C5C4AE29}" type="presOf" srcId="{F6A1B506-DD25-47C8-93E7-1A2B251CD44C}" destId="{032027F4-8D6A-4FD8-82A8-2E965B302C6E}" srcOrd="0" destOrd="0" presId="urn:microsoft.com/office/officeart/2005/8/layout/vList6"/>
    <dgm:cxn modelId="{CDA14281-E556-405C-9EC8-E0B6EA66B0D7}" srcId="{8D28E091-E5E3-4758-9271-C6AA725DC52A}" destId="{29F2F092-8917-4F38-87CD-0E22261896BC}" srcOrd="1" destOrd="0" parTransId="{987DBF76-E509-4319-9BE1-79587A216232}" sibTransId="{45512284-F9BC-4039-9BC8-D4EA668DA8A4}"/>
    <dgm:cxn modelId="{A486284A-1230-44A5-891F-33E8844F43D9}" type="presOf" srcId="{70AD15C4-12C1-4CA3-993D-5D97B91356EC}" destId="{B41A0B37-CA94-4483-B5D7-FB62970C3332}" srcOrd="0" destOrd="0" presId="urn:microsoft.com/office/officeart/2005/8/layout/vList6"/>
    <dgm:cxn modelId="{D053E6EC-E5E9-4AED-8296-195EFED668FA}" srcId="{70AD15C4-12C1-4CA3-993D-5D97B91356EC}" destId="{A955333E-61D8-425D-9526-E3F61FFFE61C}" srcOrd="2" destOrd="0" parTransId="{7C97D67D-CEA4-4975-8BD5-E60306DC8B80}" sibTransId="{8719561D-8A5C-4BCE-A866-468145F71B38}"/>
    <dgm:cxn modelId="{059CAC0E-D625-4619-A6CB-0C5CAC91A354}" type="presOf" srcId="{744ACD0E-1732-4B70-A27F-D2D12284898B}" destId="{032027F4-8D6A-4FD8-82A8-2E965B302C6E}" srcOrd="0" destOrd="2" presId="urn:microsoft.com/office/officeart/2005/8/layout/vList6"/>
    <dgm:cxn modelId="{9BD1B65B-DD29-45F8-BC3D-14ECB838376F}" type="presParOf" srcId="{3FC16B2F-FB90-4D94-92BA-EFBF618A4ED1}" destId="{30B3F0F8-E1AC-4E0A-9E1A-955F1F07B9AD}" srcOrd="0" destOrd="0" presId="urn:microsoft.com/office/officeart/2005/8/layout/vList6"/>
    <dgm:cxn modelId="{8E4F895B-C033-4E8E-BA22-4DC07F3EB5B7}" type="presParOf" srcId="{30B3F0F8-E1AC-4E0A-9E1A-955F1F07B9AD}" destId="{B41A0B37-CA94-4483-B5D7-FB62970C3332}" srcOrd="0" destOrd="0" presId="urn:microsoft.com/office/officeart/2005/8/layout/vList6"/>
    <dgm:cxn modelId="{380741A7-9C69-4717-ADA1-55905FD246A1}" type="presParOf" srcId="{30B3F0F8-E1AC-4E0A-9E1A-955F1F07B9AD}" destId="{AEADA48F-D98F-4E9B-9072-7CCB865EF5B3}" srcOrd="1" destOrd="0" presId="urn:microsoft.com/office/officeart/2005/8/layout/vList6"/>
    <dgm:cxn modelId="{F8AAC69E-3BAD-4699-B005-B0FA229FF36B}" type="presParOf" srcId="{3FC16B2F-FB90-4D94-92BA-EFBF618A4ED1}" destId="{C5DE181D-064C-4FE3-842B-CAD57B330489}" srcOrd="1" destOrd="0" presId="urn:microsoft.com/office/officeart/2005/8/layout/vList6"/>
    <dgm:cxn modelId="{2FD2DD08-1F18-460E-B360-3531148278DE}" type="presParOf" srcId="{3FC16B2F-FB90-4D94-92BA-EFBF618A4ED1}" destId="{E1E20973-BDCB-4DF3-8B97-9E00179D9C06}" srcOrd="2" destOrd="0" presId="urn:microsoft.com/office/officeart/2005/8/layout/vList6"/>
    <dgm:cxn modelId="{7B36D870-D81E-4EFF-AB95-36CBF486E6F5}" type="presParOf" srcId="{E1E20973-BDCB-4DF3-8B97-9E00179D9C06}" destId="{D9EB213C-0AE3-42C3-A090-DDAFAA455F94}" srcOrd="0" destOrd="0" presId="urn:microsoft.com/office/officeart/2005/8/layout/vList6"/>
    <dgm:cxn modelId="{7E870C0E-874F-4BB0-9778-9B4139A1229A}" type="presParOf" srcId="{E1E20973-BDCB-4DF3-8B97-9E00179D9C06}" destId="{032027F4-8D6A-4FD8-82A8-2E965B302C6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ADA48F-D98F-4E9B-9072-7CCB865EF5B3}">
      <dsp:nvSpPr>
        <dsp:cNvPr id="0" name=""/>
        <dsp:cNvSpPr/>
      </dsp:nvSpPr>
      <dsp:spPr>
        <a:xfrm>
          <a:off x="2676070" y="594"/>
          <a:ext cx="4790376" cy="23202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plně financovány státem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organizační útvary, který v určité oblasti zastupují stát, nemají vlastní právní subjektivitu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ministerstva a jiné správní úřady státu, soudy, státní zastupitelství…</a:t>
          </a:r>
          <a:endParaRPr lang="cs-CZ" sz="1500" kern="1200" dirty="0"/>
        </a:p>
      </dsp:txBody>
      <dsp:txXfrm>
        <a:off x="2676070" y="290620"/>
        <a:ext cx="3920298" cy="1740155"/>
      </dsp:txXfrm>
    </dsp:sp>
    <dsp:sp modelId="{B41A0B37-CA94-4483-B5D7-FB62970C3332}">
      <dsp:nvSpPr>
        <dsp:cNvPr id="0" name=""/>
        <dsp:cNvSpPr/>
      </dsp:nvSpPr>
      <dsp:spPr>
        <a:xfrm>
          <a:off x="68079" y="0"/>
          <a:ext cx="2674917" cy="23202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Organizační složky státu</a:t>
          </a:r>
          <a:endParaRPr lang="cs-CZ" sz="3000" kern="1200" dirty="0"/>
        </a:p>
      </dsp:txBody>
      <dsp:txXfrm>
        <a:off x="181342" y="113263"/>
        <a:ext cx="2448391" cy="2093681"/>
      </dsp:txXfrm>
    </dsp:sp>
    <dsp:sp modelId="{032027F4-8D6A-4FD8-82A8-2E965B302C6E}">
      <dsp:nvSpPr>
        <dsp:cNvPr id="0" name=""/>
        <dsp:cNvSpPr/>
      </dsp:nvSpPr>
      <dsp:spPr>
        <a:xfrm>
          <a:off x="2874981" y="2552822"/>
          <a:ext cx="4480560" cy="232020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" tIns="9525" rIns="9525" bIns="952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zřízené k plnění úkolů ve státním zájmu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mají vlastní právní subjektivitu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zřizovatel jim poskytuje příspěvek na provoz, mají příjmy i z vlastní činnosti</a:t>
          </a:r>
          <a:endParaRPr lang="cs-CZ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500" kern="1200" dirty="0" smtClean="0"/>
            <a:t>školy, dětské domovy, muzea, knihovny</a:t>
          </a:r>
          <a:endParaRPr lang="cs-CZ" sz="1500" kern="1200" dirty="0"/>
        </a:p>
      </dsp:txBody>
      <dsp:txXfrm>
        <a:off x="2874981" y="2842848"/>
        <a:ext cx="3610482" cy="1740155"/>
      </dsp:txXfrm>
    </dsp:sp>
    <dsp:sp modelId="{D9EB213C-0AE3-42C3-A090-DDAFAA455F94}">
      <dsp:nvSpPr>
        <dsp:cNvPr id="0" name=""/>
        <dsp:cNvSpPr/>
      </dsp:nvSpPr>
      <dsp:spPr>
        <a:xfrm>
          <a:off x="0" y="2553417"/>
          <a:ext cx="2762922" cy="23202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57150" rIns="11430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dirty="0" smtClean="0"/>
            <a:t>Příspěvkové organizace</a:t>
          </a:r>
          <a:endParaRPr lang="cs-CZ" sz="3000" kern="1200" dirty="0"/>
        </a:p>
      </dsp:txBody>
      <dsp:txXfrm>
        <a:off x="113263" y="2666680"/>
        <a:ext cx="2536396" cy="20936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54C64A-FD52-4F7D-BAE0-14DD0C5B3C6C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767F8-A25E-494D-B76B-EA57E9E62EF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520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A767F8-A25E-494D-B76B-EA57E9E62EF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90C84F7-F94C-4662-A754-E91CB03AF152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8ACAF3-C461-4C22-8A8C-4135F62BC9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ontobariery.cz/home.aspx" TargetMode="External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liberec.tyflocentrum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ccsh.cz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eziskovky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39493025"/>
              </p:ext>
            </p:extLst>
          </p:nvPr>
        </p:nvGraphicFramePr>
        <p:xfrm>
          <a:off x="2481263" y="633413"/>
          <a:ext cx="3919537" cy="584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Dokument" r:id="rId3" imgW="5903610" imgH="8803396" progId="Word.Document.12">
                  <p:embed/>
                </p:oleObj>
              </mc:Choice>
              <mc:Fallback>
                <p:oleObj name="Dokument" r:id="rId3" imgW="5903610" imgH="88033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81263" y="633413"/>
                        <a:ext cx="3919537" cy="5848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2425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Neziskový sektor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  Cílem neziskových organizací je uspokojení řady lidských potřeb: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Ochrana lidských práv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Ochrana přírodního prostředí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Rozvoj kultury, sportu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Věda a vzdělání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Výkon státní správy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Státní neziskové organizace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Nestátní neziskové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Nadace</a:t>
            </a:r>
          </a:p>
          <a:p>
            <a:r>
              <a:rPr lang="cs-CZ" dirty="0" smtClean="0"/>
              <a:t>Občanská sdružení</a:t>
            </a:r>
          </a:p>
          <a:p>
            <a:r>
              <a:rPr lang="cs-CZ" dirty="0" smtClean="0"/>
              <a:t>Obecně prospěšné společnosti</a:t>
            </a:r>
          </a:p>
          <a:p>
            <a:r>
              <a:rPr lang="cs-CZ" dirty="0" smtClean="0"/>
              <a:t>Církevní organizace</a:t>
            </a:r>
          </a:p>
          <a:p>
            <a:r>
              <a:rPr lang="cs-CZ" dirty="0" smtClean="0"/>
              <a:t>Politické strany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</a:t>
            </a:r>
            <a:r>
              <a:rPr lang="cs-CZ" dirty="0" smtClean="0"/>
              <a:t>adace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Sdružení majetku k dosahování obecně prospěšných cílů</a:t>
            </a:r>
          </a:p>
          <a:p>
            <a:r>
              <a:rPr lang="cs-CZ" dirty="0" smtClean="0"/>
              <a:t>Nadace Alfréda Nobela, Hlávkova nadace, </a:t>
            </a:r>
            <a:r>
              <a:rPr lang="cs-CZ" dirty="0" err="1" smtClean="0"/>
              <a:t>Nadace</a:t>
            </a:r>
            <a:r>
              <a:rPr lang="cs-CZ" dirty="0" smtClean="0"/>
              <a:t> Charty 77</a:t>
            </a:r>
            <a:endParaRPr lang="cs-CZ" dirty="0"/>
          </a:p>
        </p:txBody>
      </p:sp>
      <p:pic>
        <p:nvPicPr>
          <p:cNvPr id="1026" name="Picture 2" descr="C:\Documents and Settings\buri\Local Settings\Temporary Internet Files\Content.IE5\PFMBYD0N\MC9002337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221088"/>
            <a:ext cx="2521390" cy="1585865"/>
          </a:xfrm>
          <a:prstGeom prst="rect">
            <a:avLst/>
          </a:prstGeom>
          <a:noFill/>
        </p:spPr>
      </p:pic>
      <p:sp>
        <p:nvSpPr>
          <p:cNvPr id="5" name="6cípá hvězda 4">
            <a:hlinkClick r:id="rId3"/>
          </p:cNvPr>
          <p:cNvSpPr/>
          <p:nvPr/>
        </p:nvSpPr>
        <p:spPr>
          <a:xfrm>
            <a:off x="1907704" y="4437112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Občanská sdružení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Sdružení občanů k různým účelům, ke sdílení společných zájmů</a:t>
            </a:r>
          </a:p>
          <a:p>
            <a:r>
              <a:rPr lang="cs-CZ" dirty="0" smtClean="0"/>
              <a:t>Registrované  Ministerstvem vnitra ČR – asi 79 000</a:t>
            </a:r>
          </a:p>
          <a:p>
            <a:r>
              <a:rPr lang="cs-CZ" dirty="0" smtClean="0"/>
              <a:t>Sportovní kluby, ochotnické spolky…</a:t>
            </a:r>
            <a:endParaRPr lang="cs-CZ" dirty="0"/>
          </a:p>
        </p:txBody>
      </p:sp>
      <p:pic>
        <p:nvPicPr>
          <p:cNvPr id="2050" name="Picture 2" descr="C:\Documents and Settings\buri\Local Settings\Temporary Internet Files\Content.IE5\YHYTW1E1\MP9002554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4005064"/>
            <a:ext cx="2505472" cy="1759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Obecně prospěšné společnosti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Účelem obecně prospěšné společnosti je poskytování obecně prospěšných služeb </a:t>
            </a:r>
          </a:p>
          <a:p>
            <a:r>
              <a:rPr lang="cs-CZ" dirty="0" smtClean="0"/>
              <a:t>Jsou registrovány u příslušných soudů</a:t>
            </a:r>
          </a:p>
          <a:p>
            <a:endParaRPr lang="cs-CZ" dirty="0"/>
          </a:p>
        </p:txBody>
      </p:sp>
      <p:sp>
        <p:nvSpPr>
          <p:cNvPr id="4" name="Elipsa 3">
            <a:hlinkClick r:id="rId2"/>
          </p:cNvPr>
          <p:cNvSpPr/>
          <p:nvPr/>
        </p:nvSpPr>
        <p:spPr>
          <a:xfrm>
            <a:off x="2051720" y="436510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buri\AppData\Local\Microsoft\Windows\Temporary Internet Files\Content.IE5\5GC3IIU8\MC90035901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717032"/>
            <a:ext cx="1800200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Církevní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Organizace věřících</a:t>
            </a:r>
          </a:p>
          <a:p>
            <a:r>
              <a:rPr lang="cs-CZ" dirty="0" smtClean="0"/>
              <a:t>Registrováno asi 3 500 církevních organizací</a:t>
            </a:r>
            <a:endParaRPr lang="cs-CZ" dirty="0"/>
          </a:p>
        </p:txBody>
      </p:sp>
      <p:sp>
        <p:nvSpPr>
          <p:cNvPr id="4" name="Srdce 3">
            <a:hlinkClick r:id="rId2"/>
          </p:cNvPr>
          <p:cNvSpPr/>
          <p:nvPr/>
        </p:nvSpPr>
        <p:spPr>
          <a:xfrm>
            <a:off x="2123728" y="3717032"/>
            <a:ext cx="914400" cy="9144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buri\AppData\Local\Microsoft\Windows\Temporary Internet Files\Content.IE5\JC5EWDGL\MP90040136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924944"/>
            <a:ext cx="2496312" cy="3121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Politické strany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Jsou politické organizace, které nominují kandidáty do veřejných úřadů, prosazují určitou ideologii</a:t>
            </a:r>
          </a:p>
          <a:p>
            <a:r>
              <a:rPr lang="cs-CZ" dirty="0" smtClean="0"/>
              <a:t>Registrováno asi 80 politických stran</a:t>
            </a:r>
          </a:p>
          <a:p>
            <a:r>
              <a:rPr lang="cs-CZ" dirty="0" smtClean="0"/>
              <a:t>Př. ODS, TOP 09, ČSSD…</a:t>
            </a:r>
          </a:p>
          <a:p>
            <a:endParaRPr lang="cs-CZ" dirty="0"/>
          </a:p>
        </p:txBody>
      </p:sp>
      <p:pic>
        <p:nvPicPr>
          <p:cNvPr id="3074" name="Picture 2" descr="C:\Users\buri\AppData\Local\Microsoft\Windows\Temporary Internet Files\Content.IE5\Q5HTCTUT\MC9003013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789040"/>
            <a:ext cx="1816913" cy="1788566"/>
          </a:xfrm>
          <a:prstGeom prst="rect">
            <a:avLst/>
          </a:prstGeom>
          <a:noFill/>
        </p:spPr>
      </p:pic>
      <p:pic>
        <p:nvPicPr>
          <p:cNvPr id="3075" name="Picture 3" descr="C:\Users\buri\AppData\Local\Microsoft\Windows\Temporary Internet Files\Content.IE5\5GC3IIU8\MC90030136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573016"/>
            <a:ext cx="1820570" cy="11905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Financování </a:t>
            </a:r>
            <a:r>
              <a:rPr lang="cs-CZ" smtClean="0"/>
              <a:t>neziskových organizací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Vklady </a:t>
            </a:r>
            <a:r>
              <a:rPr lang="cs-CZ" dirty="0" smtClean="0"/>
              <a:t>členů</a:t>
            </a:r>
          </a:p>
          <a:p>
            <a:r>
              <a:rPr lang="cs-CZ" dirty="0" smtClean="0"/>
              <a:t>Příspěvky od státu</a:t>
            </a:r>
          </a:p>
          <a:p>
            <a:r>
              <a:rPr lang="cs-CZ" dirty="0" smtClean="0"/>
              <a:t>Sponzorské dary</a:t>
            </a:r>
          </a:p>
          <a:p>
            <a:r>
              <a:rPr lang="cs-CZ" dirty="0" smtClean="0"/>
              <a:t>Granty – účelově vázané prostředky</a:t>
            </a:r>
          </a:p>
          <a:p>
            <a:endParaRPr lang="cs-CZ" dirty="0"/>
          </a:p>
        </p:txBody>
      </p:sp>
      <p:sp>
        <p:nvSpPr>
          <p:cNvPr id="4" name="Výbuch 2 3">
            <a:hlinkClick r:id="rId2"/>
          </p:cNvPr>
          <p:cNvSpPr/>
          <p:nvPr/>
        </p:nvSpPr>
        <p:spPr>
          <a:xfrm>
            <a:off x="3779912" y="4581128"/>
            <a:ext cx="1728192" cy="1440160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132</TotalTime>
  <Words>227</Words>
  <Application>Microsoft Office PowerPoint</Application>
  <PresentationFormat>Předvádění na obrazovce (4:3)</PresentationFormat>
  <Paragraphs>47</Paragraphs>
  <Slides>11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Arkýř</vt:lpstr>
      <vt:lpstr>Microsoft Word Document</vt:lpstr>
      <vt:lpstr>Prezentace aplikace PowerPoint</vt:lpstr>
      <vt:lpstr>Neziskový sektor</vt:lpstr>
      <vt:lpstr>Prezentace aplikace PowerPoint</vt:lpstr>
      <vt:lpstr>Státní neziskové organizace</vt:lpstr>
      <vt:lpstr>Nestátní neziskové organizace</vt:lpstr>
      <vt:lpstr>Nadace</vt:lpstr>
      <vt:lpstr>Občanská sdružení</vt:lpstr>
      <vt:lpstr>Obecně prospěšné společnosti</vt:lpstr>
      <vt:lpstr>Církevní organizace</vt:lpstr>
      <vt:lpstr>Politické strany</vt:lpstr>
      <vt:lpstr>Financování neziskových organizací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Neziskový sektor</dc:title>
  <dc:creator>buri</dc:creator>
  <cp:lastModifiedBy>Iva Buriánková</cp:lastModifiedBy>
  <cp:revision>18</cp:revision>
  <dcterms:created xsi:type="dcterms:W3CDTF">2013-02-06T12:24:23Z</dcterms:created>
  <dcterms:modified xsi:type="dcterms:W3CDTF">2013-06-27T10:08:35Z</dcterms:modified>
</cp:coreProperties>
</file>