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2" r:id="rId6"/>
    <p:sldId id="264" r:id="rId7"/>
    <p:sldId id="265" r:id="rId8"/>
    <p:sldId id="266" r:id="rId9"/>
    <p:sldId id="267" r:id="rId10"/>
    <p:sldId id="268" r:id="rId11"/>
    <p:sldId id="270" r:id="rId12"/>
    <p:sldId id="271" r:id="rId13"/>
    <p:sldId id="272" r:id="rId14"/>
    <p:sldId id="273" r:id="rId15"/>
    <p:sldId id="274" r:id="rId16"/>
    <p:sldId id="26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15" autoAdjust="0"/>
    <p:restoredTop sz="94660"/>
  </p:normalViewPr>
  <p:slideViewPr>
    <p:cSldViewPr>
      <p:cViewPr varScale="1">
        <p:scale>
          <a:sx n="71" d="100"/>
          <a:sy n="71" d="100"/>
        </p:scale>
        <p:origin x="-148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VY_52_INOVACE_25 II Pohybová soustava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sz="2000" dirty="0" smtClean="0"/>
            <a:t>NÁZEV ŠKOLY: ZŠ a MŠ Zvole, okr. Praha </a:t>
          </a:r>
          <a:r>
            <a:rPr lang="cs-CZ" sz="2000" smtClean="0"/>
            <a:t>- západ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dirty="0" smtClean="0"/>
            <a:t>: Mgr. Helena Špinarová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dirty="0" smtClean="0"/>
            <a:t>: Člověk a jeho svět </a:t>
          </a:r>
          <a:r>
            <a:rPr lang="cs-CZ" sz="2000" smtClean="0"/>
            <a:t>- Přírodověda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CZ.1.07/1.4.00/21.0305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3C1E56C-E417-4881-B77B-24F31A649844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56694A6-E05C-479C-B74D-A322AAA88075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02C8A4C-1CAC-4981-8922-767710454745}" type="presOf" srcId="{757F3AB3-0718-4624-B441-E567A8F0AB56}" destId="{333A1088-737F-45CB-B68E-254E46348037}" srcOrd="0" destOrd="0" presId="urn:microsoft.com/office/officeart/2005/8/layout/target3"/>
    <dgm:cxn modelId="{A8E09EC2-BFFA-4904-8FD0-F9D3C991EDC7}" type="presOf" srcId="{4C35D32F-0EAB-4CD7-82EE-45574DC2A586}" destId="{8BEBB6EC-1DAA-4CAC-8A25-BC0FCBD5DBD5}" srcOrd="0" destOrd="0" presId="urn:microsoft.com/office/officeart/2005/8/layout/target3"/>
    <dgm:cxn modelId="{ECA86E83-1B35-4740-9DB4-11B090462361}" type="presOf" srcId="{D8197B8C-B260-4A16-BDF4-0947B075E274}" destId="{5A5FFA88-C948-4069-8E93-59FA12366E83}" srcOrd="1" destOrd="0" presId="urn:microsoft.com/office/officeart/2005/8/layout/target3"/>
    <dgm:cxn modelId="{7E2CC87C-C51A-4419-89B0-40973F089841}" type="presOf" srcId="{4C35D32F-0EAB-4CD7-82EE-45574DC2A586}" destId="{890E4F0B-2866-4A3F-A3C7-2A14B1797930}" srcOrd="1" destOrd="0" presId="urn:microsoft.com/office/officeart/2005/8/layout/target3"/>
    <dgm:cxn modelId="{BEFF707E-118A-4A0C-A00D-4161A538A939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1C5CEBA-0B09-485E-A996-9D03904FDD39}" type="presOf" srcId="{B651F6E3-6281-48DB-9319-2AEAFDAE7572}" destId="{6BB5E863-4638-4E1D-BFDE-399D028AC4ED}" srcOrd="1" destOrd="0" presId="urn:microsoft.com/office/officeart/2005/8/layout/target3"/>
    <dgm:cxn modelId="{747BF535-4E01-4E95-BEDA-7480BB8007E3}" type="presOf" srcId="{D1D4F407-5343-4D3F-B5B9-D407B03CAEB4}" destId="{D005CE8C-CC26-4C3E-AC11-E15060ECD759}" srcOrd="0" destOrd="0" presId="urn:microsoft.com/office/officeart/2005/8/layout/target3"/>
    <dgm:cxn modelId="{0637258C-18EC-4962-95CC-1BA15B107AF3}" type="presOf" srcId="{D1D4F407-5343-4D3F-B5B9-D407B03CAEB4}" destId="{AED2198E-93D5-4001-81B4-73124B309672}" srcOrd="1" destOrd="0" presId="urn:microsoft.com/office/officeart/2005/8/layout/target3"/>
    <dgm:cxn modelId="{A171FAA9-2A5B-4238-A4DE-5ADF30DFC2C3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665B22D-097D-4EB5-A3C6-E32558538B0D}" type="presParOf" srcId="{333A1088-737F-45CB-B68E-254E46348037}" destId="{F5ABB229-8D3B-4694-996A-96F23CF14429}" srcOrd="0" destOrd="0" presId="urn:microsoft.com/office/officeart/2005/8/layout/target3"/>
    <dgm:cxn modelId="{4C4936D7-301E-4582-8E35-7C54BD170AD1}" type="presParOf" srcId="{333A1088-737F-45CB-B68E-254E46348037}" destId="{F41139FD-01EE-4571-8B17-4FB00FC51163}" srcOrd="1" destOrd="0" presId="urn:microsoft.com/office/officeart/2005/8/layout/target3"/>
    <dgm:cxn modelId="{EA6D65AF-F034-41A6-A67E-042A89A4F25C}" type="presParOf" srcId="{333A1088-737F-45CB-B68E-254E46348037}" destId="{D005CE8C-CC26-4C3E-AC11-E15060ECD759}" srcOrd="2" destOrd="0" presId="urn:microsoft.com/office/officeart/2005/8/layout/target3"/>
    <dgm:cxn modelId="{EC5B4BF2-9CCD-411B-B007-47FD4DCF0BC0}" type="presParOf" srcId="{333A1088-737F-45CB-B68E-254E46348037}" destId="{2C702D82-9B77-49B7-9568-BB8EB47C3372}" srcOrd="3" destOrd="0" presId="urn:microsoft.com/office/officeart/2005/8/layout/target3"/>
    <dgm:cxn modelId="{F79C2BD4-E8D2-495E-A7B0-A5B8B76C4448}" type="presParOf" srcId="{333A1088-737F-45CB-B68E-254E46348037}" destId="{A52A0455-90FF-4808-ABD0-F02540D31D5A}" srcOrd="4" destOrd="0" presId="urn:microsoft.com/office/officeart/2005/8/layout/target3"/>
    <dgm:cxn modelId="{AB534D3D-14D7-4094-BDB6-8B89BB38299A}" type="presParOf" srcId="{333A1088-737F-45CB-B68E-254E46348037}" destId="{6140AFEC-043D-4C43-A2F9-D0F5331DF3A3}" srcOrd="5" destOrd="0" presId="urn:microsoft.com/office/officeart/2005/8/layout/target3"/>
    <dgm:cxn modelId="{255E2CCE-0C6D-4951-ADC4-6067395EFF22}" type="presParOf" srcId="{333A1088-737F-45CB-B68E-254E46348037}" destId="{9358AC05-5D7D-4327-9F80-1AD486AEA664}" srcOrd="6" destOrd="0" presId="urn:microsoft.com/office/officeart/2005/8/layout/target3"/>
    <dgm:cxn modelId="{74A0033A-E7DE-49F4-89D3-DD9082524020}" type="presParOf" srcId="{333A1088-737F-45CB-B68E-254E46348037}" destId="{313FC574-E1CD-4FB4-B054-0B805CE0447D}" srcOrd="7" destOrd="0" presId="urn:microsoft.com/office/officeart/2005/8/layout/target3"/>
    <dgm:cxn modelId="{4C8B2580-3BF7-49AF-8B74-E97749E6564C}" type="presParOf" srcId="{333A1088-737F-45CB-B68E-254E46348037}" destId="{619D679B-A015-4ECF-8348-D1034C574F40}" srcOrd="8" destOrd="0" presId="urn:microsoft.com/office/officeart/2005/8/layout/target3"/>
    <dgm:cxn modelId="{C03C91AA-B68D-4CB7-B46F-6360114B944F}" type="presParOf" srcId="{333A1088-737F-45CB-B68E-254E46348037}" destId="{322283A8-4A27-4CDA-BAE3-F381106A9174}" srcOrd="9" destOrd="0" presId="urn:microsoft.com/office/officeart/2005/8/layout/target3"/>
    <dgm:cxn modelId="{76A3C005-0EB8-4B2A-95C0-E7DF41A8BB8F}" type="presParOf" srcId="{333A1088-737F-45CB-B68E-254E46348037}" destId="{FFC9F71D-1B4F-4AD9-A4A6-86ADEFC8AF5C}" srcOrd="10" destOrd="0" presId="urn:microsoft.com/office/officeart/2005/8/layout/target3"/>
    <dgm:cxn modelId="{9A27B354-86C7-4154-9632-DF80E3CA4F15}" type="presParOf" srcId="{333A1088-737F-45CB-B68E-254E46348037}" destId="{25B08C86-7E15-44DC-BE7F-FFB55DD49D12}" srcOrd="11" destOrd="0" presId="urn:microsoft.com/office/officeart/2005/8/layout/target3"/>
    <dgm:cxn modelId="{EEDD01CB-9075-48E2-9BDA-1EFC3BAC1E44}" type="presParOf" srcId="{333A1088-737F-45CB-B68E-254E46348037}" destId="{76644BE8-9D7C-4C09-B250-3D10AF48CBB7}" srcOrd="12" destOrd="0" presId="urn:microsoft.com/office/officeart/2005/8/layout/target3"/>
    <dgm:cxn modelId="{89C5E711-F0BD-41A0-94B9-3DBC183FAEDD}" type="presParOf" srcId="{333A1088-737F-45CB-B68E-254E46348037}" destId="{EE85B701-7295-41C0-BA7A-34D3756A2AE6}" srcOrd="13" destOrd="0" presId="urn:microsoft.com/office/officeart/2005/8/layout/target3"/>
    <dgm:cxn modelId="{F4D6D877-19E5-4966-8498-4C784DA01694}" type="presParOf" srcId="{333A1088-737F-45CB-B68E-254E46348037}" destId="{8BEBB6EC-1DAA-4CAC-8A25-BC0FCBD5DBD5}" srcOrd="14" destOrd="0" presId="urn:microsoft.com/office/officeart/2005/8/layout/target3"/>
    <dgm:cxn modelId="{AC9B707C-12F6-4804-B6B2-F9BECDFC835C}" type="presParOf" srcId="{333A1088-737F-45CB-B68E-254E46348037}" destId="{AED2198E-93D5-4001-81B4-73124B309672}" srcOrd="15" destOrd="0" presId="urn:microsoft.com/office/officeart/2005/8/layout/target3"/>
    <dgm:cxn modelId="{E62DB816-02F7-4162-A5EE-EAC7740DB319}" type="presParOf" srcId="{333A1088-737F-45CB-B68E-254E46348037}" destId="{2BE915AB-18AA-4053-B92C-3BFC9ED204BB}" srcOrd="16" destOrd="0" presId="urn:microsoft.com/office/officeart/2005/8/layout/target3"/>
    <dgm:cxn modelId="{7FF47EE7-48EF-480B-B2D2-FB93BFC6D830}" type="presParOf" srcId="{333A1088-737F-45CB-B68E-254E46348037}" destId="{6BB5E863-4638-4E1D-BFDE-399D028AC4ED}" srcOrd="17" destOrd="0" presId="urn:microsoft.com/office/officeart/2005/8/layout/target3"/>
    <dgm:cxn modelId="{06E14228-1B81-426E-A49F-98CF46398458}" type="presParOf" srcId="{333A1088-737F-45CB-B68E-254E46348037}" destId="{5A5FFA88-C948-4069-8E93-59FA12366E83}" srcOrd="18" destOrd="0" presId="urn:microsoft.com/office/officeart/2005/8/layout/target3"/>
    <dgm:cxn modelId="{380392C3-CC43-46E6-B815-A19A028AAB1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kern="1200" dirty="0" smtClean="0"/>
            <a:t>NÁZEV ŠKOLY: ZŠ a MŠ Zvole, okr. Praha </a:t>
          </a:r>
          <a:r>
            <a:rPr lang="cs-CZ" sz="1900" kern="1200" smtClean="0"/>
            <a:t>- západ</a:t>
          </a:r>
          <a:endParaRPr lang="cs-CZ" sz="19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dirty="0" smtClean="0"/>
            <a:t>: Mgr. Helena Špinarová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VY_52_INOVACE_25 II Pohybová soustava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dirty="0" smtClean="0"/>
            <a:t>: Člověk a jeho svět </a:t>
          </a:r>
          <a:r>
            <a:rPr lang="cs-CZ" sz="2000" kern="1200" smtClean="0"/>
            <a:t>- Přírodověda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CZ.1.07/1.4.00/21.0305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5DB3C-8B4A-4F2B-9A99-AB7295E49364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5F3B85B-4D02-4AA2-8E48-23E99D7F25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5DB3C-8B4A-4F2B-9A99-AB7295E49364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5F3B85B-4D02-4AA2-8E48-23E99D7F25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5DB3C-8B4A-4F2B-9A99-AB7295E49364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3B85B-4D02-4AA2-8E48-23E99D7F256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5DB3C-8B4A-4F2B-9A99-AB7295E49364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3B85B-4D02-4AA2-8E48-23E99D7F25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5DB3C-8B4A-4F2B-9A99-AB7295E49364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5F3B85B-4D02-4AA2-8E48-23E99D7F256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5DB3C-8B4A-4F2B-9A99-AB7295E49364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3B85B-4D02-4AA2-8E48-23E99D7F25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5DB3C-8B4A-4F2B-9A99-AB7295E49364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3B85B-4D02-4AA2-8E48-23E99D7F25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5DB3C-8B4A-4F2B-9A99-AB7295E49364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3B85B-4D02-4AA2-8E48-23E99D7F25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5DB3C-8B4A-4F2B-9A99-AB7295E49364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3B85B-4D02-4AA2-8E48-23E99D7F256B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5DB3C-8B4A-4F2B-9A99-AB7295E49364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3B85B-4D02-4AA2-8E48-23E99D7F25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5DB3C-8B4A-4F2B-9A99-AB7295E49364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3B85B-4D02-4AA2-8E48-23E99D7F256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C35DB3C-8B4A-4F2B-9A99-AB7295E49364}" type="datetimeFigureOut">
              <a:rPr lang="cs-CZ" smtClean="0"/>
              <a:t>23.1.2012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5F3B85B-4D02-4AA2-8E48-23E99D7F256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png"/><Relationship Id="rId4" Type="http://schemas.openxmlformats.org/officeDocument/2006/relationships/hyperlink" Target="http://www.youtube.com/watch?v=Q_msXNedeFQ&amp;feature=player_embedded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9/91/Gluteus_maximus.png/250px-Gluteus_maximus.png" TargetMode="External"/><Relationship Id="rId3" Type="http://schemas.openxmlformats.org/officeDocument/2006/relationships/hyperlink" Target="http://www.biologiecloveka.estranky.cz/img/mid/12/kladivko-kovadlinka-trminek.jpg" TargetMode="External"/><Relationship Id="rId7" Type="http://schemas.openxmlformats.org/officeDocument/2006/relationships/hyperlink" Target="http://www.iandax.pl/sport_cz/hs2070/miesnie.jpg" TargetMode="External"/><Relationship Id="rId2" Type="http://schemas.openxmlformats.org/officeDocument/2006/relationships/hyperlink" Target="http://nathblog.com/wp-content/uploads/2008/10/squelett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anatonomina.org/data/obrazy/zebra-ilustrace/thumb.jpg" TargetMode="External"/><Relationship Id="rId5" Type="http://schemas.openxmlformats.org/officeDocument/2006/relationships/hyperlink" Target="http://www.vse-pro-radost.cz/data/USR_038_DEFAULT/531003_Lebka_velka_pokladnicka.jpg" TargetMode="External"/><Relationship Id="rId4" Type="http://schemas.openxmlformats.org/officeDocument/2006/relationships/hyperlink" Target="http://www.umm.edu/spinecenter/education/images/vertebra.jpg" TargetMode="External"/><Relationship Id="rId9" Type="http://schemas.openxmlformats.org/officeDocument/2006/relationships/hyperlink" Target="http://www.youtube.com/watch?v=Q_msXNedeFQ&amp;feature=player_embedd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4293096"/>
            <a:ext cx="5407152" cy="1045464"/>
          </a:xfrm>
          <a:prstGeom prst="rect">
            <a:avLst/>
          </a:prstGeom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014051102"/>
              </p:ext>
            </p:extLst>
          </p:nvPr>
        </p:nvGraphicFramePr>
        <p:xfrm>
          <a:off x="334544" y="155679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42910" y="2714620"/>
            <a:ext cx="67004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Je tvořena svalovou  a kosterní soustavou.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14348" y="1262706"/>
            <a:ext cx="27745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Umožňuje pohyb.</a:t>
            </a:r>
            <a:endParaRPr lang="cs-CZ" sz="2800" dirty="0"/>
          </a:p>
        </p:txBody>
      </p:sp>
      <p:pic>
        <p:nvPicPr>
          <p:cNvPr id="1026" name="Picture 2" descr="C:\Documents and Settings\Heli\Local Settings\Temporary Internet Files\Content.IE5\97F1DYFS\MC90044650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0" y="1357298"/>
            <a:ext cx="1783994" cy="1149401"/>
          </a:xfrm>
          <a:prstGeom prst="rect">
            <a:avLst/>
          </a:prstGeom>
          <a:noFill/>
        </p:spPr>
      </p:pic>
      <p:pic>
        <p:nvPicPr>
          <p:cNvPr id="1027" name="Picture 3" descr="C:\Documents and Settings\Heli\Local Settings\Temporary Internet Files\Content.IE5\UE0YQEAD\MC90019818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71604" y="3714752"/>
            <a:ext cx="1964602" cy="2092859"/>
          </a:xfrm>
          <a:prstGeom prst="rect">
            <a:avLst/>
          </a:prstGeom>
          <a:noFill/>
        </p:spPr>
      </p:pic>
      <p:pic>
        <p:nvPicPr>
          <p:cNvPr id="1030" name="Picture 6" descr="C:\Documents and Settings\Heli\Local Settings\Temporary Internet Files\Content.IE5\X7W16WA2\MC900326428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86446" y="3929066"/>
            <a:ext cx="1828800" cy="18342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42910" y="1500174"/>
            <a:ext cx="77989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Chrání měkké orgány (jakási schránka pro orgány).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2910" y="2786058"/>
            <a:ext cx="39289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Poskytuje oporu pro tělo.</a:t>
            </a:r>
            <a:endParaRPr lang="cs-CZ" sz="2800" dirty="0"/>
          </a:p>
        </p:txBody>
      </p:sp>
      <p:pic>
        <p:nvPicPr>
          <p:cNvPr id="2050" name="Picture 2" descr="C:\Documents and Settings\Heli\Local Settings\Temporary Internet Files\Content.IE5\PZ6T9JAZ\MC90008831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86644" y="2000240"/>
            <a:ext cx="1500198" cy="947315"/>
          </a:xfrm>
          <a:prstGeom prst="rect">
            <a:avLst/>
          </a:prstGeom>
          <a:noFill/>
        </p:spPr>
      </p:pic>
      <p:pic>
        <p:nvPicPr>
          <p:cNvPr id="2051" name="Picture 3" descr="C:\Documents and Settings\Heli\Local Settings\Temporary Internet Files\Content.IE5\P7QG622S\MP90043079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29190" y="2285992"/>
            <a:ext cx="1167547" cy="1534747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357158" y="4214818"/>
            <a:ext cx="66141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 kostní dřeni některých kostí se tvoří krev.</a:t>
            </a:r>
            <a:endParaRPr lang="cs-CZ" sz="2800" dirty="0"/>
          </a:p>
        </p:txBody>
      </p:sp>
      <p:pic>
        <p:nvPicPr>
          <p:cNvPr id="2052" name="Picture 4" descr="C:\Documents and Settings\Heli\Local Settings\Temporary Internet Files\Content.IE5\PZ6T9JAZ\MC90043880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00892" y="3643314"/>
            <a:ext cx="1853557" cy="1428744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428596" y="5500702"/>
            <a:ext cx="3919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Tvoří ji kosti a chrupavky.</a:t>
            </a:r>
            <a:endParaRPr lang="cs-CZ" sz="2800" dirty="0"/>
          </a:p>
        </p:txBody>
      </p:sp>
      <p:pic>
        <p:nvPicPr>
          <p:cNvPr id="2053" name="Picture 5" descr="C:\Documents and Settings\Heli\Local Settings\Temporary Internet Files\Content.IE5\P7QG622S\MP90038579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57752" y="5214950"/>
            <a:ext cx="1714512" cy="1224651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3714744" y="428604"/>
            <a:ext cx="14080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KOSTRA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10" grpId="0"/>
      <p:bldP spid="12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011278" y="428604"/>
            <a:ext cx="66666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Pokuste se pojmenovat  její jednotlivé části</a:t>
            </a:r>
            <a:endParaRPr lang="cs-CZ" sz="2800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0034" y="428604"/>
            <a:ext cx="14080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KOSTRA</a:t>
            </a:r>
            <a:endParaRPr lang="cs-CZ" sz="2800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786" y="1116019"/>
            <a:ext cx="4000528" cy="5645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11" name="Přímá spojovací šipka 10"/>
          <p:cNvCxnSpPr/>
          <p:nvPr/>
        </p:nvCxnSpPr>
        <p:spPr>
          <a:xfrm>
            <a:off x="3143240" y="1641462"/>
            <a:ext cx="2071702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2786050" y="3284536"/>
            <a:ext cx="2500330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3071802" y="2713032"/>
            <a:ext cx="2071702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>
            <a:off x="3071802" y="4999048"/>
            <a:ext cx="2643206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3643306" y="3784602"/>
            <a:ext cx="2071702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00034" y="428604"/>
            <a:ext cx="45005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KOSTRA – řešení:</a:t>
            </a:r>
            <a:endParaRPr lang="cs-CZ" sz="2800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786" y="1140681"/>
            <a:ext cx="4000528" cy="5645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11" name="Přímá spojovací šipka 10"/>
          <p:cNvCxnSpPr/>
          <p:nvPr/>
        </p:nvCxnSpPr>
        <p:spPr>
          <a:xfrm>
            <a:off x="3143240" y="1524836"/>
            <a:ext cx="2071702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2786050" y="3167910"/>
            <a:ext cx="2500330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>
            <a:off x="3071802" y="2596406"/>
            <a:ext cx="2071702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>
            <a:off x="3071802" y="4882422"/>
            <a:ext cx="2643206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3643306" y="3667976"/>
            <a:ext cx="2071702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5429256" y="1214422"/>
            <a:ext cx="11430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lebka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286380" y="2285992"/>
            <a:ext cx="34290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h</a:t>
            </a:r>
            <a:r>
              <a:rPr lang="cs-CZ" sz="2800" dirty="0" smtClean="0"/>
              <a:t>rudní koš : žebra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357818" y="2857496"/>
            <a:ext cx="29289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páteř : obratle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786446" y="3429000"/>
            <a:ext cx="28575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kosti horních končetin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857884" y="4572008"/>
            <a:ext cx="28575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kosti dolních končetin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/>
      <p:bldP spid="13" grpId="0"/>
      <p:bldP spid="17" grpId="0"/>
      <p:bldP spid="18" grpId="0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00034" y="428604"/>
            <a:ext cx="45005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Zajímavosti o kostech: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00034" y="1428736"/>
            <a:ext cx="82868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Kostra dospělého člověka se skládá z přibližně 206 kostí.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71472" y="2571744"/>
            <a:ext cx="82868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Kloubem s největším rozsahem pohybu je ramenní kloub.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1472" y="4000504"/>
            <a:ext cx="82868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Největší kostí je kost stehenní.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1472" y="4786322"/>
            <a:ext cx="82868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Naopak nejmenší kost měří 5 mm a je to třmínek ve vnitřním uchu.</a:t>
            </a:r>
            <a:endParaRPr lang="cs-CZ" sz="2800" dirty="0"/>
          </a:p>
        </p:txBody>
      </p:sp>
      <p:pic>
        <p:nvPicPr>
          <p:cNvPr id="4100" name="Picture 4" descr="C:\Documents and Settings\Heli\Local Settings\Temporary Internet Files\Content.IE5\7TSJBFIE\MP90038579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72198" y="3071810"/>
            <a:ext cx="1173624" cy="1643074"/>
          </a:xfrm>
          <a:prstGeom prst="rect">
            <a:avLst/>
          </a:prstGeom>
          <a:noFill/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86512" y="5429264"/>
            <a:ext cx="1285884" cy="1210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9" grpId="0"/>
      <p:bldP spid="20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71472" y="0"/>
            <a:ext cx="835824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Poznáš podle obrázku, o jakou kost v těle člověka se jedná a kde se nachází?</a:t>
            </a:r>
            <a:endParaRPr lang="cs-CZ" sz="2800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14480" y="1214423"/>
            <a:ext cx="6072230" cy="4572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Obdélník 10"/>
          <p:cNvSpPr/>
          <p:nvPr/>
        </p:nvSpPr>
        <p:spPr>
          <a:xfrm>
            <a:off x="1714480" y="1214422"/>
            <a:ext cx="121444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928926" y="1214422"/>
            <a:ext cx="121444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4143372" y="1214422"/>
            <a:ext cx="121444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357818" y="1214422"/>
            <a:ext cx="121444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572264" y="1214422"/>
            <a:ext cx="121444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714480" y="2357430"/>
            <a:ext cx="121444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¨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2928926" y="2357430"/>
            <a:ext cx="121444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143372" y="2357430"/>
            <a:ext cx="121444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357818" y="2357430"/>
            <a:ext cx="121444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6572264" y="2357430"/>
            <a:ext cx="121444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1714480" y="3500438"/>
            <a:ext cx="121444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928926" y="3500438"/>
            <a:ext cx="121444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4143372" y="3500438"/>
            <a:ext cx="121444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5357818" y="3500438"/>
            <a:ext cx="121444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572264" y="3500438"/>
            <a:ext cx="121444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1714480" y="4643446"/>
            <a:ext cx="121444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2928926" y="4643446"/>
            <a:ext cx="121444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4143372" y="4643446"/>
            <a:ext cx="121444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5357818" y="4643446"/>
            <a:ext cx="121444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6572264" y="4643446"/>
            <a:ext cx="121444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643174" y="6000768"/>
            <a:ext cx="47149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Řešení: Obratel - páteř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4.23682E-6 L -0.50191 -0.00185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1" y="-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4.54209E-6 L 0.53542 -4.54209E-6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8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7.40056E-7 L -0.46146 0.00069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1.74838E-6 L -0.01841 -0.6824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" y="-3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8000"/>
                            </p:stCondLst>
                            <p:childTnLst>
                              <p:par>
                                <p:cTn id="2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2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0"/>
                            </p:stCondLst>
                            <p:childTnLst>
                              <p:par>
                                <p:cTn id="2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4.23682E-6 L -0.00469 -0.46346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" y="-2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1.74838E-6 L -0.01944 -0.69288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" y="-3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4000"/>
                            </p:stCondLst>
                            <p:childTnLst>
                              <p:par>
                                <p:cTn id="3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3.22849E-6 L 0.4 -0.00832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0" y="-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6000"/>
                            </p:stCondLst>
                            <p:childTnLst>
                              <p:par>
                                <p:cTn id="3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1.74838E-6 L -0.46944 -0.0111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5" y="-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8000"/>
                            </p:stCondLst>
                            <p:childTnLst>
                              <p:par>
                                <p:cTn id="3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4.23682E-6 L 0.00625 -0.58927 " pathEditMode="relative" rAng="0" ptsTypes="AA">
                                      <p:cBhvr>
                                        <p:cTn id="3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" y="-2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0"/>
                            </p:stCondLst>
                            <p:childTnLst>
                              <p:par>
                                <p:cTn id="4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3.22849E-6 L -0.32083 -0.00832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0" y="-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2000"/>
                            </p:stCondLst>
                            <p:childTnLst>
                              <p:par>
                                <p:cTn id="4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4.23682E-6 L 0.00417 -0.54741 " pathEditMode="relative" rAng="0" ptsTypes="AA">
                                      <p:cBhvr>
                                        <p:cTn id="4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" y="-2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4000"/>
                            </p:stCondLst>
                            <p:childTnLst>
                              <p:par>
                                <p:cTn id="4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56 0.03215 L 0.38281 0.03284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600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5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8000"/>
                            </p:stCondLst>
                            <p:childTnLst>
                              <p:par>
                                <p:cTn id="5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1.74838E-6 L 0.36858 -0.0007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4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0000"/>
                            </p:stCondLst>
                            <p:childTnLst>
                              <p:par>
                                <p:cTn id="5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23682E-6 L -0.00261 -0.49492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" y="-2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2000"/>
                            </p:stCondLst>
                            <p:childTnLst>
                              <p:par>
                                <p:cTn id="59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7.40056E-7 L -0.64149 0.00069 " pathEditMode="relative" rAng="0" ptsTypes="AA">
                                      <p:cBhvr>
                                        <p:cTn id="6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34000"/>
                            </p:stCondLst>
                            <p:childTnLst>
                              <p:par>
                                <p:cTn id="6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63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36000"/>
                            </p:stCondLst>
                            <p:childTnLst>
                              <p:par>
                                <p:cTn id="6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1.74838E-6 L -0.40747 -0.0007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4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38000"/>
                            </p:stCondLst>
                            <p:childTnLst>
                              <p:par>
                                <p:cTn id="6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40056E-7 L -0.4941 0.00069 " pathEditMode="relative" rAng="0" ptsTypes="AA">
                                      <p:cBhvr>
                                        <p:cTn id="6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7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40000"/>
                            </p:stCondLst>
                            <p:childTnLst>
                              <p:par>
                                <p:cTn id="7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14480" y="1214422"/>
            <a:ext cx="6096043" cy="45720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571472" y="0"/>
            <a:ext cx="835824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Poznáš podle obrázku, o jakou kost v těle člověka se jedná?</a:t>
            </a:r>
            <a:endParaRPr lang="cs-CZ" sz="2800" dirty="0"/>
          </a:p>
        </p:txBody>
      </p:sp>
      <p:sp>
        <p:nvSpPr>
          <p:cNvPr id="11" name="Obdélník 10"/>
          <p:cNvSpPr/>
          <p:nvPr/>
        </p:nvSpPr>
        <p:spPr>
          <a:xfrm>
            <a:off x="1714480" y="1214422"/>
            <a:ext cx="121444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928926" y="1214422"/>
            <a:ext cx="121444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4143372" y="1214422"/>
            <a:ext cx="121444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357818" y="1214422"/>
            <a:ext cx="121444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572264" y="1214422"/>
            <a:ext cx="121444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714480" y="2357430"/>
            <a:ext cx="121444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¨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2928926" y="2357430"/>
            <a:ext cx="121444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143372" y="2357430"/>
            <a:ext cx="121444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357818" y="2357430"/>
            <a:ext cx="121444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6572264" y="2357430"/>
            <a:ext cx="121444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1714480" y="3500438"/>
            <a:ext cx="121444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928926" y="3500438"/>
            <a:ext cx="121444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4143372" y="3500438"/>
            <a:ext cx="121444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5357818" y="3500438"/>
            <a:ext cx="121444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572264" y="3500438"/>
            <a:ext cx="121444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1714480" y="4643446"/>
            <a:ext cx="121444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2928926" y="4643446"/>
            <a:ext cx="121444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4143372" y="4643446"/>
            <a:ext cx="121444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5357818" y="4643446"/>
            <a:ext cx="121444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6572264" y="4643446"/>
            <a:ext cx="121444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643174" y="6000768"/>
            <a:ext cx="47149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Řešení: Lebka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4.23682E-6 L -0.50191 -0.00185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1" y="-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4.54209E-6 L 0.53542 -4.54209E-6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8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7.40056E-7 L -0.46146 0.00069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1.74838E-6 L -0.01841 -0.6824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" y="-3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8000"/>
                            </p:stCondLst>
                            <p:childTnLst>
                              <p:par>
                                <p:cTn id="2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2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0"/>
                            </p:stCondLst>
                            <p:childTnLst>
                              <p:par>
                                <p:cTn id="2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4.23682E-6 L -0.00469 -0.46346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" y="-2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1.74838E-6 L -0.01944 -0.69288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" y="-3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4000"/>
                            </p:stCondLst>
                            <p:childTnLst>
                              <p:par>
                                <p:cTn id="3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3.22849E-6 L 0.4 -0.00832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0" y="-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6000"/>
                            </p:stCondLst>
                            <p:childTnLst>
                              <p:par>
                                <p:cTn id="3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1.74838E-6 L -0.46944 -0.0111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5" y="-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8000"/>
                            </p:stCondLst>
                            <p:childTnLst>
                              <p:par>
                                <p:cTn id="3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4.23682E-6 L 0.00625 -0.58927 " pathEditMode="relative" rAng="0" ptsTypes="AA">
                                      <p:cBhvr>
                                        <p:cTn id="3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" y="-2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0"/>
                            </p:stCondLst>
                            <p:childTnLst>
                              <p:par>
                                <p:cTn id="4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3.22849E-6 L -0.32083 -0.00832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0" y="-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2000"/>
                            </p:stCondLst>
                            <p:childTnLst>
                              <p:par>
                                <p:cTn id="4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4.23682E-6 L 0.00417 -0.54741 " pathEditMode="relative" rAng="0" ptsTypes="AA">
                                      <p:cBhvr>
                                        <p:cTn id="4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" y="-2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4000"/>
                            </p:stCondLst>
                            <p:childTnLst>
                              <p:par>
                                <p:cTn id="4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56 0.03215 L 0.38281 0.03284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600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5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8000"/>
                            </p:stCondLst>
                            <p:childTnLst>
                              <p:par>
                                <p:cTn id="5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1.74838E-6 L 0.36858 -0.0007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4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0000"/>
                            </p:stCondLst>
                            <p:childTnLst>
                              <p:par>
                                <p:cTn id="5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23682E-6 L -0.00261 -0.49492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" y="-2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2000"/>
                            </p:stCondLst>
                            <p:childTnLst>
                              <p:par>
                                <p:cTn id="59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7.40056E-7 L -0.64149 0.00069 " pathEditMode="relative" rAng="0" ptsTypes="AA">
                                      <p:cBhvr>
                                        <p:cTn id="6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34000"/>
                            </p:stCondLst>
                            <p:childTnLst>
                              <p:par>
                                <p:cTn id="6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63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36000"/>
                            </p:stCondLst>
                            <p:childTnLst>
                              <p:par>
                                <p:cTn id="6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1.74838E-6 L -0.40747 -0.0007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4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38000"/>
                            </p:stCondLst>
                            <p:childTnLst>
                              <p:par>
                                <p:cTn id="6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40056E-7 L -0.4941 0.00069 " pathEditMode="relative" rAng="0" ptsTypes="AA">
                                      <p:cBhvr>
                                        <p:cTn id="6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7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40000"/>
                            </p:stCondLst>
                            <p:childTnLst>
                              <p:par>
                                <p:cTn id="7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14480" y="1214421"/>
            <a:ext cx="6072230" cy="45005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571472" y="0"/>
            <a:ext cx="835824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Poznáš podle obrázku, o jakou kost v těle člověka se jedná a kde se nachází?</a:t>
            </a:r>
            <a:endParaRPr lang="cs-CZ" sz="2800" dirty="0"/>
          </a:p>
        </p:txBody>
      </p:sp>
      <p:sp>
        <p:nvSpPr>
          <p:cNvPr id="11" name="Obdélník 10"/>
          <p:cNvSpPr/>
          <p:nvPr/>
        </p:nvSpPr>
        <p:spPr>
          <a:xfrm>
            <a:off x="1714480" y="1214422"/>
            <a:ext cx="121444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928926" y="1214422"/>
            <a:ext cx="121444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4143372" y="1214422"/>
            <a:ext cx="121444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357818" y="1214422"/>
            <a:ext cx="121444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572264" y="1214422"/>
            <a:ext cx="121444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1714480" y="2357430"/>
            <a:ext cx="121444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¨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2928926" y="2357430"/>
            <a:ext cx="121444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143372" y="2357430"/>
            <a:ext cx="121444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357818" y="2357430"/>
            <a:ext cx="121444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6572264" y="2357430"/>
            <a:ext cx="121444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1714480" y="3500438"/>
            <a:ext cx="121444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928926" y="3500438"/>
            <a:ext cx="121444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4143372" y="3500438"/>
            <a:ext cx="121444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5357818" y="3500438"/>
            <a:ext cx="121444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572264" y="3500438"/>
            <a:ext cx="121444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1714480" y="4643446"/>
            <a:ext cx="121444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2928926" y="4643446"/>
            <a:ext cx="121444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4143372" y="4643446"/>
            <a:ext cx="121444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5357818" y="4643446"/>
            <a:ext cx="121444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6572264" y="4643446"/>
            <a:ext cx="1214446" cy="1143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643174" y="6000768"/>
            <a:ext cx="47149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Řešení: Žebra – Hrudní koš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4.23682E-6 L -0.50191 -0.00185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1" y="-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4.54209E-6 L 0.53542 -4.54209E-6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8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7.40056E-7 L -0.46146 0.00069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1.74838E-6 L -0.01841 -0.6824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" y="-3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8000"/>
                            </p:stCondLst>
                            <p:childTnLst>
                              <p:par>
                                <p:cTn id="23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2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0"/>
                            </p:stCondLst>
                            <p:childTnLst>
                              <p:par>
                                <p:cTn id="2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4.23682E-6 L -0.00469 -0.46346 " pathEditMode="relative" rAng="0" ptsTypes="AA">
                                      <p:cBhvr>
                                        <p:cTn id="2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" y="-2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1.74838E-6 L -0.01944 -0.69288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" y="-3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4000"/>
                            </p:stCondLst>
                            <p:childTnLst>
                              <p:par>
                                <p:cTn id="32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3.22849E-6 L 0.4 -0.00832 " pathEditMode="relative" rAng="0" ptsTypes="AA">
                                      <p:cBhvr>
                                        <p:cTn id="33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0" y="-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6000"/>
                            </p:stCondLst>
                            <p:childTnLst>
                              <p:par>
                                <p:cTn id="3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1.74838E-6 L -0.46944 -0.0111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5" y="-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8000"/>
                            </p:stCondLst>
                            <p:childTnLst>
                              <p:par>
                                <p:cTn id="38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4.23682E-6 L 0.00625 -0.58927 " pathEditMode="relative" rAng="0" ptsTypes="AA">
                                      <p:cBhvr>
                                        <p:cTn id="3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" y="-2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0"/>
                            </p:stCondLst>
                            <p:childTnLst>
                              <p:par>
                                <p:cTn id="41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3.22849E-6 L -0.32083 -0.00832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0" y="-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2000"/>
                            </p:stCondLst>
                            <p:childTnLst>
                              <p:par>
                                <p:cTn id="44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4.23682E-6 L 0.00417 -0.54741 " pathEditMode="relative" rAng="0" ptsTypes="AA">
                                      <p:cBhvr>
                                        <p:cTn id="4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" y="-2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4000"/>
                            </p:stCondLst>
                            <p:childTnLst>
                              <p:par>
                                <p:cTn id="47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56 0.03215 L 0.38281 0.03284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600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5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28000"/>
                            </p:stCondLst>
                            <p:childTnLst>
                              <p:par>
                                <p:cTn id="53" presetID="63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1.74838E-6 L 0.36858 -0.0007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4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30000"/>
                            </p:stCondLst>
                            <p:childTnLst>
                              <p:par>
                                <p:cTn id="56" presetID="64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23682E-6 L -0.00261 -0.49492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" y="-2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32000"/>
                            </p:stCondLst>
                            <p:childTnLst>
                              <p:par>
                                <p:cTn id="59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7.40056E-7 L -0.64149 0.00069 " pathEditMode="relative" rAng="0" ptsTypes="AA">
                                      <p:cBhvr>
                                        <p:cTn id="6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34000"/>
                            </p:stCondLst>
                            <p:childTnLst>
                              <p:par>
                                <p:cTn id="62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0.33302  E" pathEditMode="relative" ptsTypes="">
                                      <p:cBhvr>
                                        <p:cTn id="63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36000"/>
                            </p:stCondLst>
                            <p:childTnLst>
                              <p:par>
                                <p:cTn id="65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1.74838E-6 L -0.40747 -0.0007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4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38000"/>
                            </p:stCondLst>
                            <p:childTnLst>
                              <p:par>
                                <p:cTn id="6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7.40056E-7 L -0.4941 0.00069 " pathEditMode="relative" rAng="0" ptsTypes="AA">
                                      <p:cBhvr>
                                        <p:cTn id="6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7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40000"/>
                            </p:stCondLst>
                            <p:childTnLst>
                              <p:par>
                                <p:cTn id="7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42910" y="1500174"/>
            <a:ext cx="86898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Umožňuje pohyb – reaguje smršťováním na podráždění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57554" y="285728"/>
            <a:ext cx="31652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SVALOVÁ SOUSTAVA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85786" y="5072074"/>
            <a:ext cx="788087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Některé svaly ovládáme vůlí (např. svaly končetin), </a:t>
            </a:r>
          </a:p>
          <a:p>
            <a:r>
              <a:rPr lang="cs-CZ" sz="2800" dirty="0" smtClean="0"/>
              <a:t>jiné ne (např. srdeční sval).</a:t>
            </a:r>
            <a:endParaRPr lang="cs-CZ" sz="2800" dirty="0"/>
          </a:p>
        </p:txBody>
      </p:sp>
      <p:pic>
        <p:nvPicPr>
          <p:cNvPr id="8195" name="Picture 3" descr="C:\Documents and Settings\Heli\Local Settings\Temporary Internet Files\Content.IE5\QESUFC7T\MP90043884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71736" y="2071678"/>
            <a:ext cx="4143404" cy="27662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57422" y="1285860"/>
            <a:ext cx="5262586" cy="47231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1571604" y="428604"/>
            <a:ext cx="67422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- Pokuste se pojmenovat jednotlivá svalstva</a:t>
            </a:r>
            <a:endParaRPr lang="cs-CZ" sz="2800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0034" y="428604"/>
            <a:ext cx="10891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SVALY</a:t>
            </a:r>
            <a:endParaRPr lang="cs-CZ" sz="2800" dirty="0"/>
          </a:p>
        </p:txBody>
      </p:sp>
      <p:cxnSp>
        <p:nvCxnSpPr>
          <p:cNvPr id="11" name="Přímá spojovací šipka 10"/>
          <p:cNvCxnSpPr/>
          <p:nvPr/>
        </p:nvCxnSpPr>
        <p:spPr>
          <a:xfrm rot="10800000">
            <a:off x="2576090" y="1644666"/>
            <a:ext cx="1210092" cy="2573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rot="10800000">
            <a:off x="2000232" y="4071942"/>
            <a:ext cx="1428728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rot="10800000">
            <a:off x="2357422" y="2214554"/>
            <a:ext cx="1285884" cy="7302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>
            <a:off x="6215074" y="2571744"/>
            <a:ext cx="1285884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rot="10800000" flipV="1">
            <a:off x="2357422" y="3073398"/>
            <a:ext cx="1428760" cy="1412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>
            <a:off x="6286512" y="3643314"/>
            <a:ext cx="1214446" cy="50006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 rot="10800000">
            <a:off x="2000232" y="2643182"/>
            <a:ext cx="1210092" cy="2573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57422" y="1285860"/>
            <a:ext cx="5262586" cy="47231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1571604" y="428604"/>
            <a:ext cx="14077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- Řešení</a:t>
            </a:r>
            <a:endParaRPr lang="cs-CZ" sz="2800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0034" y="476888"/>
            <a:ext cx="10891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SVALY</a:t>
            </a:r>
            <a:endParaRPr lang="cs-CZ" sz="2800" dirty="0"/>
          </a:p>
        </p:txBody>
      </p:sp>
      <p:cxnSp>
        <p:nvCxnSpPr>
          <p:cNvPr id="11" name="Přímá spojovací šipka 10"/>
          <p:cNvCxnSpPr/>
          <p:nvPr/>
        </p:nvCxnSpPr>
        <p:spPr>
          <a:xfrm rot="10800000">
            <a:off x="2576090" y="1644666"/>
            <a:ext cx="1210092" cy="2573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rot="10800000">
            <a:off x="2000232" y="4071942"/>
            <a:ext cx="1428728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rot="10800000">
            <a:off x="2357422" y="2214554"/>
            <a:ext cx="1285884" cy="7302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>
            <a:off x="6215074" y="2571744"/>
            <a:ext cx="1285884" cy="15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rot="10800000" flipV="1">
            <a:off x="2357422" y="3073398"/>
            <a:ext cx="1428760" cy="14128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>
            <a:off x="6286512" y="3643314"/>
            <a:ext cx="1214446" cy="50006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0" y="1357298"/>
            <a:ext cx="25760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Obličejové svaly</a:t>
            </a:r>
            <a:endParaRPr lang="cs-CZ" sz="2800" i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57158" y="1928802"/>
            <a:ext cx="17940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Prsní svaly</a:t>
            </a:r>
            <a:endParaRPr lang="cs-CZ" sz="2800" i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85720" y="3000372"/>
            <a:ext cx="18906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Břišní svaly</a:t>
            </a:r>
            <a:endParaRPr lang="cs-CZ" sz="2800" i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28596" y="2428868"/>
            <a:ext cx="15219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Svaly HK</a:t>
            </a:r>
            <a:endParaRPr lang="cs-CZ" sz="2800" i="1" dirty="0"/>
          </a:p>
        </p:txBody>
      </p:sp>
      <p:cxnSp>
        <p:nvCxnSpPr>
          <p:cNvPr id="29" name="Přímá spojovací šipka 28"/>
          <p:cNvCxnSpPr/>
          <p:nvPr/>
        </p:nvCxnSpPr>
        <p:spPr>
          <a:xfrm rot="10800000">
            <a:off x="2000232" y="2643182"/>
            <a:ext cx="1210092" cy="2573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285720" y="3786190"/>
            <a:ext cx="15219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Svaly DK</a:t>
            </a:r>
            <a:endParaRPr lang="cs-CZ" sz="2800" i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7500958" y="2143116"/>
            <a:ext cx="137665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Zádové </a:t>
            </a:r>
          </a:p>
          <a:p>
            <a:r>
              <a:rPr lang="cs-CZ" sz="2800" i="1" dirty="0" smtClean="0"/>
              <a:t>svaly</a:t>
            </a:r>
            <a:endParaRPr lang="cs-CZ" sz="2800" i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7572396" y="3643314"/>
            <a:ext cx="143917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/>
              <a:t>Hýžďový</a:t>
            </a:r>
          </a:p>
          <a:p>
            <a:r>
              <a:rPr lang="cs-CZ" sz="2800" i="1" dirty="0" smtClean="0"/>
              <a:t>sval</a:t>
            </a:r>
            <a:endParaRPr lang="cs-CZ" sz="28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500"/>
                            </p:stCondLst>
                            <p:childTnLst>
                              <p:par>
                                <p:cTn id="27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000"/>
                            </p:stCondLst>
                            <p:childTnLst>
                              <p:par>
                                <p:cTn id="31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500"/>
                            </p:stCondLst>
                            <p:childTnLst>
                              <p:par>
                                <p:cTn id="3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4500"/>
                            </p:stCondLst>
                            <p:childTnLst>
                              <p:par>
                                <p:cTn id="43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0"/>
                            </p:stCondLst>
                            <p:childTnLst>
                              <p:par>
                                <p:cTn id="47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3" grpId="0"/>
      <p:bldP spid="21" grpId="0"/>
      <p:bldP spid="23" grpId="0"/>
      <p:bldP spid="26" grpId="0"/>
      <p:bldP spid="30" grpId="0"/>
      <p:bldP spid="32" grpId="0"/>
      <p:bldP spid="3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00034" y="428604"/>
            <a:ext cx="45005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Zajímavosti o svalech: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00034" y="1428736"/>
            <a:ext cx="514353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Největším a nejsilnějším svalem</a:t>
            </a:r>
          </a:p>
          <a:p>
            <a:r>
              <a:rPr lang="cs-CZ" sz="2800" dirty="0" smtClean="0"/>
              <a:t> je sval hýžďový.</a:t>
            </a:r>
          </a:p>
          <a:p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1472" y="4786322"/>
            <a:ext cx="82868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Na hlavě máme žvýkací a mimické svaly, které ovlivňují mluvení a výraz tváře.</a:t>
            </a:r>
            <a:endParaRPr lang="cs-CZ" sz="2800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72198" y="1343980"/>
            <a:ext cx="1523994" cy="15849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TextovéPole 9"/>
          <p:cNvSpPr txBox="1"/>
          <p:nvPr/>
        </p:nvSpPr>
        <p:spPr>
          <a:xfrm>
            <a:off x="428596" y="3286124"/>
            <a:ext cx="478634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Nejrychlejším svalem je sval </a:t>
            </a:r>
          </a:p>
          <a:p>
            <a:r>
              <a:rPr lang="cs-CZ" sz="2800" dirty="0" smtClean="0"/>
              <a:t>umožňující mrkání (6× /s)</a:t>
            </a:r>
            <a:endParaRPr lang="cs-CZ" sz="2800" dirty="0"/>
          </a:p>
        </p:txBody>
      </p:sp>
      <p:pic>
        <p:nvPicPr>
          <p:cNvPr id="10243" name="Picture 3" descr="C:\Documents and Settings\Heli\Local Settings\Temporary Internet Files\Content.IE5\P7QG622S\MP90040670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29322" y="3214686"/>
            <a:ext cx="1892029" cy="1260860"/>
          </a:xfrm>
          <a:prstGeom prst="rect">
            <a:avLst/>
          </a:prstGeom>
          <a:noFill/>
        </p:spPr>
      </p:pic>
      <p:sp>
        <p:nvSpPr>
          <p:cNvPr id="12" name="TextovéPole 11">
            <a:hlinkClick r:id="rId4"/>
          </p:cNvPr>
          <p:cNvSpPr txBox="1"/>
          <p:nvPr/>
        </p:nvSpPr>
        <p:spPr>
          <a:xfrm>
            <a:off x="5556266" y="5974574"/>
            <a:ext cx="18391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Klepni na mě:</a:t>
            </a:r>
            <a:endParaRPr lang="cs-CZ" sz="2000" dirty="0"/>
          </a:p>
        </p:txBody>
      </p:sp>
      <p:pic>
        <p:nvPicPr>
          <p:cNvPr id="1026" name="Picture 2" descr="C:\Users\Heli\AppData\Local\Microsoft\Windows\Temporary Internet Files\Content.IE5\0VF2Y3SL\MC900434799[1].pn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5414" y="5550397"/>
            <a:ext cx="1248463" cy="1248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9" grpId="0"/>
      <p:bldP spid="7" grpId="0"/>
      <p:bldP spid="10" grpId="0"/>
      <p:bldP spid="1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00034" y="428604"/>
            <a:ext cx="45005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Doplň křížovku :</a:t>
            </a:r>
            <a:endParaRPr lang="cs-CZ" sz="2800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0" y="1285860"/>
          <a:ext cx="5762640" cy="310357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84176"/>
                <a:gridCol w="384176"/>
                <a:gridCol w="384176"/>
                <a:gridCol w="384176"/>
                <a:gridCol w="392122"/>
                <a:gridCol w="376230"/>
                <a:gridCol w="409588"/>
                <a:gridCol w="358764"/>
                <a:gridCol w="384176"/>
                <a:gridCol w="384176"/>
                <a:gridCol w="384176"/>
                <a:gridCol w="384176"/>
                <a:gridCol w="384176"/>
                <a:gridCol w="384176"/>
                <a:gridCol w="384176"/>
              </a:tblGrid>
              <a:tr h="620714"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620714"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620714"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20714"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620714"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13" name="TextovéPole 12"/>
          <p:cNvSpPr txBox="1"/>
          <p:nvPr/>
        </p:nvSpPr>
        <p:spPr>
          <a:xfrm>
            <a:off x="4357686" y="1285860"/>
            <a:ext cx="45005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Je složená z obratlů</a:t>
            </a:r>
            <a:endParaRPr lang="cs-CZ" sz="2400" i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85786" y="5572140"/>
            <a:ext cx="79296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TAJENKA: Kostra a svalstvo umožňuje …………………………</a:t>
            </a:r>
            <a:endParaRPr lang="cs-CZ" sz="2400" i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857884" y="2571744"/>
            <a:ext cx="32861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Soustava kostí na hrudi</a:t>
            </a:r>
            <a:endParaRPr lang="cs-CZ" sz="2400" i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643306" y="3286124"/>
            <a:ext cx="52864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Smršťují se a tak umožňují aktivitu</a:t>
            </a:r>
            <a:endParaRPr lang="cs-CZ" sz="2400" i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929058" y="3857628"/>
            <a:ext cx="45005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Kost hlavy</a:t>
            </a:r>
            <a:endParaRPr lang="cs-CZ" sz="2400" i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357686" y="1857364"/>
            <a:ext cx="45005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Hlavní opora těla</a:t>
            </a:r>
            <a:endParaRPr lang="cs-CZ" sz="24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00034" y="428604"/>
            <a:ext cx="45005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Doplň křížovku - řešení:</a:t>
            </a:r>
            <a:endParaRPr lang="cs-CZ" sz="2800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0" y="1285860"/>
          <a:ext cx="5762640" cy="310357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84176"/>
                <a:gridCol w="384176"/>
                <a:gridCol w="384176"/>
                <a:gridCol w="384176"/>
                <a:gridCol w="392122"/>
                <a:gridCol w="376230"/>
                <a:gridCol w="409588"/>
                <a:gridCol w="358764"/>
                <a:gridCol w="384176"/>
                <a:gridCol w="384176"/>
                <a:gridCol w="384176"/>
                <a:gridCol w="384176"/>
                <a:gridCol w="384176"/>
                <a:gridCol w="384176"/>
                <a:gridCol w="384176"/>
              </a:tblGrid>
              <a:tr h="620714"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P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Á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Ř</a:t>
                      </a:r>
                      <a:endParaRPr lang="cs-CZ" sz="32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620714"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K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T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R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620714"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H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R</a:t>
                      </a:r>
                      <a:endParaRPr lang="cs-CZ" sz="3200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U</a:t>
                      </a:r>
                      <a:endParaRPr lang="cs-CZ" sz="3200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D</a:t>
                      </a:r>
                      <a:endParaRPr lang="cs-CZ" sz="3200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N</a:t>
                      </a:r>
                      <a:endParaRPr lang="cs-CZ" sz="3200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Í</a:t>
                      </a:r>
                      <a:endParaRPr lang="cs-CZ" sz="32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- </a:t>
                      </a:r>
                      <a:endParaRPr lang="cs-CZ" sz="32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K</a:t>
                      </a:r>
                      <a:endParaRPr lang="cs-CZ" sz="32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</a:t>
                      </a:r>
                      <a:endParaRPr lang="cs-CZ" sz="32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Š</a:t>
                      </a:r>
                      <a:endParaRPr lang="cs-CZ" sz="32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20714"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V</a:t>
                      </a:r>
                      <a:endParaRPr lang="cs-CZ" sz="32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L</a:t>
                      </a:r>
                      <a:endParaRPr lang="cs-CZ" sz="32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620714"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L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FF0000"/>
                          </a:solidFill>
                        </a:rPr>
                        <a:t>B</a:t>
                      </a:r>
                      <a:endParaRPr lang="cs-CZ" sz="32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K</a:t>
                      </a:r>
                      <a:endParaRPr lang="cs-CZ" sz="3200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A</a:t>
                      </a:r>
                      <a:endParaRPr lang="cs-CZ" sz="3200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13" name="TextovéPole 12"/>
          <p:cNvSpPr txBox="1"/>
          <p:nvPr/>
        </p:nvSpPr>
        <p:spPr>
          <a:xfrm>
            <a:off x="4357686" y="1285860"/>
            <a:ext cx="45005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Je složená z obratlů</a:t>
            </a:r>
            <a:endParaRPr lang="cs-CZ" sz="2400" i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85786" y="5572140"/>
            <a:ext cx="79296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TAJENKA: Kostra a svalstvo umožňuje POHYB.</a:t>
            </a:r>
            <a:endParaRPr lang="cs-CZ" sz="2400" i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857884" y="2571744"/>
            <a:ext cx="32861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Soustava kostí na hrudi</a:t>
            </a:r>
            <a:endParaRPr lang="cs-CZ" sz="2400" i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643306" y="3286124"/>
            <a:ext cx="52864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Smršťují se a tak umožňují aktivitu</a:t>
            </a:r>
            <a:endParaRPr lang="cs-CZ" sz="2400" i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929058" y="3857628"/>
            <a:ext cx="45005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Kost hlavy</a:t>
            </a:r>
            <a:endParaRPr lang="cs-CZ" sz="2400" i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357686" y="1857364"/>
            <a:ext cx="45005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/>
              <a:t>Hlavní opora těla</a:t>
            </a:r>
            <a:endParaRPr lang="cs-CZ" sz="24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42910" y="1214422"/>
            <a:ext cx="8348439" cy="36625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Obrázky použity z:</a:t>
            </a:r>
          </a:p>
          <a:p>
            <a:r>
              <a:rPr lang="cs-CZ" sz="1200" dirty="0" smtClean="0"/>
              <a:t>Sada Microsoft Office</a:t>
            </a:r>
          </a:p>
          <a:p>
            <a:r>
              <a:rPr lang="cs-CZ" sz="1200" dirty="0" smtClean="0">
                <a:hlinkClick r:id="rId2"/>
              </a:rPr>
              <a:t>http://nathblog.com/wp-content/uploads/2008/10/squelette.jpg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http://www.</a:t>
            </a:r>
            <a:r>
              <a:rPr lang="cs-CZ" sz="1200" dirty="0" err="1" smtClean="0">
                <a:hlinkClick r:id="rId3"/>
              </a:rPr>
              <a:t>biologiecloveka.estranky.cz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img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mid</a:t>
            </a:r>
            <a:r>
              <a:rPr lang="cs-CZ" sz="1200" dirty="0" smtClean="0">
                <a:hlinkClick r:id="rId3"/>
              </a:rPr>
              <a:t>/12/</a:t>
            </a:r>
            <a:r>
              <a:rPr lang="cs-CZ" sz="1200" dirty="0" err="1" smtClean="0">
                <a:hlinkClick r:id="rId3"/>
              </a:rPr>
              <a:t>kladivko</a:t>
            </a:r>
            <a:r>
              <a:rPr lang="cs-CZ" sz="1200" dirty="0" smtClean="0">
                <a:hlinkClick r:id="rId3"/>
              </a:rPr>
              <a:t>-kovadlinka-</a:t>
            </a:r>
            <a:r>
              <a:rPr lang="cs-CZ" sz="1200" dirty="0" err="1" smtClean="0">
                <a:hlinkClick r:id="rId3"/>
              </a:rPr>
              <a:t>trminek.jpg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http://www.</a:t>
            </a:r>
            <a:r>
              <a:rPr lang="cs-CZ" sz="1200" dirty="0" err="1" smtClean="0">
                <a:hlinkClick r:id="rId4"/>
              </a:rPr>
              <a:t>umm.edu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spinecenter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education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images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vertebra.jpg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http://www.</a:t>
            </a:r>
            <a:r>
              <a:rPr lang="cs-CZ" sz="1200" dirty="0" err="1" smtClean="0">
                <a:hlinkClick r:id="rId5"/>
              </a:rPr>
              <a:t>vse</a:t>
            </a:r>
            <a:r>
              <a:rPr lang="cs-CZ" sz="1200" dirty="0" smtClean="0">
                <a:hlinkClick r:id="rId5"/>
              </a:rPr>
              <a:t>-pro-radost.</a:t>
            </a:r>
            <a:r>
              <a:rPr lang="cs-CZ" sz="1200" dirty="0" err="1" smtClean="0">
                <a:hlinkClick r:id="rId5"/>
              </a:rPr>
              <a:t>cz</a:t>
            </a:r>
            <a:r>
              <a:rPr lang="cs-CZ" sz="1200" dirty="0" smtClean="0">
                <a:hlinkClick r:id="rId5"/>
              </a:rPr>
              <a:t>/data/USR_038_DEFAULT/531003_Lebka_</a:t>
            </a:r>
            <a:r>
              <a:rPr lang="cs-CZ" sz="1200" dirty="0" err="1" smtClean="0">
                <a:hlinkClick r:id="rId5"/>
              </a:rPr>
              <a:t>velka</a:t>
            </a:r>
            <a:r>
              <a:rPr lang="cs-CZ" sz="1200" dirty="0" smtClean="0">
                <a:hlinkClick r:id="rId5"/>
              </a:rPr>
              <a:t>_</a:t>
            </a:r>
            <a:r>
              <a:rPr lang="cs-CZ" sz="1200" dirty="0" err="1" smtClean="0">
                <a:hlinkClick r:id="rId5"/>
              </a:rPr>
              <a:t>pokladnicka.jpg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http://anatonomina.org/data/obrazy/zebra-ilustrace/thumb.jpg</a:t>
            </a:r>
            <a:endParaRPr lang="cs-CZ" sz="1200" dirty="0" smtClean="0"/>
          </a:p>
          <a:p>
            <a:r>
              <a:rPr lang="cs-CZ" sz="1200" dirty="0" smtClean="0">
                <a:hlinkClick r:id="rId7"/>
              </a:rPr>
              <a:t>http://www.</a:t>
            </a:r>
            <a:r>
              <a:rPr lang="cs-CZ" sz="1200" dirty="0" err="1" smtClean="0">
                <a:hlinkClick r:id="rId7"/>
              </a:rPr>
              <a:t>iandax.pl</a:t>
            </a:r>
            <a:r>
              <a:rPr lang="cs-CZ" sz="1200" dirty="0" smtClean="0">
                <a:hlinkClick r:id="rId7"/>
              </a:rPr>
              <a:t>/sport_</a:t>
            </a:r>
            <a:r>
              <a:rPr lang="cs-CZ" sz="1200" dirty="0" err="1" smtClean="0">
                <a:hlinkClick r:id="rId7"/>
              </a:rPr>
              <a:t>cz</a:t>
            </a:r>
            <a:r>
              <a:rPr lang="cs-CZ" sz="1200" dirty="0" smtClean="0">
                <a:hlinkClick r:id="rId7"/>
              </a:rPr>
              <a:t>/hs2070/</a:t>
            </a:r>
            <a:r>
              <a:rPr lang="cs-CZ" sz="1200" dirty="0" err="1" smtClean="0">
                <a:hlinkClick r:id="rId7"/>
              </a:rPr>
              <a:t>miesnie.jpg</a:t>
            </a:r>
            <a:endParaRPr lang="cs-CZ" sz="1200" dirty="0" smtClean="0"/>
          </a:p>
          <a:p>
            <a:r>
              <a:rPr lang="cs-CZ" sz="1200" dirty="0" smtClean="0">
                <a:hlinkClick r:id="rId8"/>
              </a:rPr>
              <a:t>http://upload.wikimedia.org/wikipedia/commons/thumb/9/91/Gluteus_maximus.png/250px-Gluteus_maximus.png</a:t>
            </a:r>
            <a:r>
              <a:rPr lang="cs-CZ" sz="1200" dirty="0" smtClean="0"/>
              <a:t/>
            </a:r>
            <a:br>
              <a:rPr lang="cs-CZ" sz="1200" dirty="0" smtClean="0"/>
            </a:br>
            <a:endParaRPr lang="cs-CZ" sz="1200" dirty="0" smtClean="0"/>
          </a:p>
          <a:p>
            <a:r>
              <a:rPr lang="cs-CZ" sz="1200" dirty="0" smtClean="0"/>
              <a:t>Použité zdroje:</a:t>
            </a:r>
          </a:p>
          <a:p>
            <a:r>
              <a:rPr lang="cs-CZ" sz="1200" dirty="0" smtClean="0">
                <a:hlinkClick r:id="rId9"/>
              </a:rPr>
              <a:t>http://www.</a:t>
            </a:r>
            <a:r>
              <a:rPr lang="cs-CZ" sz="1200" dirty="0" err="1" smtClean="0">
                <a:hlinkClick r:id="rId9"/>
              </a:rPr>
              <a:t>youtube.com</a:t>
            </a:r>
            <a:r>
              <a:rPr lang="cs-CZ" sz="1200" dirty="0" smtClean="0">
                <a:hlinkClick r:id="rId9"/>
              </a:rPr>
              <a:t>/</a:t>
            </a:r>
            <a:r>
              <a:rPr lang="cs-CZ" sz="1200" dirty="0" err="1" smtClean="0">
                <a:hlinkClick r:id="rId9"/>
              </a:rPr>
              <a:t>watch</a:t>
            </a:r>
            <a:r>
              <a:rPr lang="cs-CZ" sz="1200" dirty="0" smtClean="0">
                <a:hlinkClick r:id="rId9"/>
              </a:rPr>
              <a:t>?v=Q_</a:t>
            </a:r>
            <a:r>
              <a:rPr lang="cs-CZ" sz="1200" dirty="0" err="1" smtClean="0">
                <a:hlinkClick r:id="rId9"/>
              </a:rPr>
              <a:t>msXNedeFQ</a:t>
            </a:r>
            <a:r>
              <a:rPr lang="cs-CZ" sz="1200" dirty="0" smtClean="0">
                <a:hlinkClick r:id="rId9"/>
              </a:rPr>
              <a:t>&amp;feature=</a:t>
            </a:r>
            <a:r>
              <a:rPr lang="cs-CZ" sz="1200" dirty="0" err="1" smtClean="0">
                <a:hlinkClick r:id="rId9"/>
              </a:rPr>
              <a:t>player</a:t>
            </a:r>
            <a:r>
              <a:rPr lang="cs-CZ" sz="1200" dirty="0" smtClean="0">
                <a:hlinkClick r:id="rId9"/>
              </a:rPr>
              <a:t>_</a:t>
            </a:r>
            <a:r>
              <a:rPr lang="cs-CZ" sz="1200" dirty="0" err="1" smtClean="0">
                <a:hlinkClick r:id="rId9"/>
              </a:rPr>
              <a:t>embedded</a:t>
            </a:r>
            <a:endParaRPr lang="cs-CZ" sz="1200" dirty="0" smtClean="0"/>
          </a:p>
          <a:p>
            <a:r>
              <a:rPr lang="cs-CZ" sz="1200" dirty="0" smtClean="0"/>
              <a:t>MATYÁŠEK, Jan a Věra ŠTIKOVÁ. </a:t>
            </a:r>
            <a:r>
              <a:rPr lang="cs-CZ" sz="1200" i="1" dirty="0" smtClean="0"/>
              <a:t>Přírodověda 5</a:t>
            </a:r>
            <a:r>
              <a:rPr lang="cs-CZ" sz="1200" dirty="0" smtClean="0"/>
              <a:t>: </a:t>
            </a:r>
            <a:r>
              <a:rPr lang="cs-CZ" sz="1200" i="1" dirty="0" smtClean="0"/>
              <a:t>Učebnice pro 5. ročník ZŠ</a:t>
            </a:r>
            <a:r>
              <a:rPr lang="cs-CZ" sz="1200" dirty="0" smtClean="0"/>
              <a:t>. Brno: Nová škola, 2011. ISBN 978-80-7289-070-5.</a:t>
            </a:r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148</TotalTime>
  <Words>424</Words>
  <Application>Microsoft Office PowerPoint</Application>
  <PresentationFormat>Předvádění na obrazovce (4:3)</PresentationFormat>
  <Paragraphs>118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Home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Pohybová soustava</dc:title>
  <dc:creator>Heli</dc:creator>
  <cp:lastModifiedBy>pc</cp:lastModifiedBy>
  <cp:revision>19</cp:revision>
  <dcterms:created xsi:type="dcterms:W3CDTF">2012-01-06T18:33:56Z</dcterms:created>
  <dcterms:modified xsi:type="dcterms:W3CDTF">2012-01-23T14:08:17Z</dcterms:modified>
</cp:coreProperties>
</file>