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60" r:id="rId5"/>
    <p:sldId id="263" r:id="rId6"/>
    <p:sldId id="258" r:id="rId7"/>
    <p:sldId id="259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B19A53-5C4C-4301-99AE-5B5D2D17AF10}" type="doc">
      <dgm:prSet loTypeId="urn:microsoft.com/office/officeart/2005/8/layout/chart3" loCatId="cycle" qsTypeId="urn:microsoft.com/office/officeart/2005/8/quickstyle/simple1" qsCatId="simple" csTypeId="urn:microsoft.com/office/officeart/2005/8/colors/accent1_2" csCatId="accent1" phldr="1"/>
      <dgm:spPr/>
    </dgm:pt>
    <dgm:pt modelId="{3DFD38E4-0678-4B97-9FBA-BFD647912757}">
      <dgm:prSet phldrT="[Text]"/>
      <dgm:spPr/>
      <dgm:t>
        <a:bodyPr/>
        <a:lstStyle/>
        <a:p>
          <a:r>
            <a:rPr lang="cs-CZ" i="1" dirty="0" smtClean="0"/>
            <a:t>Termínovaný vklad</a:t>
          </a:r>
          <a:endParaRPr lang="cs-CZ" i="1" dirty="0"/>
        </a:p>
      </dgm:t>
    </dgm:pt>
    <dgm:pt modelId="{B35A2DC0-0C16-4102-8D3E-D80C08999100}" type="parTrans" cxnId="{339C8AC9-2ADA-4257-BA3E-1EE4A5A06669}">
      <dgm:prSet/>
      <dgm:spPr/>
      <dgm:t>
        <a:bodyPr/>
        <a:lstStyle/>
        <a:p>
          <a:endParaRPr lang="cs-CZ"/>
        </a:p>
      </dgm:t>
    </dgm:pt>
    <dgm:pt modelId="{9EB803BB-4EEB-47B4-927F-EB40BEED0707}" type="sibTrans" cxnId="{339C8AC9-2ADA-4257-BA3E-1EE4A5A06669}">
      <dgm:prSet/>
      <dgm:spPr/>
      <dgm:t>
        <a:bodyPr/>
        <a:lstStyle/>
        <a:p>
          <a:endParaRPr lang="cs-CZ"/>
        </a:p>
      </dgm:t>
    </dgm:pt>
    <dgm:pt modelId="{4FF2778F-5845-4B24-908F-9F197A0B9CDD}">
      <dgm:prSet phldrT="[Text]"/>
      <dgm:spPr/>
      <dgm:t>
        <a:bodyPr/>
        <a:lstStyle/>
        <a:p>
          <a:r>
            <a:rPr lang="cs-CZ" dirty="0" smtClean="0"/>
            <a:t>Stavební spoření</a:t>
          </a:r>
          <a:endParaRPr lang="cs-CZ" dirty="0"/>
        </a:p>
      </dgm:t>
    </dgm:pt>
    <dgm:pt modelId="{174254A4-9ED0-483E-92E6-A02B5278CEF9}" type="parTrans" cxnId="{5305B3C6-FDA1-4CAE-81AD-6099F5DDB27B}">
      <dgm:prSet/>
      <dgm:spPr/>
      <dgm:t>
        <a:bodyPr/>
        <a:lstStyle/>
        <a:p>
          <a:endParaRPr lang="cs-CZ"/>
        </a:p>
      </dgm:t>
    </dgm:pt>
    <dgm:pt modelId="{7E8828F2-5760-4F6E-A812-377490AFA600}" type="sibTrans" cxnId="{5305B3C6-FDA1-4CAE-81AD-6099F5DDB27B}">
      <dgm:prSet/>
      <dgm:spPr/>
      <dgm:t>
        <a:bodyPr/>
        <a:lstStyle/>
        <a:p>
          <a:endParaRPr lang="cs-CZ"/>
        </a:p>
      </dgm:t>
    </dgm:pt>
    <dgm:pt modelId="{68996FC6-C9B5-47C7-81BF-AB381A1C94F1}">
      <dgm:prSet phldrT="[Text]"/>
      <dgm:spPr/>
      <dgm:t>
        <a:bodyPr/>
        <a:lstStyle/>
        <a:p>
          <a:r>
            <a:rPr lang="cs-CZ" dirty="0" smtClean="0"/>
            <a:t>akcie</a:t>
          </a:r>
          <a:endParaRPr lang="cs-CZ" dirty="0"/>
        </a:p>
      </dgm:t>
    </dgm:pt>
    <dgm:pt modelId="{1B7FA61F-FC90-4362-B81F-BD87FEDFC799}" type="parTrans" cxnId="{CC7D6604-054B-452B-867A-13D3CEF0BBE5}">
      <dgm:prSet/>
      <dgm:spPr/>
      <dgm:t>
        <a:bodyPr/>
        <a:lstStyle/>
        <a:p>
          <a:endParaRPr lang="cs-CZ"/>
        </a:p>
      </dgm:t>
    </dgm:pt>
    <dgm:pt modelId="{D3BF98C4-8D3B-44A7-B8B7-08BD471CE759}" type="sibTrans" cxnId="{CC7D6604-054B-452B-867A-13D3CEF0BBE5}">
      <dgm:prSet/>
      <dgm:spPr/>
      <dgm:t>
        <a:bodyPr/>
        <a:lstStyle/>
        <a:p>
          <a:endParaRPr lang="cs-CZ"/>
        </a:p>
      </dgm:t>
    </dgm:pt>
    <dgm:pt modelId="{F022E2B2-9393-41CC-9B4D-C29994AC9227}" type="pres">
      <dgm:prSet presAssocID="{85B19A53-5C4C-4301-99AE-5B5D2D17AF10}" presName="compositeShape" presStyleCnt="0">
        <dgm:presLayoutVars>
          <dgm:chMax val="7"/>
          <dgm:dir/>
          <dgm:resizeHandles val="exact"/>
        </dgm:presLayoutVars>
      </dgm:prSet>
      <dgm:spPr/>
    </dgm:pt>
    <dgm:pt modelId="{3E1CB8A9-EDC5-4B6B-A97F-F98ED1AB8BB2}" type="pres">
      <dgm:prSet presAssocID="{85B19A53-5C4C-4301-99AE-5B5D2D17AF10}" presName="wedge1" presStyleLbl="node1" presStyleIdx="0" presStyleCnt="3"/>
      <dgm:spPr/>
      <dgm:t>
        <a:bodyPr/>
        <a:lstStyle/>
        <a:p>
          <a:endParaRPr lang="cs-CZ"/>
        </a:p>
      </dgm:t>
    </dgm:pt>
    <dgm:pt modelId="{13584ECE-32A4-493F-A2E7-7A5CBB339584}" type="pres">
      <dgm:prSet presAssocID="{85B19A53-5C4C-4301-99AE-5B5D2D17AF10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BDB42B-59AB-4510-B395-3EF4F8CDCBB0}" type="pres">
      <dgm:prSet presAssocID="{85B19A53-5C4C-4301-99AE-5B5D2D17AF10}" presName="wedge2" presStyleLbl="node1" presStyleIdx="1" presStyleCnt="3" custLinFactNeighborX="4062" custLinFactNeighborY="-3"/>
      <dgm:spPr/>
      <dgm:t>
        <a:bodyPr/>
        <a:lstStyle/>
        <a:p>
          <a:endParaRPr lang="cs-CZ"/>
        </a:p>
      </dgm:t>
    </dgm:pt>
    <dgm:pt modelId="{4EE0A73A-2EC0-4549-9C1A-E9BD67CC26D3}" type="pres">
      <dgm:prSet presAssocID="{85B19A53-5C4C-4301-99AE-5B5D2D17AF10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E72986-78A0-42EA-93E8-11711556CFAB}" type="pres">
      <dgm:prSet presAssocID="{85B19A53-5C4C-4301-99AE-5B5D2D17AF10}" presName="wedge3" presStyleLbl="node1" presStyleIdx="2" presStyleCnt="3" custLinFactNeighborX="1953" custLinFactNeighborY="-3"/>
      <dgm:spPr/>
      <dgm:t>
        <a:bodyPr/>
        <a:lstStyle/>
        <a:p>
          <a:endParaRPr lang="cs-CZ"/>
        </a:p>
      </dgm:t>
    </dgm:pt>
    <dgm:pt modelId="{BEA881F9-822B-4F93-8E8A-839344D470FC}" type="pres">
      <dgm:prSet presAssocID="{85B19A53-5C4C-4301-99AE-5B5D2D17AF10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6097DDA-76BC-45E3-95D5-F69712672062}" type="presOf" srcId="{3DFD38E4-0678-4B97-9FBA-BFD647912757}" destId="{3E1CB8A9-EDC5-4B6B-A97F-F98ED1AB8BB2}" srcOrd="0" destOrd="0" presId="urn:microsoft.com/office/officeart/2005/8/layout/chart3"/>
    <dgm:cxn modelId="{CC7D6604-054B-452B-867A-13D3CEF0BBE5}" srcId="{85B19A53-5C4C-4301-99AE-5B5D2D17AF10}" destId="{68996FC6-C9B5-47C7-81BF-AB381A1C94F1}" srcOrd="2" destOrd="0" parTransId="{1B7FA61F-FC90-4362-B81F-BD87FEDFC799}" sibTransId="{D3BF98C4-8D3B-44A7-B8B7-08BD471CE759}"/>
    <dgm:cxn modelId="{DA0D0BA3-0DF5-4C47-AF7E-12B1960100C4}" type="presOf" srcId="{68996FC6-C9B5-47C7-81BF-AB381A1C94F1}" destId="{8CE72986-78A0-42EA-93E8-11711556CFAB}" srcOrd="0" destOrd="0" presId="urn:microsoft.com/office/officeart/2005/8/layout/chart3"/>
    <dgm:cxn modelId="{96C84CDD-ABBE-47AD-B15A-E87D0D17C4EA}" type="presOf" srcId="{3DFD38E4-0678-4B97-9FBA-BFD647912757}" destId="{13584ECE-32A4-493F-A2E7-7A5CBB339584}" srcOrd="1" destOrd="0" presId="urn:microsoft.com/office/officeart/2005/8/layout/chart3"/>
    <dgm:cxn modelId="{5305B3C6-FDA1-4CAE-81AD-6099F5DDB27B}" srcId="{85B19A53-5C4C-4301-99AE-5B5D2D17AF10}" destId="{4FF2778F-5845-4B24-908F-9F197A0B9CDD}" srcOrd="1" destOrd="0" parTransId="{174254A4-9ED0-483E-92E6-A02B5278CEF9}" sibTransId="{7E8828F2-5760-4F6E-A812-377490AFA600}"/>
    <dgm:cxn modelId="{C80BA71E-6748-47A1-A0D9-49651AC2084E}" type="presOf" srcId="{4FF2778F-5845-4B24-908F-9F197A0B9CDD}" destId="{4EE0A73A-2EC0-4549-9C1A-E9BD67CC26D3}" srcOrd="1" destOrd="0" presId="urn:microsoft.com/office/officeart/2005/8/layout/chart3"/>
    <dgm:cxn modelId="{E4E6B7FC-2B6E-4E42-8C7E-9C55C6745B11}" type="presOf" srcId="{68996FC6-C9B5-47C7-81BF-AB381A1C94F1}" destId="{BEA881F9-822B-4F93-8E8A-839344D470FC}" srcOrd="1" destOrd="0" presId="urn:microsoft.com/office/officeart/2005/8/layout/chart3"/>
    <dgm:cxn modelId="{92C0ADD5-FC18-478B-9CF1-7EB270B4E735}" type="presOf" srcId="{85B19A53-5C4C-4301-99AE-5B5D2D17AF10}" destId="{F022E2B2-9393-41CC-9B4D-C29994AC9227}" srcOrd="0" destOrd="0" presId="urn:microsoft.com/office/officeart/2005/8/layout/chart3"/>
    <dgm:cxn modelId="{339C8AC9-2ADA-4257-BA3E-1EE4A5A06669}" srcId="{85B19A53-5C4C-4301-99AE-5B5D2D17AF10}" destId="{3DFD38E4-0678-4B97-9FBA-BFD647912757}" srcOrd="0" destOrd="0" parTransId="{B35A2DC0-0C16-4102-8D3E-D80C08999100}" sibTransId="{9EB803BB-4EEB-47B4-927F-EB40BEED0707}"/>
    <dgm:cxn modelId="{A41D7C23-6630-4819-A2AE-DDDBA69BAA6B}" type="presOf" srcId="{4FF2778F-5845-4B24-908F-9F197A0B9CDD}" destId="{80BDB42B-59AB-4510-B395-3EF4F8CDCBB0}" srcOrd="0" destOrd="0" presId="urn:microsoft.com/office/officeart/2005/8/layout/chart3"/>
    <dgm:cxn modelId="{AAD6D0ED-144E-4E58-A6AA-F7960440831A}" type="presParOf" srcId="{F022E2B2-9393-41CC-9B4D-C29994AC9227}" destId="{3E1CB8A9-EDC5-4B6B-A97F-F98ED1AB8BB2}" srcOrd="0" destOrd="0" presId="urn:microsoft.com/office/officeart/2005/8/layout/chart3"/>
    <dgm:cxn modelId="{8ABB6D42-FA1A-4E93-9FE8-6CB11A35BE16}" type="presParOf" srcId="{F022E2B2-9393-41CC-9B4D-C29994AC9227}" destId="{13584ECE-32A4-493F-A2E7-7A5CBB339584}" srcOrd="1" destOrd="0" presId="urn:microsoft.com/office/officeart/2005/8/layout/chart3"/>
    <dgm:cxn modelId="{1E35616E-3C97-400A-A9FC-A83C8671222F}" type="presParOf" srcId="{F022E2B2-9393-41CC-9B4D-C29994AC9227}" destId="{80BDB42B-59AB-4510-B395-3EF4F8CDCBB0}" srcOrd="2" destOrd="0" presId="urn:microsoft.com/office/officeart/2005/8/layout/chart3"/>
    <dgm:cxn modelId="{4EDFBF0A-7316-4BE2-A836-BEF0DA47A08B}" type="presParOf" srcId="{F022E2B2-9393-41CC-9B4D-C29994AC9227}" destId="{4EE0A73A-2EC0-4549-9C1A-E9BD67CC26D3}" srcOrd="3" destOrd="0" presId="urn:microsoft.com/office/officeart/2005/8/layout/chart3"/>
    <dgm:cxn modelId="{23764496-8EFA-477A-8739-168A2A9D3512}" type="presParOf" srcId="{F022E2B2-9393-41CC-9B4D-C29994AC9227}" destId="{8CE72986-78A0-42EA-93E8-11711556CFAB}" srcOrd="4" destOrd="0" presId="urn:microsoft.com/office/officeart/2005/8/layout/chart3"/>
    <dgm:cxn modelId="{A8DDFF79-1360-4828-8FBB-FA8FEF190934}" type="presParOf" srcId="{F022E2B2-9393-41CC-9B4D-C29994AC9227}" destId="{BEA881F9-822B-4F93-8E8A-839344D470FC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A8A5AB-F072-410D-B2D6-AA0F097A71B7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061B4E3A-6ECB-4CE7-AFAD-97E99C15929B}">
      <dgm:prSet phldrT="[Text]"/>
      <dgm:spPr/>
      <dgm:t>
        <a:bodyPr/>
        <a:lstStyle/>
        <a:p>
          <a:r>
            <a:rPr lang="cs-CZ" dirty="0" smtClean="0"/>
            <a:t>spekulativní burzovní obchody</a:t>
          </a:r>
          <a:endParaRPr lang="cs-CZ" dirty="0"/>
        </a:p>
      </dgm:t>
    </dgm:pt>
    <dgm:pt modelId="{07A33BF2-B733-40A0-953E-EC93CB0B2F06}" type="parTrans" cxnId="{EA4E3DC2-2D65-49B5-BB96-5B92534F4CD2}">
      <dgm:prSet/>
      <dgm:spPr/>
      <dgm:t>
        <a:bodyPr/>
        <a:lstStyle/>
        <a:p>
          <a:endParaRPr lang="cs-CZ"/>
        </a:p>
      </dgm:t>
    </dgm:pt>
    <dgm:pt modelId="{76F11AA7-2548-4FA0-94F0-53249BBFE5D3}" type="sibTrans" cxnId="{EA4E3DC2-2D65-49B5-BB96-5B92534F4CD2}">
      <dgm:prSet/>
      <dgm:spPr/>
      <dgm:t>
        <a:bodyPr/>
        <a:lstStyle/>
        <a:p>
          <a:endParaRPr lang="cs-CZ"/>
        </a:p>
      </dgm:t>
    </dgm:pt>
    <dgm:pt modelId="{D5DAB0CC-5AA7-4AF0-9396-4A9D3F2CB7A7}">
      <dgm:prSet phldrT="[Text]"/>
      <dgm:spPr/>
      <dgm:t>
        <a:bodyPr/>
        <a:lstStyle/>
        <a:p>
          <a:r>
            <a:rPr lang="cs-CZ" dirty="0" smtClean="0"/>
            <a:t>vklady a cenné papíry se státní garancí</a:t>
          </a:r>
          <a:endParaRPr lang="cs-CZ" dirty="0"/>
        </a:p>
      </dgm:t>
    </dgm:pt>
    <dgm:pt modelId="{804B4FB0-7043-42FD-9876-D022E16AB6B5}" type="parTrans" cxnId="{B201FC3E-CDCB-4634-B99B-ADDE25893549}">
      <dgm:prSet/>
      <dgm:spPr/>
      <dgm:t>
        <a:bodyPr/>
        <a:lstStyle/>
        <a:p>
          <a:endParaRPr lang="cs-CZ"/>
        </a:p>
      </dgm:t>
    </dgm:pt>
    <dgm:pt modelId="{429365CD-3E23-42B1-B703-E7B3D878734C}" type="sibTrans" cxnId="{B201FC3E-CDCB-4634-B99B-ADDE25893549}">
      <dgm:prSet/>
      <dgm:spPr/>
      <dgm:t>
        <a:bodyPr/>
        <a:lstStyle/>
        <a:p>
          <a:endParaRPr lang="cs-CZ"/>
        </a:p>
      </dgm:t>
    </dgm:pt>
    <dgm:pt modelId="{1BD216FB-A095-4D3D-B3C8-230C343BE8B5}">
      <dgm:prSet phldrT="[Text]"/>
      <dgm:spPr/>
      <dgm:t>
        <a:bodyPr/>
        <a:lstStyle/>
        <a:p>
          <a:r>
            <a:rPr lang="cs-CZ" dirty="0" smtClean="0"/>
            <a:t>nemovitosti, starožitnosti, drahé kovy</a:t>
          </a:r>
          <a:endParaRPr lang="cs-CZ" dirty="0"/>
        </a:p>
      </dgm:t>
    </dgm:pt>
    <dgm:pt modelId="{D82E4C7E-ADC3-40A6-8B1D-712964538399}" type="parTrans" cxnId="{FC0926AA-3445-45D7-9E66-17380C9CEBF2}">
      <dgm:prSet/>
      <dgm:spPr/>
      <dgm:t>
        <a:bodyPr/>
        <a:lstStyle/>
        <a:p>
          <a:endParaRPr lang="cs-CZ"/>
        </a:p>
      </dgm:t>
    </dgm:pt>
    <dgm:pt modelId="{A20A95D4-DF1F-475F-B302-96FA1236007E}" type="sibTrans" cxnId="{FC0926AA-3445-45D7-9E66-17380C9CEBF2}">
      <dgm:prSet/>
      <dgm:spPr/>
      <dgm:t>
        <a:bodyPr/>
        <a:lstStyle/>
        <a:p>
          <a:endParaRPr lang="cs-CZ"/>
        </a:p>
      </dgm:t>
    </dgm:pt>
    <dgm:pt modelId="{9444272B-3AE9-4E73-849D-6E626E079092}">
      <dgm:prSet/>
      <dgm:spPr/>
      <dgm:t>
        <a:bodyPr/>
        <a:lstStyle/>
        <a:p>
          <a:r>
            <a:rPr lang="cs-CZ" dirty="0" smtClean="0"/>
            <a:t>akcie</a:t>
          </a:r>
          <a:endParaRPr lang="cs-CZ" dirty="0"/>
        </a:p>
      </dgm:t>
    </dgm:pt>
    <dgm:pt modelId="{83E8F3CC-1111-4DC5-9914-2901D3E37D07}" type="parTrans" cxnId="{84E05F12-71CD-4E3C-A58B-620716FB0805}">
      <dgm:prSet/>
      <dgm:spPr/>
      <dgm:t>
        <a:bodyPr/>
        <a:lstStyle/>
        <a:p>
          <a:endParaRPr lang="cs-CZ"/>
        </a:p>
      </dgm:t>
    </dgm:pt>
    <dgm:pt modelId="{3592D2B0-C3BF-4C75-8DDA-18B2CA27989B}" type="sibTrans" cxnId="{84E05F12-71CD-4E3C-A58B-620716FB0805}">
      <dgm:prSet/>
      <dgm:spPr/>
      <dgm:t>
        <a:bodyPr/>
        <a:lstStyle/>
        <a:p>
          <a:endParaRPr lang="cs-CZ"/>
        </a:p>
      </dgm:t>
    </dgm:pt>
    <dgm:pt modelId="{6056E261-E691-4DC7-B6B6-8DF754069B28}">
      <dgm:prSet/>
      <dgm:spPr/>
      <dgm:t>
        <a:bodyPr/>
        <a:lstStyle/>
        <a:p>
          <a:r>
            <a:rPr lang="cs-CZ" dirty="0" smtClean="0"/>
            <a:t>podnikové obligace, směnky, podílové listy</a:t>
          </a:r>
          <a:endParaRPr lang="cs-CZ" dirty="0"/>
        </a:p>
      </dgm:t>
    </dgm:pt>
    <dgm:pt modelId="{B0CFE3C3-B7B3-4766-8D00-5BD7EFFB7C20}" type="parTrans" cxnId="{201EA723-33FF-4E86-8005-987EEE5DAFC7}">
      <dgm:prSet/>
      <dgm:spPr/>
      <dgm:t>
        <a:bodyPr/>
        <a:lstStyle/>
        <a:p>
          <a:endParaRPr lang="cs-CZ"/>
        </a:p>
      </dgm:t>
    </dgm:pt>
    <dgm:pt modelId="{02C418DC-E9E9-4A77-B0C9-43C7DF4116A5}" type="sibTrans" cxnId="{201EA723-33FF-4E86-8005-987EEE5DAFC7}">
      <dgm:prSet/>
      <dgm:spPr/>
      <dgm:t>
        <a:bodyPr/>
        <a:lstStyle/>
        <a:p>
          <a:endParaRPr lang="cs-CZ"/>
        </a:p>
      </dgm:t>
    </dgm:pt>
    <dgm:pt modelId="{C77EA864-8FFF-4B51-9B2C-89442617101A}" type="pres">
      <dgm:prSet presAssocID="{11A8A5AB-F072-410D-B2D6-AA0F097A71B7}" presName="Name0" presStyleCnt="0">
        <dgm:presLayoutVars>
          <dgm:dir/>
          <dgm:animLvl val="lvl"/>
          <dgm:resizeHandles val="exact"/>
        </dgm:presLayoutVars>
      </dgm:prSet>
      <dgm:spPr/>
    </dgm:pt>
    <dgm:pt modelId="{F6A617AB-70BB-4F6D-A089-65C838152831}" type="pres">
      <dgm:prSet presAssocID="{061B4E3A-6ECB-4CE7-AFAD-97E99C15929B}" presName="Name8" presStyleCnt="0"/>
      <dgm:spPr/>
    </dgm:pt>
    <dgm:pt modelId="{987F187E-7A0E-44BA-AEFD-C3F6A046A54F}" type="pres">
      <dgm:prSet presAssocID="{061B4E3A-6ECB-4CE7-AFAD-97E99C15929B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1CB3FB-869A-4F6F-9874-C15ACB8D1182}" type="pres">
      <dgm:prSet presAssocID="{061B4E3A-6ECB-4CE7-AFAD-97E99C15929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BA2D79-BB07-43E7-A8B2-9E9A7FDF9A03}" type="pres">
      <dgm:prSet presAssocID="{9444272B-3AE9-4E73-849D-6E626E079092}" presName="Name8" presStyleCnt="0"/>
      <dgm:spPr/>
    </dgm:pt>
    <dgm:pt modelId="{348EA8A8-57AF-4DD4-A467-AAC591CEC7A1}" type="pres">
      <dgm:prSet presAssocID="{9444272B-3AE9-4E73-849D-6E626E079092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1F9DFF-B358-4B8C-90A1-A5F1929F1248}" type="pres">
      <dgm:prSet presAssocID="{9444272B-3AE9-4E73-849D-6E626E07909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0FF118-7696-42C4-9584-25C54C8086CB}" type="pres">
      <dgm:prSet presAssocID="{6056E261-E691-4DC7-B6B6-8DF754069B28}" presName="Name8" presStyleCnt="0"/>
      <dgm:spPr/>
    </dgm:pt>
    <dgm:pt modelId="{0CC71B06-CA17-440E-BC20-342BC599EF78}" type="pres">
      <dgm:prSet presAssocID="{6056E261-E691-4DC7-B6B6-8DF754069B28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E8E806-356B-4D2F-9BF2-DE1218391184}" type="pres">
      <dgm:prSet presAssocID="{6056E261-E691-4DC7-B6B6-8DF754069B2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3D3338-8333-4C61-A51B-88F7DD0864B5}" type="pres">
      <dgm:prSet presAssocID="{D5DAB0CC-5AA7-4AF0-9396-4A9D3F2CB7A7}" presName="Name8" presStyleCnt="0"/>
      <dgm:spPr/>
    </dgm:pt>
    <dgm:pt modelId="{98F07D35-DBC6-4BF5-9D7B-3F9624D40192}" type="pres">
      <dgm:prSet presAssocID="{D5DAB0CC-5AA7-4AF0-9396-4A9D3F2CB7A7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0F97FE-0453-4BF2-97BE-9D2D0749D651}" type="pres">
      <dgm:prSet presAssocID="{D5DAB0CC-5AA7-4AF0-9396-4A9D3F2CB7A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BDC506-3B07-4E46-8836-7AAAF66FD0CA}" type="pres">
      <dgm:prSet presAssocID="{1BD216FB-A095-4D3D-B3C8-230C343BE8B5}" presName="Name8" presStyleCnt="0"/>
      <dgm:spPr/>
    </dgm:pt>
    <dgm:pt modelId="{68C1F846-0997-4855-8BEC-AE856E777D91}" type="pres">
      <dgm:prSet presAssocID="{1BD216FB-A095-4D3D-B3C8-230C343BE8B5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92798E-9D66-4F02-B6B0-013F9863E08B}" type="pres">
      <dgm:prSet presAssocID="{1BD216FB-A095-4D3D-B3C8-230C343BE8B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A45609D-61AF-4FA4-B896-FE3A225DF457}" type="presOf" srcId="{061B4E3A-6ECB-4CE7-AFAD-97E99C15929B}" destId="{B11CB3FB-869A-4F6F-9874-C15ACB8D1182}" srcOrd="1" destOrd="0" presId="urn:microsoft.com/office/officeart/2005/8/layout/pyramid1"/>
    <dgm:cxn modelId="{60F20774-C027-4A59-AA2B-1E4EC711CB07}" type="presOf" srcId="{1BD216FB-A095-4D3D-B3C8-230C343BE8B5}" destId="{CB92798E-9D66-4F02-B6B0-013F9863E08B}" srcOrd="1" destOrd="0" presId="urn:microsoft.com/office/officeart/2005/8/layout/pyramid1"/>
    <dgm:cxn modelId="{E7D14F0F-56B2-454C-AF09-A882A622EE8F}" type="presOf" srcId="{061B4E3A-6ECB-4CE7-AFAD-97E99C15929B}" destId="{987F187E-7A0E-44BA-AEFD-C3F6A046A54F}" srcOrd="0" destOrd="0" presId="urn:microsoft.com/office/officeart/2005/8/layout/pyramid1"/>
    <dgm:cxn modelId="{FC0926AA-3445-45D7-9E66-17380C9CEBF2}" srcId="{11A8A5AB-F072-410D-B2D6-AA0F097A71B7}" destId="{1BD216FB-A095-4D3D-B3C8-230C343BE8B5}" srcOrd="4" destOrd="0" parTransId="{D82E4C7E-ADC3-40A6-8B1D-712964538399}" sibTransId="{A20A95D4-DF1F-475F-B302-96FA1236007E}"/>
    <dgm:cxn modelId="{84E05F12-71CD-4E3C-A58B-620716FB0805}" srcId="{11A8A5AB-F072-410D-B2D6-AA0F097A71B7}" destId="{9444272B-3AE9-4E73-849D-6E626E079092}" srcOrd="1" destOrd="0" parTransId="{83E8F3CC-1111-4DC5-9914-2901D3E37D07}" sibTransId="{3592D2B0-C3BF-4C75-8DDA-18B2CA27989B}"/>
    <dgm:cxn modelId="{DBE94E84-8645-4DDA-A68B-35625B3AA1E4}" type="presOf" srcId="{11A8A5AB-F072-410D-B2D6-AA0F097A71B7}" destId="{C77EA864-8FFF-4B51-9B2C-89442617101A}" srcOrd="0" destOrd="0" presId="urn:microsoft.com/office/officeart/2005/8/layout/pyramid1"/>
    <dgm:cxn modelId="{4DC1452A-2A92-4577-8576-C1DE25AF5176}" type="presOf" srcId="{9444272B-3AE9-4E73-849D-6E626E079092}" destId="{5D1F9DFF-B358-4B8C-90A1-A5F1929F1248}" srcOrd="1" destOrd="0" presId="urn:microsoft.com/office/officeart/2005/8/layout/pyramid1"/>
    <dgm:cxn modelId="{EA4E3DC2-2D65-49B5-BB96-5B92534F4CD2}" srcId="{11A8A5AB-F072-410D-B2D6-AA0F097A71B7}" destId="{061B4E3A-6ECB-4CE7-AFAD-97E99C15929B}" srcOrd="0" destOrd="0" parTransId="{07A33BF2-B733-40A0-953E-EC93CB0B2F06}" sibTransId="{76F11AA7-2548-4FA0-94F0-53249BBFE5D3}"/>
    <dgm:cxn modelId="{9DC3F82B-528D-4547-AF8D-76F57101FDE2}" type="presOf" srcId="{D5DAB0CC-5AA7-4AF0-9396-4A9D3F2CB7A7}" destId="{98F07D35-DBC6-4BF5-9D7B-3F9624D40192}" srcOrd="0" destOrd="0" presId="urn:microsoft.com/office/officeart/2005/8/layout/pyramid1"/>
    <dgm:cxn modelId="{90513FCB-6DAC-4276-A66B-F625127C718B}" type="presOf" srcId="{6056E261-E691-4DC7-B6B6-8DF754069B28}" destId="{0CC71B06-CA17-440E-BC20-342BC599EF78}" srcOrd="0" destOrd="0" presId="urn:microsoft.com/office/officeart/2005/8/layout/pyramid1"/>
    <dgm:cxn modelId="{B201FC3E-CDCB-4634-B99B-ADDE25893549}" srcId="{11A8A5AB-F072-410D-B2D6-AA0F097A71B7}" destId="{D5DAB0CC-5AA7-4AF0-9396-4A9D3F2CB7A7}" srcOrd="3" destOrd="0" parTransId="{804B4FB0-7043-42FD-9876-D022E16AB6B5}" sibTransId="{429365CD-3E23-42B1-B703-E7B3D878734C}"/>
    <dgm:cxn modelId="{1F48506D-F3C0-4A9E-B062-B00E9A25554C}" type="presOf" srcId="{9444272B-3AE9-4E73-849D-6E626E079092}" destId="{348EA8A8-57AF-4DD4-A467-AAC591CEC7A1}" srcOrd="0" destOrd="0" presId="urn:microsoft.com/office/officeart/2005/8/layout/pyramid1"/>
    <dgm:cxn modelId="{C7FD759F-C431-4B48-9490-DFC579A5B973}" type="presOf" srcId="{1BD216FB-A095-4D3D-B3C8-230C343BE8B5}" destId="{68C1F846-0997-4855-8BEC-AE856E777D91}" srcOrd="0" destOrd="0" presId="urn:microsoft.com/office/officeart/2005/8/layout/pyramid1"/>
    <dgm:cxn modelId="{2CC5BE17-DE96-40E8-A0B4-7E4CBC986694}" type="presOf" srcId="{6056E261-E691-4DC7-B6B6-8DF754069B28}" destId="{D8E8E806-356B-4D2F-9BF2-DE1218391184}" srcOrd="1" destOrd="0" presId="urn:microsoft.com/office/officeart/2005/8/layout/pyramid1"/>
    <dgm:cxn modelId="{32EFC32B-2749-47A7-8F4E-9770B6B60B8D}" type="presOf" srcId="{D5DAB0CC-5AA7-4AF0-9396-4A9D3F2CB7A7}" destId="{520F97FE-0453-4BF2-97BE-9D2D0749D651}" srcOrd="1" destOrd="0" presId="urn:microsoft.com/office/officeart/2005/8/layout/pyramid1"/>
    <dgm:cxn modelId="{201EA723-33FF-4E86-8005-987EEE5DAFC7}" srcId="{11A8A5AB-F072-410D-B2D6-AA0F097A71B7}" destId="{6056E261-E691-4DC7-B6B6-8DF754069B28}" srcOrd="2" destOrd="0" parTransId="{B0CFE3C3-B7B3-4766-8D00-5BD7EFFB7C20}" sibTransId="{02C418DC-E9E9-4A77-B0C9-43C7DF4116A5}"/>
    <dgm:cxn modelId="{E55631CF-7347-42E6-9919-47473B0ED3B0}" type="presParOf" srcId="{C77EA864-8FFF-4B51-9B2C-89442617101A}" destId="{F6A617AB-70BB-4F6D-A089-65C838152831}" srcOrd="0" destOrd="0" presId="urn:microsoft.com/office/officeart/2005/8/layout/pyramid1"/>
    <dgm:cxn modelId="{09328F98-9684-4692-BA6F-7C2F67EA16DD}" type="presParOf" srcId="{F6A617AB-70BB-4F6D-A089-65C838152831}" destId="{987F187E-7A0E-44BA-AEFD-C3F6A046A54F}" srcOrd="0" destOrd="0" presId="urn:microsoft.com/office/officeart/2005/8/layout/pyramid1"/>
    <dgm:cxn modelId="{CFAD5A6F-3842-42E9-A207-6A25CFF6F109}" type="presParOf" srcId="{F6A617AB-70BB-4F6D-A089-65C838152831}" destId="{B11CB3FB-869A-4F6F-9874-C15ACB8D1182}" srcOrd="1" destOrd="0" presId="urn:microsoft.com/office/officeart/2005/8/layout/pyramid1"/>
    <dgm:cxn modelId="{9E17EC18-2060-47D0-BD31-25AC218181E8}" type="presParOf" srcId="{C77EA864-8FFF-4B51-9B2C-89442617101A}" destId="{23BA2D79-BB07-43E7-A8B2-9E9A7FDF9A03}" srcOrd="1" destOrd="0" presId="urn:microsoft.com/office/officeart/2005/8/layout/pyramid1"/>
    <dgm:cxn modelId="{B822EA5F-66AE-4425-B198-B1A2CB530344}" type="presParOf" srcId="{23BA2D79-BB07-43E7-A8B2-9E9A7FDF9A03}" destId="{348EA8A8-57AF-4DD4-A467-AAC591CEC7A1}" srcOrd="0" destOrd="0" presId="urn:microsoft.com/office/officeart/2005/8/layout/pyramid1"/>
    <dgm:cxn modelId="{C65FB4B1-72B5-4CBB-A762-E9F51DB77274}" type="presParOf" srcId="{23BA2D79-BB07-43E7-A8B2-9E9A7FDF9A03}" destId="{5D1F9DFF-B358-4B8C-90A1-A5F1929F1248}" srcOrd="1" destOrd="0" presId="urn:microsoft.com/office/officeart/2005/8/layout/pyramid1"/>
    <dgm:cxn modelId="{772D7205-3724-431F-A55B-9547C23CA35B}" type="presParOf" srcId="{C77EA864-8FFF-4B51-9B2C-89442617101A}" destId="{520FF118-7696-42C4-9584-25C54C8086CB}" srcOrd="2" destOrd="0" presId="urn:microsoft.com/office/officeart/2005/8/layout/pyramid1"/>
    <dgm:cxn modelId="{BA6042AC-2CC8-43EF-A56F-DE58CB30ECBC}" type="presParOf" srcId="{520FF118-7696-42C4-9584-25C54C8086CB}" destId="{0CC71B06-CA17-440E-BC20-342BC599EF78}" srcOrd="0" destOrd="0" presId="urn:microsoft.com/office/officeart/2005/8/layout/pyramid1"/>
    <dgm:cxn modelId="{5BB5B357-DEAB-425A-8741-79F9A03344CE}" type="presParOf" srcId="{520FF118-7696-42C4-9584-25C54C8086CB}" destId="{D8E8E806-356B-4D2F-9BF2-DE1218391184}" srcOrd="1" destOrd="0" presId="urn:microsoft.com/office/officeart/2005/8/layout/pyramid1"/>
    <dgm:cxn modelId="{4DB29C4D-6286-4BCE-A3E5-36F6BAA4B72F}" type="presParOf" srcId="{C77EA864-8FFF-4B51-9B2C-89442617101A}" destId="{403D3338-8333-4C61-A51B-88F7DD0864B5}" srcOrd="3" destOrd="0" presId="urn:microsoft.com/office/officeart/2005/8/layout/pyramid1"/>
    <dgm:cxn modelId="{BC5BCC58-0D57-4B76-8785-05E0A13C03B1}" type="presParOf" srcId="{403D3338-8333-4C61-A51B-88F7DD0864B5}" destId="{98F07D35-DBC6-4BF5-9D7B-3F9624D40192}" srcOrd="0" destOrd="0" presId="urn:microsoft.com/office/officeart/2005/8/layout/pyramid1"/>
    <dgm:cxn modelId="{2EC56D46-F8B9-4905-A1C5-B7DB394A4A7B}" type="presParOf" srcId="{403D3338-8333-4C61-A51B-88F7DD0864B5}" destId="{520F97FE-0453-4BF2-97BE-9D2D0749D651}" srcOrd="1" destOrd="0" presId="urn:microsoft.com/office/officeart/2005/8/layout/pyramid1"/>
    <dgm:cxn modelId="{6F5DDC47-33C2-475C-B033-45191B4A05B3}" type="presParOf" srcId="{C77EA864-8FFF-4B51-9B2C-89442617101A}" destId="{C2BDC506-3B07-4E46-8836-7AAAF66FD0CA}" srcOrd="4" destOrd="0" presId="urn:microsoft.com/office/officeart/2005/8/layout/pyramid1"/>
    <dgm:cxn modelId="{3B693DA2-86DC-4C9B-A051-EC00621516C0}" type="presParOf" srcId="{C2BDC506-3B07-4E46-8836-7AAAF66FD0CA}" destId="{68C1F846-0997-4855-8BEC-AE856E777D91}" srcOrd="0" destOrd="0" presId="urn:microsoft.com/office/officeart/2005/8/layout/pyramid1"/>
    <dgm:cxn modelId="{7CDA58FC-B884-49A3-9F54-CAD8AEF8B033}" type="presParOf" srcId="{C2BDC506-3B07-4E46-8836-7AAAF66FD0CA}" destId="{CB92798E-9D66-4F02-B6B0-013F9863E08B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1CB8A9-EDC5-4B6B-A97F-F98ED1AB8BB2}">
      <dsp:nvSpPr>
        <dsp:cNvPr id="0" name=""/>
        <dsp:cNvSpPr/>
      </dsp:nvSpPr>
      <dsp:spPr>
        <a:xfrm>
          <a:off x="1466871" y="209003"/>
          <a:ext cx="2600928" cy="2600928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i="1" kern="1200" dirty="0" smtClean="0"/>
            <a:t>Termínovaný vklad</a:t>
          </a:r>
          <a:endParaRPr lang="cs-CZ" sz="1100" i="1" kern="1200" dirty="0"/>
        </a:p>
      </dsp:txBody>
      <dsp:txXfrm>
        <a:off x="2880971" y="688936"/>
        <a:ext cx="882458" cy="866976"/>
      </dsp:txXfrm>
    </dsp:sp>
    <dsp:sp modelId="{80BDB42B-59AB-4510-B395-3EF4F8CDCBB0}">
      <dsp:nvSpPr>
        <dsp:cNvPr id="0" name=""/>
        <dsp:cNvSpPr/>
      </dsp:nvSpPr>
      <dsp:spPr>
        <a:xfrm>
          <a:off x="1438449" y="286333"/>
          <a:ext cx="2600928" cy="2600928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Stavební spoření</a:t>
          </a:r>
          <a:endParaRPr lang="cs-CZ" sz="1100" kern="1200" dirty="0"/>
        </a:p>
      </dsp:txBody>
      <dsp:txXfrm>
        <a:off x="2150608" y="1927396"/>
        <a:ext cx="1176610" cy="805049"/>
      </dsp:txXfrm>
    </dsp:sp>
    <dsp:sp modelId="{8CE72986-78A0-42EA-93E8-11711556CFAB}">
      <dsp:nvSpPr>
        <dsp:cNvPr id="0" name=""/>
        <dsp:cNvSpPr/>
      </dsp:nvSpPr>
      <dsp:spPr>
        <a:xfrm>
          <a:off x="1383595" y="286333"/>
          <a:ext cx="2600928" cy="2600928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akcie</a:t>
          </a:r>
          <a:endParaRPr lang="cs-CZ" sz="1100" kern="1200" dirty="0"/>
        </a:p>
      </dsp:txBody>
      <dsp:txXfrm>
        <a:off x="1662266" y="797230"/>
        <a:ext cx="882458" cy="8669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7F187E-7A0E-44BA-AEFD-C3F6A046A54F}">
      <dsp:nvSpPr>
        <dsp:cNvPr id="0" name=""/>
        <dsp:cNvSpPr/>
      </dsp:nvSpPr>
      <dsp:spPr>
        <a:xfrm>
          <a:off x="3291840" y="0"/>
          <a:ext cx="1645919" cy="1144269"/>
        </a:xfrm>
        <a:prstGeom prst="trapezoid">
          <a:avLst>
            <a:gd name="adj" fmla="val 7192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spekulativní burzovní obchody</a:t>
          </a:r>
          <a:endParaRPr lang="cs-CZ" sz="2100" kern="1200" dirty="0"/>
        </a:p>
      </dsp:txBody>
      <dsp:txXfrm>
        <a:off x="3291840" y="0"/>
        <a:ext cx="1645919" cy="1144269"/>
      </dsp:txXfrm>
    </dsp:sp>
    <dsp:sp modelId="{348EA8A8-57AF-4DD4-A467-AAC591CEC7A1}">
      <dsp:nvSpPr>
        <dsp:cNvPr id="0" name=""/>
        <dsp:cNvSpPr/>
      </dsp:nvSpPr>
      <dsp:spPr>
        <a:xfrm>
          <a:off x="2468880" y="1144270"/>
          <a:ext cx="3291839" cy="1144269"/>
        </a:xfrm>
        <a:prstGeom prst="trapezoid">
          <a:avLst>
            <a:gd name="adj" fmla="val 7192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akcie</a:t>
          </a:r>
          <a:endParaRPr lang="cs-CZ" sz="2100" kern="1200" dirty="0"/>
        </a:p>
      </dsp:txBody>
      <dsp:txXfrm>
        <a:off x="3044951" y="1144270"/>
        <a:ext cx="2139696" cy="1144269"/>
      </dsp:txXfrm>
    </dsp:sp>
    <dsp:sp modelId="{0CC71B06-CA17-440E-BC20-342BC599EF78}">
      <dsp:nvSpPr>
        <dsp:cNvPr id="0" name=""/>
        <dsp:cNvSpPr/>
      </dsp:nvSpPr>
      <dsp:spPr>
        <a:xfrm>
          <a:off x="1645920" y="2288540"/>
          <a:ext cx="4937759" cy="1144269"/>
        </a:xfrm>
        <a:prstGeom prst="trapezoid">
          <a:avLst>
            <a:gd name="adj" fmla="val 7192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podnikové obligace, směnky, podílové listy</a:t>
          </a:r>
          <a:endParaRPr lang="cs-CZ" sz="2100" kern="1200" dirty="0"/>
        </a:p>
      </dsp:txBody>
      <dsp:txXfrm>
        <a:off x="2510028" y="2288540"/>
        <a:ext cx="3209544" cy="1144269"/>
      </dsp:txXfrm>
    </dsp:sp>
    <dsp:sp modelId="{98F07D35-DBC6-4BF5-9D7B-3F9624D40192}">
      <dsp:nvSpPr>
        <dsp:cNvPr id="0" name=""/>
        <dsp:cNvSpPr/>
      </dsp:nvSpPr>
      <dsp:spPr>
        <a:xfrm>
          <a:off x="822960" y="3432809"/>
          <a:ext cx="6583679" cy="1144269"/>
        </a:xfrm>
        <a:prstGeom prst="trapezoid">
          <a:avLst>
            <a:gd name="adj" fmla="val 7192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vklady a cenné papíry se státní garancí</a:t>
          </a:r>
          <a:endParaRPr lang="cs-CZ" sz="2100" kern="1200" dirty="0"/>
        </a:p>
      </dsp:txBody>
      <dsp:txXfrm>
        <a:off x="1975104" y="3432809"/>
        <a:ext cx="4279392" cy="1144269"/>
      </dsp:txXfrm>
    </dsp:sp>
    <dsp:sp modelId="{68C1F846-0997-4855-8BEC-AE856E777D91}">
      <dsp:nvSpPr>
        <dsp:cNvPr id="0" name=""/>
        <dsp:cNvSpPr/>
      </dsp:nvSpPr>
      <dsp:spPr>
        <a:xfrm>
          <a:off x="0" y="4577079"/>
          <a:ext cx="8229599" cy="1144269"/>
        </a:xfrm>
        <a:prstGeom prst="trapezoid">
          <a:avLst>
            <a:gd name="adj" fmla="val 7192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nemovitosti, starožitnosti, drahé kovy</a:t>
          </a:r>
          <a:endParaRPr lang="cs-CZ" sz="2100" kern="1200" dirty="0"/>
        </a:p>
      </dsp:txBody>
      <dsp:txXfrm>
        <a:off x="1440179" y="4577079"/>
        <a:ext cx="5349240" cy="11442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F48F0CA-6D2C-402C-8824-218A660AC29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CEB8E14-7E4E-4401-9E97-9C1A880AF0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nez.cz/data/static_pages/dokumenty/FINEZ_Vzorova-portfolia_vyvazene_2011-12-31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0622967"/>
              </p:ext>
            </p:extLst>
          </p:nvPr>
        </p:nvGraphicFramePr>
        <p:xfrm>
          <a:off x="2481263" y="388938"/>
          <a:ext cx="4090987" cy="616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kument" r:id="rId3" imgW="5903610" imgH="8893399" progId="Word.Document.12">
                  <p:embed/>
                </p:oleObj>
              </mc:Choice>
              <mc:Fallback>
                <p:oleObj name="Dokument" r:id="rId3" imgW="5903610" imgH="889339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1263" y="388938"/>
                        <a:ext cx="4090987" cy="6165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661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Finanční řízení firmy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Finanční portfolio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rozložení finančních investic firmy</a:t>
            </a:r>
          </a:p>
          <a:p>
            <a:r>
              <a:rPr lang="cs-CZ" dirty="0" smtClean="0"/>
              <a:t>investice se liší výnosností a rizikem</a:t>
            </a:r>
          </a:p>
          <a:p>
            <a:r>
              <a:rPr lang="cs-CZ" dirty="0" smtClean="0"/>
              <a:t>cílem je minimalizovat riziko </a:t>
            </a: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2915816" y="3068960"/>
          <a:ext cx="540060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Sestavení finančního portfolia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Vycházíme z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příjmů a výdajů firmy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majetku firmy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cílů firmy</a:t>
            </a:r>
            <a:endParaRPr lang="cs-CZ" dirty="0"/>
          </a:p>
        </p:txBody>
      </p:sp>
      <p:pic>
        <p:nvPicPr>
          <p:cNvPr id="2050" name="Picture 2" descr="C:\Users\buri\AppData\Local\Microsoft\Windows\Temporary Internet Files\Content.IE5\JC5EWDGL\MC90025046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429000"/>
            <a:ext cx="2670772" cy="25998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finančních portfolií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dirty="0" smtClean="0"/>
              <a:t> </a:t>
            </a:r>
            <a:r>
              <a:rPr lang="cs-CZ" b="1" dirty="0" smtClean="0"/>
              <a:t>Defenzivní</a:t>
            </a:r>
            <a:r>
              <a:rPr lang="cs-CZ" dirty="0" smtClean="0"/>
              <a:t> – cílový výnos 2-4 %, pokles do 10%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b="1" dirty="0" smtClean="0"/>
              <a:t>Konzervativní</a:t>
            </a:r>
            <a:r>
              <a:rPr lang="cs-CZ" dirty="0" smtClean="0"/>
              <a:t> – cílový výnos 4-6 %, pokles do 20 %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b="1" dirty="0" smtClean="0"/>
              <a:t>Vyvážené</a:t>
            </a:r>
            <a:r>
              <a:rPr lang="cs-CZ" dirty="0" smtClean="0"/>
              <a:t> – cílový výnos 6-8 %, pokles do 30 %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b="1" dirty="0" smtClean="0"/>
              <a:t>Dynamické</a:t>
            </a:r>
            <a:r>
              <a:rPr lang="cs-CZ" dirty="0" smtClean="0"/>
              <a:t> – cílový výnos 8-10 %, pokles do 40%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b="1" dirty="0" smtClean="0"/>
              <a:t>Agresivní</a:t>
            </a:r>
            <a:r>
              <a:rPr lang="cs-CZ" dirty="0" smtClean="0"/>
              <a:t> – cílový výnos 10-12 %, pokles bez omezení</a:t>
            </a:r>
            <a:endParaRPr lang="cs-CZ" dirty="0"/>
          </a:p>
        </p:txBody>
      </p:sp>
      <p:sp>
        <p:nvSpPr>
          <p:cNvPr id="4" name="Výbuch 2 3">
            <a:hlinkClick r:id="rId2"/>
          </p:cNvPr>
          <p:cNvSpPr/>
          <p:nvPr/>
        </p:nvSpPr>
        <p:spPr>
          <a:xfrm>
            <a:off x="4139952" y="4869160"/>
            <a:ext cx="3096344" cy="185050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Pyramida bezpečnosti investic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uspořádání finančních investic z hlediska výnosnosti a rizikovosti</a:t>
            </a:r>
          </a:p>
          <a:p>
            <a:r>
              <a:rPr lang="cs-CZ" dirty="0" smtClean="0"/>
              <a:t>výnosnost – nejčastěji se vyjadřuje úrokovou mírou</a:t>
            </a:r>
          </a:p>
          <a:p>
            <a:r>
              <a:rPr lang="cs-CZ" dirty="0" smtClean="0"/>
              <a:t>riziko –stupeň nejistoty očekávaných výnosů</a:t>
            </a:r>
          </a:p>
          <a:p>
            <a:r>
              <a:rPr lang="cs-CZ" dirty="0" smtClean="0"/>
              <a:t>směrem nahoru roste výnosnost a zároveň riziko</a:t>
            </a:r>
            <a:endParaRPr lang="cs-CZ" dirty="0"/>
          </a:p>
        </p:txBody>
      </p:sp>
      <p:pic>
        <p:nvPicPr>
          <p:cNvPr id="1026" name="Picture 2" descr="C:\Users\buri\AppData\Local\Microsoft\Windows\Temporary Internet Files\Content.IE5\5GC3IIU8\MP9004425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221088"/>
            <a:ext cx="3347864" cy="22319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57200" y="404813"/>
          <a:ext cx="8229600" cy="5721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642194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Úkol - Seřaďte následující finanční investice od nejméně k nejvíce rizikovým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060848"/>
            <a:ext cx="8229600" cy="4464496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stavební spoření</a:t>
            </a:r>
          </a:p>
          <a:p>
            <a:r>
              <a:rPr lang="cs-CZ" sz="2800" dirty="0" smtClean="0"/>
              <a:t>obraz</a:t>
            </a:r>
          </a:p>
          <a:p>
            <a:r>
              <a:rPr lang="cs-CZ" sz="2800" dirty="0" smtClean="0"/>
              <a:t>spekulace na vývoj cizí měny</a:t>
            </a:r>
          </a:p>
          <a:p>
            <a:r>
              <a:rPr lang="cs-CZ" sz="2800" dirty="0" smtClean="0"/>
              <a:t>státní pokladniční poukázka</a:t>
            </a:r>
          </a:p>
          <a:p>
            <a:r>
              <a:rPr lang="cs-CZ" sz="2800" dirty="0" smtClean="0"/>
              <a:t>firemní dluhopis</a:t>
            </a:r>
          </a:p>
          <a:p>
            <a:r>
              <a:rPr lang="cs-CZ" sz="2800" dirty="0" smtClean="0"/>
              <a:t>zlato</a:t>
            </a:r>
          </a:p>
          <a:p>
            <a:r>
              <a:rPr lang="cs-CZ" sz="2800" dirty="0" smtClean="0"/>
              <a:t>termínovaný vklad v bance</a:t>
            </a:r>
          </a:p>
          <a:p>
            <a:r>
              <a:rPr lang="cs-CZ" sz="2800" dirty="0" smtClean="0"/>
              <a:t>podílový list</a:t>
            </a:r>
          </a:p>
          <a:p>
            <a:r>
              <a:rPr lang="cs-CZ" sz="2800" dirty="0" smtClean="0"/>
              <a:t>akcie</a:t>
            </a:r>
          </a:p>
          <a:p>
            <a:endParaRPr lang="cs-CZ" sz="28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Obraz, zlato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Stavební spoření, státní pokladniční poukázka, termínovaný vklad v bance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Podílový list, firemní dluhopis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Akcie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Spekulace na vývoj cizí měny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120</TotalTime>
  <Words>206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Arkýř</vt:lpstr>
      <vt:lpstr>Microsoft Word Document</vt:lpstr>
      <vt:lpstr>Prezentace aplikace PowerPoint</vt:lpstr>
      <vt:lpstr>Finanční řízení firmy</vt:lpstr>
      <vt:lpstr>Finanční portfolio</vt:lpstr>
      <vt:lpstr>Sestavení finančního portfolia</vt:lpstr>
      <vt:lpstr>Typy finančních portfolií</vt:lpstr>
      <vt:lpstr>Pyramida bezpečnosti investic</vt:lpstr>
      <vt:lpstr>Prezentace aplikace PowerPoint</vt:lpstr>
      <vt:lpstr>Úkol - Seřaďte následující finanční investice od nejméně k nejvíce rizikovým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řízení firmy</dc:title>
  <dc:creator>buri</dc:creator>
  <cp:lastModifiedBy>Iva Buriánková</cp:lastModifiedBy>
  <cp:revision>16</cp:revision>
  <dcterms:created xsi:type="dcterms:W3CDTF">2013-02-10T14:26:19Z</dcterms:created>
  <dcterms:modified xsi:type="dcterms:W3CDTF">2013-06-27T10:11:49Z</dcterms:modified>
</cp:coreProperties>
</file>