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7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1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66"/>
    <a:srgbClr val="FFFF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915C4-193E-41FF-B237-17C867A368F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BEA75-E213-40F1-97B5-6E546132C5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99572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915C4-193E-41FF-B237-17C867A368F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BEA75-E213-40F1-97B5-6E546132C5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57393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915C4-193E-41FF-B237-17C867A368F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BEA75-E213-40F1-97B5-6E546132C5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603761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915C4-193E-41FF-B237-17C867A368F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BEA75-E213-40F1-97B5-6E546132C5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30594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915C4-193E-41FF-B237-17C867A368F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BEA75-E213-40F1-97B5-6E546132C5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915819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915C4-193E-41FF-B237-17C867A368F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BEA75-E213-40F1-97B5-6E546132C5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77696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915C4-193E-41FF-B237-17C867A368F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BEA75-E213-40F1-97B5-6E546132C5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5801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915C4-193E-41FF-B237-17C867A368F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BEA75-E213-40F1-97B5-6E546132C5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61275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915C4-193E-41FF-B237-17C867A368F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BEA75-E213-40F1-97B5-6E546132C5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20609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915C4-193E-41FF-B237-17C867A368F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BEA75-E213-40F1-97B5-6E546132C5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686193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915C4-193E-41FF-B237-17C867A368F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BEA75-E213-40F1-97B5-6E546132C5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5351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0B7C781-F53D-449F-9051-C95A6284B47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044200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367C404-7E25-45F1-AE21-73FFFC70DB0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124098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97ED57-48B6-4AB4-BB45-DB7DDBA3979D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319363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680481-72EF-4965-8109-7DF742950D6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938077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012D694-7587-4E1F-909A-A94A61DEACCD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691911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B32B5F-AA7D-43E5-8668-4B8EA3FD34B5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376682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2BA500-8844-44F1-A9BD-D904382E73F4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5609944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3EA320-0E00-45AC-ACB8-2BDE4C090AAA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4972035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0F4C753-7B6C-453D-B704-A9C5A26841F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942013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04F3FBF-5CFD-49EC-B123-7E0F3352CDC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5734595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C9165B-DA31-4F6E-8711-D7BA3FE064F0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852190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915C4-193E-41FF-B237-17C867A368F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7BEA75-E213-40F1-97B5-6E546132C5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15721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81A3A44-CC9F-4952-8F70-F6E1ABDA7FDB}" type="slidenum">
              <a:rPr lang="cs-CZ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038923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7" Type="http://schemas.openxmlformats.org/officeDocument/2006/relationships/image" Target="../media/image17.w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wmf"/><Relationship Id="rId5" Type="http://schemas.openxmlformats.org/officeDocument/2006/relationships/image" Target="../media/image2.wmf"/><Relationship Id="rId4" Type="http://schemas.openxmlformats.org/officeDocument/2006/relationships/image" Target="../media/image15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wmf"/><Relationship Id="rId3" Type="http://schemas.openxmlformats.org/officeDocument/2006/relationships/image" Target="../media/image19.wmf"/><Relationship Id="rId7" Type="http://schemas.openxmlformats.org/officeDocument/2006/relationships/image" Target="../media/image22.wm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21.wmf"/><Relationship Id="rId4" Type="http://schemas.openxmlformats.org/officeDocument/2006/relationships/image" Target="../media/image2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wmf"/><Relationship Id="rId5" Type="http://schemas.openxmlformats.org/officeDocument/2006/relationships/image" Target="../media/image4.wmf"/><Relationship Id="rId4" Type="http://schemas.openxmlformats.org/officeDocument/2006/relationships/image" Target="../media/image26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wmf"/><Relationship Id="rId7" Type="http://schemas.openxmlformats.org/officeDocument/2006/relationships/image" Target="../media/image32.jpeg"/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wmf"/><Relationship Id="rId5" Type="http://schemas.openxmlformats.org/officeDocument/2006/relationships/image" Target="../media/image17.wmf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085184"/>
            <a:ext cx="5665787" cy="123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2984257" y="708660"/>
            <a:ext cx="3175486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 smtClean="0">
                <a:solidFill>
                  <a:srgbClr val="000000"/>
                </a:solidFill>
              </a:rPr>
              <a:t>12 Polní plodiny</a:t>
            </a:r>
            <a:endParaRPr lang="cs-CZ" dirty="0" smtClean="0">
              <a:solidFill>
                <a:srgbClr val="000000"/>
              </a:solidFill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2400" b="1" dirty="0" smtClean="0">
                <a:solidFill>
                  <a:srgbClr val="000000"/>
                </a:solidFill>
              </a:rPr>
              <a:t>VY_32_INOVACE_12</a:t>
            </a:r>
          </a:p>
        </p:txBody>
      </p:sp>
      <p:sp>
        <p:nvSpPr>
          <p:cNvPr id="2055" name="Text Box 7"/>
          <p:cNvSpPr txBox="1">
            <a:spLocks noChangeArrowheads="1"/>
          </p:cNvSpPr>
          <p:nvPr/>
        </p:nvSpPr>
        <p:spPr bwMode="auto">
          <a:xfrm>
            <a:off x="539750" y="2280110"/>
            <a:ext cx="8064500" cy="19236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cs-CZ" sz="1400" b="1" dirty="0" smtClean="0">
                <a:solidFill>
                  <a:srgbClr val="000000"/>
                </a:solidFill>
              </a:rPr>
              <a:t>autor:</a:t>
            </a:r>
            <a:r>
              <a:rPr lang="cs-CZ" sz="1400" dirty="0" smtClean="0">
                <a:solidFill>
                  <a:srgbClr val="000000"/>
                </a:solidFill>
              </a:rPr>
              <a:t>		Mgr. Soňa Kubíčková</a:t>
            </a:r>
          </a:p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cs-CZ" sz="1400" b="1" dirty="0" smtClean="0">
                <a:solidFill>
                  <a:srgbClr val="000000"/>
                </a:solidFill>
              </a:rPr>
              <a:t>identifikace:</a:t>
            </a:r>
            <a:r>
              <a:rPr lang="cs-CZ" sz="1400" dirty="0" smtClean="0">
                <a:solidFill>
                  <a:srgbClr val="000000"/>
                </a:solidFill>
              </a:rPr>
              <a:t>	C1 - 12</a:t>
            </a:r>
          </a:p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cs-CZ" sz="1400" b="1" dirty="0" smtClean="0">
                <a:solidFill>
                  <a:srgbClr val="000000"/>
                </a:solidFill>
              </a:rPr>
              <a:t>třída:</a:t>
            </a:r>
            <a:r>
              <a:rPr lang="cs-CZ" sz="1400" dirty="0" smtClean="0">
                <a:solidFill>
                  <a:srgbClr val="000000"/>
                </a:solidFill>
              </a:rPr>
              <a:t>		3.</a:t>
            </a:r>
          </a:p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cs-CZ" sz="1400" b="1" dirty="0" smtClean="0">
                <a:solidFill>
                  <a:srgbClr val="000000"/>
                </a:solidFill>
              </a:rPr>
              <a:t>předmět:</a:t>
            </a:r>
            <a:r>
              <a:rPr lang="cs-CZ" sz="1400" dirty="0" smtClean="0">
                <a:solidFill>
                  <a:srgbClr val="000000"/>
                </a:solidFill>
              </a:rPr>
              <a:t>		Prvouka</a:t>
            </a:r>
          </a:p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cs-CZ" sz="1400" b="1" dirty="0" smtClean="0">
                <a:solidFill>
                  <a:srgbClr val="000000"/>
                </a:solidFill>
              </a:rPr>
              <a:t>anotace:</a:t>
            </a:r>
            <a:r>
              <a:rPr lang="cs-CZ" sz="1400" dirty="0" smtClean="0">
                <a:solidFill>
                  <a:srgbClr val="000000"/>
                </a:solidFill>
              </a:rPr>
              <a:t>		Procvičení a upevnění učiva o polních plodinách. 	</a:t>
            </a:r>
          </a:p>
          <a:p>
            <a:pPr fontAlgn="base">
              <a:spcBef>
                <a:spcPct val="50000"/>
              </a:spcBef>
              <a:spcAft>
                <a:spcPct val="0"/>
              </a:spcAft>
            </a:pPr>
            <a:endParaRPr lang="cs-CZ" sz="1400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2670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476672"/>
            <a:ext cx="6692922" cy="1384995"/>
          </a:xfrm>
          <a:prstGeom prst="rect">
            <a:avLst/>
          </a:prstGeom>
          <a:solidFill>
            <a:srgbClr val="FFFFCC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Užitkové rostliny, které pěstujeme na polích, </a:t>
            </a:r>
          </a:p>
          <a:p>
            <a:pPr algn="ctr"/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nazýváme 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polní plodiny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pPr algn="ctr"/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Patří k nim: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" name="Picture 2" descr="C:\Users\Projektor\AppData\Local\Microsoft\Windows\Temporary Internet Files\Content.IE5\IXIDNQWG\MC9003313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02202" y="2210867"/>
            <a:ext cx="1224136" cy="1179214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jektor\AppData\Local\Microsoft\Windows\Temporary Internet Files\Content.IE5\LWZG0AQB\MC900232570[1].wmf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CC00"/>
              </a:clrFrom>
              <a:clrTo>
                <a:srgbClr val="FFCC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93926" y="2217066"/>
            <a:ext cx="1368151" cy="1166816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jektor\AppData\Local\Microsoft\Windows\Temporary Internet Files\Content.IE5\LWZG0AQB\MC9001231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2836" y="2231062"/>
            <a:ext cx="1224135" cy="1166816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Projektor\AppData\Local\Microsoft\Windows\Temporary Internet Files\Content.IE5\NDS11M1L\MC90014954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9" y="2194580"/>
            <a:ext cx="1118034" cy="1212425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jektor\AppData\Local\Microsoft\Windows\Temporary Internet Files\Content.IE5\Q5SIP1T6\MC900216810[1].wmf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33A8FF"/>
              </a:clrFrom>
              <a:clrTo>
                <a:srgbClr val="33A8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93935" y="2231062"/>
            <a:ext cx="1205493" cy="1175943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rojektor\AppData\Local\Microsoft\Windows\Temporary Internet Files\Content.IE5\UIG1W4PH\MC900193140[1].wmf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9323" t="39105"/>
          <a:stretch/>
        </p:blipFill>
        <p:spPr bwMode="auto">
          <a:xfrm>
            <a:off x="7668344" y="2202018"/>
            <a:ext cx="1056322" cy="1196912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02206" y="3411019"/>
            <a:ext cx="549894" cy="3009542"/>
          </a:xfrm>
          <a:prstGeom prst="rect">
            <a:avLst/>
          </a:prstGeom>
          <a:noFill/>
        </p:spPr>
        <p:txBody>
          <a:bodyPr vert="wordArtVert" wrap="none" rtlCol="0">
            <a:spAutoFit/>
          </a:bodyPr>
          <a:lstStyle/>
          <a:p>
            <a:r>
              <a:rPr lang="cs-CZ" sz="2000" b="1" dirty="0" smtClean="0"/>
              <a:t>obilniny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77058" y="3411019"/>
            <a:ext cx="549894" cy="3367525"/>
          </a:xfrm>
          <a:prstGeom prst="rect">
            <a:avLst/>
          </a:prstGeom>
          <a:noFill/>
        </p:spPr>
        <p:txBody>
          <a:bodyPr vert="wordArtVert" wrap="none" rtlCol="0">
            <a:spAutoFit/>
          </a:bodyPr>
          <a:lstStyle/>
          <a:p>
            <a:r>
              <a:rPr lang="cs-CZ" sz="2000" b="1" dirty="0" smtClean="0"/>
              <a:t>okopaniny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21296" y="3407005"/>
            <a:ext cx="549894" cy="3366755"/>
          </a:xfrm>
          <a:prstGeom prst="rect">
            <a:avLst/>
          </a:prstGeom>
          <a:noFill/>
        </p:spPr>
        <p:txBody>
          <a:bodyPr vert="wordArtVert" wrap="none" rtlCol="0">
            <a:spAutoFit/>
          </a:bodyPr>
          <a:lstStyle/>
          <a:p>
            <a:r>
              <a:rPr lang="cs-CZ" sz="2000" b="1" dirty="0" smtClean="0"/>
              <a:t>luskoviny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68198" y="3414676"/>
            <a:ext cx="549894" cy="2644314"/>
          </a:xfrm>
          <a:prstGeom prst="rect">
            <a:avLst/>
          </a:prstGeom>
          <a:noFill/>
        </p:spPr>
        <p:txBody>
          <a:bodyPr vert="wordArtVert" wrap="none" rtlCol="0">
            <a:spAutoFit/>
          </a:bodyPr>
          <a:lstStyle/>
          <a:p>
            <a:r>
              <a:rPr lang="cs-CZ" sz="2000" b="1" dirty="0" smtClean="0"/>
              <a:t>pícniny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39190" y="3438119"/>
            <a:ext cx="549894" cy="3009542"/>
          </a:xfrm>
          <a:prstGeom prst="rect">
            <a:avLst/>
          </a:prstGeom>
          <a:noFill/>
        </p:spPr>
        <p:txBody>
          <a:bodyPr vert="wordArtVert" wrap="none" rtlCol="0">
            <a:spAutoFit/>
          </a:bodyPr>
          <a:lstStyle/>
          <a:p>
            <a:r>
              <a:rPr lang="cs-CZ" sz="2000" b="1" dirty="0" smtClean="0"/>
              <a:t>olejniny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668344" y="3398930"/>
            <a:ext cx="1280351" cy="2987934"/>
          </a:xfrm>
          <a:prstGeom prst="rect">
            <a:avLst/>
          </a:prstGeom>
          <a:noFill/>
        </p:spPr>
        <p:txBody>
          <a:bodyPr vert="wordArtVert" wrap="none" rtlCol="0">
            <a:spAutoFit/>
          </a:bodyPr>
          <a:lstStyle/>
          <a:p>
            <a:r>
              <a:rPr lang="cs-CZ" sz="2000" b="1" dirty="0" smtClean="0"/>
              <a:t>Textilní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plodiny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1821645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/>
      <p:bldP spid="10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47447" y="476672"/>
            <a:ext cx="3429272" cy="707886"/>
          </a:xfrm>
          <a:prstGeom prst="rect">
            <a:avLst/>
          </a:prstGeom>
          <a:solidFill>
            <a:srgbClr val="FFFFCC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      Obilniny:      </a:t>
            </a:r>
            <a:endParaRPr lang="cs-CZ" sz="40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3" name="Picture 2" descr="C:\Users\Projektor\AppData\Local\Microsoft\Windows\Temporary Internet Files\Content.IE5\IPMRDGEY\MP9004116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1158" y="4725144"/>
            <a:ext cx="1521849" cy="1521849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97218676"/>
              </p:ext>
            </p:extLst>
          </p:nvPr>
        </p:nvGraphicFramePr>
        <p:xfrm>
          <a:off x="1413392" y="1556792"/>
          <a:ext cx="6097381" cy="29616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1000"/>
                <a:gridCol w="381000"/>
                <a:gridCol w="762000"/>
                <a:gridCol w="208280"/>
                <a:gridCol w="555101"/>
                <a:gridCol w="762000"/>
                <a:gridCol w="762000"/>
                <a:gridCol w="762000"/>
                <a:gridCol w="762000"/>
                <a:gridCol w="762000"/>
              </a:tblGrid>
              <a:tr h="365760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ž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i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t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o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4" descr="C:\Users\Projektor\AppData\Local\Microsoft\Windows\Temporary Internet Files\Content.IE5\YHIGNTG8\MP90042210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0778" y="4753419"/>
            <a:ext cx="1378055" cy="1525545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Projektor\AppData\Local\Microsoft\Windows\Temporary Internet Files\Content.IE5\G6EK19EX\MP90043066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830614"/>
            <a:ext cx="1833932" cy="1525545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rojektor\AppData\Local\Microsoft\Windows\Temporary Internet Files\Content.IE5\LWZG0AQB\MP90044840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33745" y="830613"/>
            <a:ext cx="2301843" cy="1525545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Projektor\AppData\Local\Microsoft\Windows\Temporary Internet Files\Content.IE5\NOK3JUQM\MP90042775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4" y="4686615"/>
            <a:ext cx="1184775" cy="1560378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339333" y="6368240"/>
            <a:ext cx="21842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Dopište názvy obilnin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12113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98822" y="476672"/>
            <a:ext cx="3926524" cy="707886"/>
          </a:xfrm>
          <a:prstGeom prst="rect">
            <a:avLst/>
          </a:prstGeom>
          <a:solidFill>
            <a:srgbClr val="FFFFCC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      Okopaniny:      </a:t>
            </a:r>
            <a:endParaRPr lang="cs-CZ" sz="40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30" name="Picture 6" descr="C:\Users\Projektor\AppData\Local\Microsoft\Windows\Temporary Internet Files\Content.IE5\LWZG0AQB\MP90042266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83276" y="3983382"/>
            <a:ext cx="1799691" cy="1200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rojektor\AppData\Local\Microsoft\Windows\Temporary Internet Files\Content.IE5\TL0AG0I5\MC9001495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476672"/>
            <a:ext cx="1866523" cy="2355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rojektor\AppData\Local\Microsoft\Windows\Temporary Internet Files\Content.IE5\VJPG747D\MC9002343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25346" y="4982429"/>
            <a:ext cx="1601788" cy="139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rojektor\AppData\Local\Microsoft\Windows\Temporary Internet Files\Content.IE5\NDS11M1L\MC90033136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466816">
            <a:off x="6834036" y="614626"/>
            <a:ext cx="1809184" cy="1742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rojektor\AppData\Local\Microsoft\Windows\Temporary Internet Files\Content.IE5\VMUKIEE7\MC9003253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80192" y="3862622"/>
            <a:ext cx="1184670" cy="1321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rojektor\AppData\Local\Microsoft\Windows\Temporary Internet Files\Content.IE5\UIG1W4PH\MC90030004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02555" y="5389496"/>
            <a:ext cx="1207467" cy="983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859305" y="1641720"/>
            <a:ext cx="3205557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/>
              <a:t>Říkejte, co se vyrábí </a:t>
            </a:r>
          </a:p>
          <a:p>
            <a:pPr algn="ctr"/>
            <a:r>
              <a:rPr lang="cs-CZ" sz="2800" dirty="0" smtClean="0"/>
              <a:t>z brambor </a:t>
            </a:r>
          </a:p>
          <a:p>
            <a:pPr algn="ctr"/>
            <a:r>
              <a:rPr lang="cs-CZ" sz="2800" dirty="0" smtClean="0"/>
              <a:t>a co z řepy cukrovky.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491554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53943" y="476672"/>
            <a:ext cx="3836115" cy="707886"/>
          </a:xfrm>
          <a:prstGeom prst="rect">
            <a:avLst/>
          </a:prstGeom>
          <a:solidFill>
            <a:srgbClr val="FFFFCC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      Luskoviny:      </a:t>
            </a:r>
            <a:endParaRPr lang="cs-CZ" sz="4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020668"/>
            <a:ext cx="14488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Opravte věty: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4066" y="1688314"/>
            <a:ext cx="6617004" cy="646331"/>
          </a:xfrm>
          <a:prstGeom prst="rect">
            <a:avLst/>
          </a:prstGeom>
          <a:noFill/>
          <a:ln>
            <a:solidFill>
              <a:schemeClr val="tx1"/>
            </a:solidFill>
            <a:prstDash val="sysDot"/>
          </a:ln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Plodem luskovin jsou bulvy - lusky.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9995" y="2492896"/>
            <a:ext cx="8564011" cy="646331"/>
          </a:xfrm>
          <a:prstGeom prst="rect">
            <a:avLst/>
          </a:prstGeom>
          <a:noFill/>
          <a:ln>
            <a:solidFill>
              <a:schemeClr val="tx1"/>
            </a:solidFill>
            <a:prstDash val="sysDot"/>
          </a:ln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Luskoviny pěstujeme - chováme pro semena.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9995" y="3327887"/>
            <a:ext cx="8165825" cy="646331"/>
          </a:xfrm>
          <a:prstGeom prst="rect">
            <a:avLst/>
          </a:prstGeom>
          <a:noFill/>
          <a:ln>
            <a:solidFill>
              <a:schemeClr val="tx1"/>
            </a:solidFill>
            <a:prstDash val="sysDot"/>
          </a:ln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Semenům luskovin říkáme luštěniny - hlízy.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01649" y="4141796"/>
            <a:ext cx="8657819" cy="1200329"/>
          </a:xfrm>
          <a:prstGeom prst="rect">
            <a:avLst/>
          </a:prstGeom>
          <a:noFill/>
          <a:ln>
            <a:solidFill>
              <a:schemeClr val="tx1"/>
            </a:solidFill>
            <a:prstDash val="sysDot"/>
          </a:ln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Mezi luskoviny patří: </a:t>
            </a:r>
          </a:p>
          <a:p>
            <a:r>
              <a:rPr lang="cs-CZ" sz="3600" dirty="0">
                <a:solidFill>
                  <a:srgbClr val="00B050"/>
                </a:solidFill>
              </a:rPr>
              <a:t> </a:t>
            </a:r>
            <a:r>
              <a:rPr lang="cs-CZ" sz="3600" dirty="0" smtClean="0">
                <a:solidFill>
                  <a:srgbClr val="00B050"/>
                </a:solidFill>
              </a:rPr>
              <a:t>                hrách, fazol, slunečnice, čočka, sója.</a:t>
            </a:r>
            <a:endParaRPr lang="cs-CZ" sz="3600" dirty="0">
              <a:solidFill>
                <a:srgbClr val="00B050"/>
              </a:solidFill>
            </a:endParaRPr>
          </a:p>
        </p:txBody>
      </p:sp>
      <p:pic>
        <p:nvPicPr>
          <p:cNvPr id="2050" name="Picture 2" descr="C:\Users\Projektor\AppData\Local\Microsoft\Windows\Temporary Internet Files\Content.IE5\D013XS6I\MP9004005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4748" y="5517232"/>
            <a:ext cx="840955" cy="105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rojektor\AppData\Local\Microsoft\Windows\Temporary Internet Files\Content.IE5\LWZG0AQB\MC9003312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44394" y="5669290"/>
            <a:ext cx="1287446" cy="900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rojektor\AppData\Local\Microsoft\Windows\Temporary Internet Files\Content.IE5\NDS11M1L\MC9003314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12311" y="307532"/>
            <a:ext cx="1641695" cy="1795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rojektor\AppData\Local\Microsoft\Windows\Temporary Internet Files\Content.IE5\X2C6737N\MC90003639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5568468"/>
            <a:ext cx="864096" cy="1213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rojektor\AppData\Local\Microsoft\Windows\Temporary Internet Files\Content.IE5\IPMRDGEY\MC90023257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5588177"/>
            <a:ext cx="1443488" cy="1062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rojektor\AppData\Local\Microsoft\Windows\Temporary Internet Files\Content.IE5\VMUKIEE7\MC90021537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5709520"/>
            <a:ext cx="1319253" cy="931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Projektor\AppData\Local\Microsoft\Windows\Temporary Internet Files\Content.IE5\X2C6737N\MC90025084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39848" y="5687584"/>
            <a:ext cx="986619" cy="948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29168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05992" y="2457040"/>
            <a:ext cx="3184013" cy="707886"/>
          </a:xfrm>
          <a:prstGeom prst="rect">
            <a:avLst/>
          </a:prstGeom>
          <a:solidFill>
            <a:srgbClr val="FFFFCC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      Pícniny:      </a:t>
            </a:r>
            <a:endParaRPr lang="cs-CZ" sz="40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3075" name="Picture 3" descr="C:\Users\Projektor\AppData\Local\Microsoft\Windows\Temporary Internet Files\Content.IE5\4RRDSMX9\MP9002622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2446" y="5072625"/>
            <a:ext cx="2236588" cy="1476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Projektor\AppData\Local\Microsoft\Windows\Temporary Internet Files\Content.IE5\PNVXNOW5\MP90043931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19397" y="4221088"/>
            <a:ext cx="1557204" cy="2337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Projektor\AppData\Local\Microsoft\Windows\Temporary Internet Files\Content.IE5\TL0AG0I5\MP90022774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79064" y="4941391"/>
            <a:ext cx="2371325" cy="1569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9553" y="332656"/>
            <a:ext cx="761689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Používají se ke krmení hospodářských zvířat. </a:t>
            </a:r>
          </a:p>
          <a:p>
            <a:pPr algn="ctr"/>
            <a:r>
              <a:rPr lang="cs-CZ" sz="3200" dirty="0" smtClean="0"/>
              <a:t>U nás se nejvíce pěstuje: jetel a vojtěška.</a:t>
            </a:r>
          </a:p>
          <a:p>
            <a:pPr algn="ctr"/>
            <a:r>
              <a:rPr lang="cs-CZ" sz="3200" dirty="0" smtClean="0"/>
              <a:t>Tyto rostliny nazýváme:</a:t>
            </a:r>
            <a:endParaRPr lang="cs-CZ" sz="3200" dirty="0"/>
          </a:p>
        </p:txBody>
      </p:sp>
      <p:pic>
        <p:nvPicPr>
          <p:cNvPr id="1026" name="Picture 2" descr="C:\Users\Projektor\AppData\Local\Microsoft\Windows\Temporary Internet Files\Content.IE5\PNVXNOW5\MC90012316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21227" flipH="1">
            <a:off x="6859126" y="1676375"/>
            <a:ext cx="1708109" cy="2419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jektor\AppData\Local\Microsoft\Windows\Temporary Internet Files\Content.IE5\TL0AG0I5\MC900149783[1].wmf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B0D1F0"/>
              </a:clrFrom>
              <a:clrTo>
                <a:srgbClr val="B0D1F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902316"/>
            <a:ext cx="2120611" cy="2460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44749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83338" y="416858"/>
            <a:ext cx="3421258" cy="707886"/>
          </a:xfrm>
          <a:prstGeom prst="rect">
            <a:avLst/>
          </a:prstGeom>
          <a:solidFill>
            <a:srgbClr val="FFFFCC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      Olejniny:      </a:t>
            </a:r>
            <a:endParaRPr lang="cs-CZ" sz="40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3" name="Picture 3" descr="C:\Users\Projektor\AppData\Local\Microsoft\Windows\Temporary Internet Files\Content.IE5\G6EK19EX\MP9000911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12255" y="416858"/>
            <a:ext cx="4272680" cy="5685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7058" y="2195374"/>
            <a:ext cx="4113818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Olejniny jsou rostliny,</a:t>
            </a:r>
          </a:p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</a:p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z  jejichž semen se získává olej.</a:t>
            </a:r>
          </a:p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</a:p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Je to například </a:t>
            </a:r>
          </a:p>
          <a:p>
            <a:pPr algn="ctr"/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ctr"/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ř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epka  olejka  a  slunečnice.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7058" y="6041575"/>
            <a:ext cx="44456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Hádejte, co je na obrázku.</a:t>
            </a:r>
          </a:p>
          <a:p>
            <a:pPr algn="ctr"/>
            <a:r>
              <a:rPr lang="cs-CZ" dirty="0" smtClean="0"/>
              <a:t>(klikejte, obrázek se bude postupně odkrývat)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612254" y="416858"/>
            <a:ext cx="1429103" cy="7078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041357" y="416858"/>
            <a:ext cx="1429103" cy="7078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455831" y="416858"/>
            <a:ext cx="1429103" cy="7078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612253" y="1124744"/>
            <a:ext cx="1429103" cy="7078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41357" y="1124744"/>
            <a:ext cx="1429103" cy="7078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70460" y="1119690"/>
            <a:ext cx="1429103" cy="7078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612255" y="1832630"/>
            <a:ext cx="1429103" cy="7078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049327" y="1827576"/>
            <a:ext cx="1429103" cy="7078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470459" y="1841431"/>
            <a:ext cx="1429103" cy="7078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612255" y="2535462"/>
            <a:ext cx="1429103" cy="7078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6056642" y="2530408"/>
            <a:ext cx="1429103" cy="7078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485745" y="2549317"/>
            <a:ext cx="1429103" cy="7078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612255" y="3259723"/>
            <a:ext cx="1429103" cy="7078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056641" y="3257203"/>
            <a:ext cx="1429103" cy="7078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7485744" y="3238294"/>
            <a:ext cx="1429103" cy="7078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4612255" y="3976410"/>
            <a:ext cx="1429103" cy="7078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612252" y="4684296"/>
            <a:ext cx="1429103" cy="7078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061574" y="3981891"/>
            <a:ext cx="1429103" cy="7078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041357" y="4684296"/>
            <a:ext cx="1429103" cy="7078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485745" y="3965089"/>
            <a:ext cx="1429103" cy="7078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7470458" y="4684296"/>
            <a:ext cx="1429103" cy="7078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613506" y="5394702"/>
            <a:ext cx="1429103" cy="7078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6026728" y="5373274"/>
            <a:ext cx="1429103" cy="7078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7455830" y="5392182"/>
            <a:ext cx="1429103" cy="7078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6099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3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6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9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2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0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8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5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2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48832" y="476672"/>
            <a:ext cx="4826514" cy="707886"/>
          </a:xfrm>
          <a:prstGeom prst="rect">
            <a:avLst/>
          </a:prstGeom>
          <a:solidFill>
            <a:srgbClr val="FFFFCC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      Textilní plodiny:      </a:t>
            </a:r>
            <a:endParaRPr lang="cs-CZ" sz="4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92087" y="1628800"/>
            <a:ext cx="7751994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/>
              <a:t>Jsou to rostliny, které pěstujeme pro výrobu vlákna, </a:t>
            </a:r>
          </a:p>
          <a:p>
            <a:pPr algn="ctr"/>
            <a:r>
              <a:rPr lang="cs-CZ" sz="2800" dirty="0" smtClean="0"/>
              <a:t>z něhož se potom vyrábějí </a:t>
            </a:r>
          </a:p>
          <a:p>
            <a:pPr algn="ctr"/>
            <a:r>
              <a:rPr lang="cs-CZ" sz="2800" dirty="0" smtClean="0"/>
              <a:t>textilie, látky, ale také lana a provazy.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3467325"/>
            <a:ext cx="24862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Je to například: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96961" y="3467325"/>
            <a:ext cx="3577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L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68444" y="3467325"/>
            <a:ext cx="8354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E  N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96961" y="4052100"/>
            <a:ext cx="4074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</a:rPr>
              <a:t>B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28993" y="4052099"/>
            <a:ext cx="23391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A  V  L  N  Í  K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101770" y="4660185"/>
            <a:ext cx="3978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</a:rPr>
              <a:t>K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569069" y="5373216"/>
            <a:ext cx="23952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O  P  Ř  I  V  A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141065" y="5373215"/>
            <a:ext cx="3978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</a:rPr>
              <a:t>K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3569069" y="4671692"/>
            <a:ext cx="24256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O   N   O   P   Í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0973" y="6141810"/>
            <a:ext cx="84751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66FF66"/>
                </a:solidFill>
              </a:rPr>
              <a:t>Z cizokrajných rostlin je to: kokosová palma, juka, agáve…</a:t>
            </a:r>
            <a:endParaRPr lang="cs-CZ" sz="2800" dirty="0">
              <a:solidFill>
                <a:srgbClr val="66FF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14042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1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Projektor\AppData\Local\Microsoft\Windows\Temporary Internet Files\Content.IE5\K6FQX20L\MC9002961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95331" y="5053629"/>
            <a:ext cx="1552937" cy="136543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/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rojektor\AppData\Local\Microsoft\Windows\Temporary Internet Files\Content.IE5\LWZG0AQB\MC9002809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1340" y="1340768"/>
            <a:ext cx="1704396" cy="139088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/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Projektor\AppData\Local\Microsoft\Windows\Temporary Internet Files\Content.IE5\D013XS6I\MP90040059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8599" y="1381210"/>
            <a:ext cx="1259339" cy="135044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1" descr="C:\Users\Projektor\AppData\Local\Microsoft\Windows\Temporary Internet Files\Content.IE5\UIG1W4PH\MC9003000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33796" y="5094414"/>
            <a:ext cx="1572430" cy="128087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rojektor\AppData\Local\Microsoft\Windows\Temporary Internet Files\Content.IE5\NOK3JUQM\MC90019896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80212" y="1441983"/>
            <a:ext cx="1652028" cy="135723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/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rojektor\AppData\Local\Microsoft\Windows\Temporary Internet Files\Content.IE5\G6EK19EX\MP900400761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871" t="11192"/>
          <a:stretch/>
        </p:blipFill>
        <p:spPr bwMode="auto">
          <a:xfrm>
            <a:off x="6730815" y="5050643"/>
            <a:ext cx="1655522" cy="136841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/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418765" y="260648"/>
            <a:ext cx="6306471" cy="707886"/>
          </a:xfrm>
          <a:prstGeom prst="rect">
            <a:avLst/>
          </a:prstGeom>
          <a:solidFill>
            <a:srgbClr val="FFFFCC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      Spojte, co k sobě patří:      </a:t>
            </a:r>
            <a:endParaRPr lang="cs-CZ" sz="4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78938" y="3275500"/>
            <a:ext cx="8786123" cy="12618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</a:t>
            </a:r>
            <a:r>
              <a:rPr lang="cs-CZ" sz="2800" dirty="0" smtClean="0">
                <a:solidFill>
                  <a:srgbClr val="FF0000"/>
                </a:solidFill>
              </a:rPr>
              <a:t>olejniny              luskoviny             textilní plodiny   </a:t>
            </a:r>
          </a:p>
          <a:p>
            <a:endParaRPr lang="cs-CZ" sz="2000" dirty="0" smtClean="0">
              <a:solidFill>
                <a:srgbClr val="FF0000"/>
              </a:solidFill>
            </a:endParaRPr>
          </a:p>
          <a:p>
            <a:r>
              <a:rPr lang="cs-CZ" sz="2800" dirty="0" smtClean="0">
                <a:solidFill>
                  <a:srgbClr val="FF0000"/>
                </a:solidFill>
              </a:rPr>
              <a:t>		okopaniny	          pícniny	</a:t>
            </a: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    obilniny 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409621" y="3281143"/>
            <a:ext cx="1512742" cy="553998"/>
          </a:xfrm>
          <a:prstGeom prst="roundRect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2643181" y="3275500"/>
            <a:ext cx="1810174" cy="553998"/>
          </a:xfrm>
          <a:prstGeom prst="roundRect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1922363" y="3983386"/>
            <a:ext cx="1810174" cy="553998"/>
          </a:xfrm>
          <a:prstGeom prst="roundRect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4333796" y="3983386"/>
            <a:ext cx="1810174" cy="553998"/>
          </a:xfrm>
          <a:prstGeom prst="roundRect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5001138" y="3275500"/>
            <a:ext cx="2724097" cy="553998"/>
          </a:xfrm>
          <a:prstGeom prst="roundRect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6820149" y="3983386"/>
            <a:ext cx="1810174" cy="553998"/>
          </a:xfrm>
          <a:prstGeom prst="roundRect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5045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2636912"/>
            <a:ext cx="558486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ilustrace:  galerie programu Microsoft </a:t>
            </a:r>
            <a:r>
              <a:rPr lang="cs-CZ" dirty="0" smtClean="0"/>
              <a:t>PowerPoint</a:t>
            </a:r>
          </a:p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33831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223</TotalTime>
  <Words>255</Words>
  <Application>Microsoft Office PowerPoint</Application>
  <PresentationFormat>Předvádění na obrazovce (4:3)</PresentationFormat>
  <Paragraphs>69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Výchozí návrh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Projektor</dc:creator>
  <cp:lastModifiedBy>Škola</cp:lastModifiedBy>
  <cp:revision>26</cp:revision>
  <dcterms:created xsi:type="dcterms:W3CDTF">2013-04-02T20:08:23Z</dcterms:created>
  <dcterms:modified xsi:type="dcterms:W3CDTF">2013-06-27T11:37:37Z</dcterms:modified>
</cp:coreProperties>
</file>