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59" r:id="rId5"/>
    <p:sldId id="262" r:id="rId6"/>
    <p:sldId id="264" r:id="rId7"/>
    <p:sldId id="268" r:id="rId8"/>
    <p:sldId id="276" r:id="rId9"/>
    <p:sldId id="277" r:id="rId10"/>
    <p:sldId id="272" r:id="rId11"/>
    <p:sldId id="273" r:id="rId12"/>
    <p:sldId id="27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VY_52_INOVACE_26 II Dýchací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Člověk a jeho svět </a:t>
          </a:r>
          <a:r>
            <a:rPr lang="cs-CZ" sz="2000" smtClean="0"/>
            <a:t>- Přírodověda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A764A0-2391-443B-A60F-526329E4CF2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4CA23C-1BB9-4B0B-956C-C0F5135F4B0D}" type="presOf" srcId="{D1D4F407-5343-4D3F-B5B9-D407B03CAEB4}" destId="{AED2198E-93D5-4001-81B4-73124B309672}" srcOrd="1" destOrd="0" presId="urn:microsoft.com/office/officeart/2005/8/layout/target3"/>
    <dgm:cxn modelId="{83D412D8-600D-42A8-92EF-A4F6E13C00C1}" type="presOf" srcId="{4C35D32F-0EAB-4CD7-82EE-45574DC2A586}" destId="{890E4F0B-2866-4A3F-A3C7-2A14B1797930}" srcOrd="1" destOrd="0" presId="urn:microsoft.com/office/officeart/2005/8/layout/target3"/>
    <dgm:cxn modelId="{DFD274AA-4795-46B3-B382-1DC9F2CDB14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570DBB0-6E25-4F02-9729-15AD0CAADEC7}" type="presOf" srcId="{757F3AB3-0718-4624-B441-E567A8F0AB56}" destId="{333A1088-737F-45CB-B68E-254E46348037}" srcOrd="0" destOrd="0" presId="urn:microsoft.com/office/officeart/2005/8/layout/target3"/>
    <dgm:cxn modelId="{40501E7D-C53D-407C-819F-F64EDE931531}" type="presOf" srcId="{B651F6E3-6281-48DB-9319-2AEAFDAE7572}" destId="{6BB5E863-4638-4E1D-BFDE-399D028AC4ED}" srcOrd="1" destOrd="0" presId="urn:microsoft.com/office/officeart/2005/8/layout/target3"/>
    <dgm:cxn modelId="{3FADB28E-ED45-44EF-BD92-5ADD0DF0623D}" type="presOf" srcId="{D1D4F407-5343-4D3F-B5B9-D407B03CAEB4}" destId="{D005CE8C-CC26-4C3E-AC11-E15060ECD759}" srcOrd="0" destOrd="0" presId="urn:microsoft.com/office/officeart/2005/8/layout/target3"/>
    <dgm:cxn modelId="{F4BDC077-F6DF-4348-8E57-61478BE79EA7}" type="presOf" srcId="{D8197B8C-B260-4A16-BDF4-0947B075E274}" destId="{25B08C86-7E15-44DC-BE7F-FFB55DD49D12}" srcOrd="0" destOrd="0" presId="urn:microsoft.com/office/officeart/2005/8/layout/target3"/>
    <dgm:cxn modelId="{3363D2DF-7FA3-49C0-9220-F3B64AEA74A8}" type="presOf" srcId="{D1B46980-6531-4606-95E6-44980827E919}" destId="{2BE915AB-18AA-4053-B92C-3BFC9ED204BB}" srcOrd="1" destOrd="0" presId="urn:microsoft.com/office/officeart/2005/8/layout/target3"/>
    <dgm:cxn modelId="{7E800CD8-1AD6-464E-B802-0BE603E61E6D}" type="presOf" srcId="{D8197B8C-B260-4A16-BDF4-0947B075E274}" destId="{5A5FFA88-C948-4069-8E93-59FA12366E83}" srcOrd="1" destOrd="0" presId="urn:microsoft.com/office/officeart/2005/8/layout/target3"/>
    <dgm:cxn modelId="{D89DD70C-668F-4780-A987-152DCC16F6F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9C5052-E5FD-436F-8977-A3DAAAAFD94B}" type="presParOf" srcId="{333A1088-737F-45CB-B68E-254E46348037}" destId="{F5ABB229-8D3B-4694-996A-96F23CF14429}" srcOrd="0" destOrd="0" presId="urn:microsoft.com/office/officeart/2005/8/layout/target3"/>
    <dgm:cxn modelId="{230B5EFF-E10E-4716-9CCA-6D1A3BB1B79A}" type="presParOf" srcId="{333A1088-737F-45CB-B68E-254E46348037}" destId="{F41139FD-01EE-4571-8B17-4FB00FC51163}" srcOrd="1" destOrd="0" presId="urn:microsoft.com/office/officeart/2005/8/layout/target3"/>
    <dgm:cxn modelId="{F8114022-B059-4145-89BD-7E306FEE490A}" type="presParOf" srcId="{333A1088-737F-45CB-B68E-254E46348037}" destId="{D005CE8C-CC26-4C3E-AC11-E15060ECD759}" srcOrd="2" destOrd="0" presId="urn:microsoft.com/office/officeart/2005/8/layout/target3"/>
    <dgm:cxn modelId="{44B8C33D-BBAA-4B21-A41C-25DF6106B499}" type="presParOf" srcId="{333A1088-737F-45CB-B68E-254E46348037}" destId="{2C702D82-9B77-49B7-9568-BB8EB47C3372}" srcOrd="3" destOrd="0" presId="urn:microsoft.com/office/officeart/2005/8/layout/target3"/>
    <dgm:cxn modelId="{AB5CEF75-CE24-447B-AA62-95D2D3C59411}" type="presParOf" srcId="{333A1088-737F-45CB-B68E-254E46348037}" destId="{A52A0455-90FF-4808-ABD0-F02540D31D5A}" srcOrd="4" destOrd="0" presId="urn:microsoft.com/office/officeart/2005/8/layout/target3"/>
    <dgm:cxn modelId="{890A2CA3-B5D9-42CB-8900-FF5FC8239D7D}" type="presParOf" srcId="{333A1088-737F-45CB-B68E-254E46348037}" destId="{6140AFEC-043D-4C43-A2F9-D0F5331DF3A3}" srcOrd="5" destOrd="0" presId="urn:microsoft.com/office/officeart/2005/8/layout/target3"/>
    <dgm:cxn modelId="{7A8C6039-CEDA-4F37-BB76-EEC49D92992E}" type="presParOf" srcId="{333A1088-737F-45CB-B68E-254E46348037}" destId="{9358AC05-5D7D-4327-9F80-1AD486AEA664}" srcOrd="6" destOrd="0" presId="urn:microsoft.com/office/officeart/2005/8/layout/target3"/>
    <dgm:cxn modelId="{D6FB8452-0EE2-411B-9D4C-AE5A277F243B}" type="presParOf" srcId="{333A1088-737F-45CB-B68E-254E46348037}" destId="{313FC574-E1CD-4FB4-B054-0B805CE0447D}" srcOrd="7" destOrd="0" presId="urn:microsoft.com/office/officeart/2005/8/layout/target3"/>
    <dgm:cxn modelId="{7E499C37-1680-425F-B2E4-F356FE899F00}" type="presParOf" srcId="{333A1088-737F-45CB-B68E-254E46348037}" destId="{619D679B-A015-4ECF-8348-D1034C574F40}" srcOrd="8" destOrd="0" presId="urn:microsoft.com/office/officeart/2005/8/layout/target3"/>
    <dgm:cxn modelId="{427A679F-471B-4A36-8EA4-91C1405CD015}" type="presParOf" srcId="{333A1088-737F-45CB-B68E-254E46348037}" destId="{322283A8-4A27-4CDA-BAE3-F381106A9174}" srcOrd="9" destOrd="0" presId="urn:microsoft.com/office/officeart/2005/8/layout/target3"/>
    <dgm:cxn modelId="{DBCA5E57-303D-44E0-9381-57BEBAC15D61}" type="presParOf" srcId="{333A1088-737F-45CB-B68E-254E46348037}" destId="{FFC9F71D-1B4F-4AD9-A4A6-86ADEFC8AF5C}" srcOrd="10" destOrd="0" presId="urn:microsoft.com/office/officeart/2005/8/layout/target3"/>
    <dgm:cxn modelId="{DD1201E2-235E-4780-B338-05918D650F70}" type="presParOf" srcId="{333A1088-737F-45CB-B68E-254E46348037}" destId="{25B08C86-7E15-44DC-BE7F-FFB55DD49D12}" srcOrd="11" destOrd="0" presId="urn:microsoft.com/office/officeart/2005/8/layout/target3"/>
    <dgm:cxn modelId="{C64936CF-68D1-4FAC-BB25-C6841CA847BA}" type="presParOf" srcId="{333A1088-737F-45CB-B68E-254E46348037}" destId="{76644BE8-9D7C-4C09-B250-3D10AF48CBB7}" srcOrd="12" destOrd="0" presId="urn:microsoft.com/office/officeart/2005/8/layout/target3"/>
    <dgm:cxn modelId="{1BE4B0B3-87EE-4728-A0E2-57753E0CDB97}" type="presParOf" srcId="{333A1088-737F-45CB-B68E-254E46348037}" destId="{EE85B701-7295-41C0-BA7A-34D3756A2AE6}" srcOrd="13" destOrd="0" presId="urn:microsoft.com/office/officeart/2005/8/layout/target3"/>
    <dgm:cxn modelId="{FFFFFA0A-229E-42AA-B68E-601B3C71FBA4}" type="presParOf" srcId="{333A1088-737F-45CB-B68E-254E46348037}" destId="{8BEBB6EC-1DAA-4CAC-8A25-BC0FCBD5DBD5}" srcOrd="14" destOrd="0" presId="urn:microsoft.com/office/officeart/2005/8/layout/target3"/>
    <dgm:cxn modelId="{1EAE985F-401B-4428-8CEB-9000A8296DA4}" type="presParOf" srcId="{333A1088-737F-45CB-B68E-254E46348037}" destId="{AED2198E-93D5-4001-81B4-73124B309672}" srcOrd="15" destOrd="0" presId="urn:microsoft.com/office/officeart/2005/8/layout/target3"/>
    <dgm:cxn modelId="{04A9C28E-ADBF-4C95-956A-D32D099708F5}" type="presParOf" srcId="{333A1088-737F-45CB-B68E-254E46348037}" destId="{2BE915AB-18AA-4053-B92C-3BFC9ED204BB}" srcOrd="16" destOrd="0" presId="urn:microsoft.com/office/officeart/2005/8/layout/target3"/>
    <dgm:cxn modelId="{C9998615-3547-435A-B79C-C4D6D0B1BCCF}" type="presParOf" srcId="{333A1088-737F-45CB-B68E-254E46348037}" destId="{6BB5E863-4638-4E1D-BFDE-399D028AC4ED}" srcOrd="17" destOrd="0" presId="urn:microsoft.com/office/officeart/2005/8/layout/target3"/>
    <dgm:cxn modelId="{EE3287F3-6D03-4BED-98E6-6FB8BA2B8153}" type="presParOf" srcId="{333A1088-737F-45CB-B68E-254E46348037}" destId="{5A5FFA88-C948-4069-8E93-59FA12366E83}" srcOrd="18" destOrd="0" presId="urn:microsoft.com/office/officeart/2005/8/layout/target3"/>
    <dgm:cxn modelId="{4AF2DB7E-9E0E-478A-9C9E-BEC453C49F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VY_52_INOVACE_26 II Dýchací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Člověk a jeho svět </a:t>
          </a:r>
          <a:r>
            <a:rPr lang="cs-CZ" sz="2000" kern="1200" smtClean="0"/>
            <a:t>- Přírodověda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35DB3C-8B4A-4F2B-9A99-AB7295E49364}" type="datetimeFigureOut">
              <a:rPr lang="cs-CZ" smtClean="0"/>
              <a:pPr/>
              <a:t>23.1.2012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F3B85B-4D02-4AA2-8E48-23E99D7F25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rysava.websnadno.cz/prirodoveda_5.roc/dychan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11381801"/>
              </p:ext>
            </p:extLst>
          </p:nvPr>
        </p:nvGraphicFramePr>
        <p:xfrm>
          <a:off x="907021" y="65234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00506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14348" y="1071546"/>
            <a:ext cx="78412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to soustava orgánů, které zajišťují výměnu plynů</a:t>
            </a:r>
          </a:p>
          <a:p>
            <a:r>
              <a:rPr lang="cs-CZ" sz="2800" dirty="0" smtClean="0"/>
              <a:t>mezi krví a vnějším prostředím.</a:t>
            </a:r>
            <a:endParaRPr lang="cs-CZ" sz="28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214554"/>
            <a:ext cx="2916194" cy="2812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714348" y="5286388"/>
            <a:ext cx="7477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i="1" dirty="0" smtClean="0"/>
              <a:t>Popiš podle obrázku, jak vypadá proces dýchání </a:t>
            </a:r>
          </a:p>
          <a:p>
            <a:pPr algn="ctr"/>
            <a:r>
              <a:rPr lang="cs-CZ" sz="2800" i="1" dirty="0" smtClean="0"/>
              <a:t>u člověka. 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285728"/>
            <a:ext cx="3159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DÝCHACÍ SOUSTAVA</a:t>
            </a:r>
            <a:endParaRPr lang="cs-CZ" sz="2800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357430"/>
            <a:ext cx="2916194" cy="2812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4143372" y="3571876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cxnSp>
        <p:nvCxnSpPr>
          <p:cNvPr id="15" name="Zakřivená spojovací čára 14"/>
          <p:cNvCxnSpPr/>
          <p:nvPr/>
        </p:nvCxnSpPr>
        <p:spPr>
          <a:xfrm rot="10800000">
            <a:off x="6357950" y="3500438"/>
            <a:ext cx="1571636" cy="857256"/>
          </a:xfrm>
          <a:prstGeom prst="curvedConnector3">
            <a:avLst>
              <a:gd name="adj1" fmla="val 50000"/>
            </a:avLst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ovací čára 16"/>
          <p:cNvCxnSpPr/>
          <p:nvPr/>
        </p:nvCxnSpPr>
        <p:spPr>
          <a:xfrm flipV="1">
            <a:off x="6143636" y="2357430"/>
            <a:ext cx="1214446" cy="1000132"/>
          </a:xfrm>
          <a:prstGeom prst="curvedConnector3">
            <a:avLst>
              <a:gd name="adj1" fmla="val 50000"/>
            </a:avLst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858148" y="3929066"/>
            <a:ext cx="1048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Kyslík</a:t>
            </a:r>
            <a:endParaRPr lang="cs-CZ" sz="28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29520" y="1928802"/>
            <a:ext cx="1428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Oxid</a:t>
            </a:r>
          </a:p>
          <a:p>
            <a:r>
              <a:rPr lang="cs-CZ" sz="2800" i="1" dirty="0" smtClean="0"/>
              <a:t>uhličitý</a:t>
            </a:r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1" grpId="0"/>
      <p:bldP spid="13" grpId="0"/>
      <p:bldP spid="20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/>
          <a:srcRect l="14043" t="25000" r="6808" b="17553"/>
          <a:stretch>
            <a:fillRect/>
          </a:stretch>
        </p:blipFill>
        <p:spPr bwMode="auto">
          <a:xfrm>
            <a:off x="4714844" y="2214554"/>
            <a:ext cx="442915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1071546"/>
            <a:ext cx="7050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Popište graf – složení vdechovaného vzduchu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285728"/>
            <a:ext cx="3159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DÝCHACÍ SOUSTAVA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1857364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5429264"/>
            <a:ext cx="10715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Kyslík</a:t>
            </a:r>
          </a:p>
          <a:p>
            <a:pPr algn="ctr"/>
            <a:r>
              <a:rPr lang="cs-CZ" sz="2400" i="1" dirty="0" smtClean="0"/>
              <a:t>21%</a:t>
            </a:r>
            <a:endParaRPr lang="cs-CZ" sz="2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1714488"/>
            <a:ext cx="1428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Dusík (79%)</a:t>
            </a:r>
            <a:endParaRPr lang="cs-CZ" sz="24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 l="14043" t="25000" r="6808" b="17553"/>
          <a:stretch>
            <a:fillRect/>
          </a:stretch>
        </p:blipFill>
        <p:spPr bwMode="auto">
          <a:xfrm>
            <a:off x="0" y="2214554"/>
            <a:ext cx="442915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TextovéPole 17"/>
          <p:cNvSpPr txBox="1"/>
          <p:nvPr/>
        </p:nvSpPr>
        <p:spPr>
          <a:xfrm>
            <a:off x="4429124" y="5429264"/>
            <a:ext cx="1928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Oxid uhličitý atd.</a:t>
            </a:r>
          </a:p>
          <a:p>
            <a:pPr algn="ctr"/>
            <a:r>
              <a:rPr lang="cs-CZ" sz="2400" i="1" dirty="0" smtClean="0"/>
              <a:t>1%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20" grpId="0"/>
      <p:bldP spid="23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14744" y="142852"/>
            <a:ext cx="49631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Pokuste se pojmenovat  její jednotlivé části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428604"/>
            <a:ext cx="3159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DÝCHACÍ SOUSTAVA</a:t>
            </a:r>
            <a:endParaRPr lang="cs-CZ" sz="2800" dirty="0"/>
          </a:p>
        </p:txBody>
      </p:sp>
      <p:pic>
        <p:nvPicPr>
          <p:cNvPr id="10" name="Obrázek 9" descr="dychan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1071546"/>
            <a:ext cx="5497132" cy="57864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dychan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1071546"/>
            <a:ext cx="5497132" cy="57864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34" y="428604"/>
            <a:ext cx="7358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DÝCHACÍ SOUSTAVA – řešení: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2976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nosohltan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335756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průdušnice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2428868"/>
            <a:ext cx="1143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hrtan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5008" y="1571612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Dutina nosní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0760" y="407194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průduška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29322" y="4857760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plíce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29322" y="5929330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průdušinka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3" grpId="0"/>
      <p:bldP spid="17" grpId="0"/>
      <p:bldP spid="18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Dýchací soustava: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428736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Hlavní dýchací sval je BRÁNICE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2214554"/>
            <a:ext cx="8929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Dýchací cesty se dělí na HORNÍ A DOLNÍ CESTY DÝCHACÍ.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85749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Horní cesty dýchací: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4744" y="285749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Dutina nosní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14744" y="3357562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Nosohltan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4500570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Hrtan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4744" y="392906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Hltan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8662" y="5357826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Jejich funkce: předehrát vzduch </a:t>
            </a:r>
            <a:r>
              <a:rPr lang="cs-CZ" sz="3200" dirty="0" smtClean="0"/>
              <a:t>+ zbavit nečistot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0" grpId="0"/>
      <p:bldP spid="6" grpId="0"/>
      <p:bldP spid="10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500174"/>
            <a:ext cx="4823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Vybarvěte horní cesty dýchací: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7554" y="285728"/>
            <a:ext cx="3097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Horní cesty dýchací</a:t>
            </a:r>
            <a:endParaRPr lang="cs-CZ" sz="2800" dirty="0"/>
          </a:p>
        </p:txBody>
      </p:sp>
      <p:pic>
        <p:nvPicPr>
          <p:cNvPr id="6" name="Obrázek 5" descr="dychani prazdn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2143116"/>
            <a:ext cx="4139832" cy="435771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572264" y="1785926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pic>
        <p:nvPicPr>
          <p:cNvPr id="10" name="Obrázek 9" descr="dychani horni cest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43116"/>
            <a:ext cx="4117190" cy="43338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Dýchací soustava: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428736"/>
            <a:ext cx="32147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Dolní cesty dýchací</a:t>
            </a:r>
          </a:p>
          <a:p>
            <a:r>
              <a:rPr lang="cs-CZ" sz="2800" dirty="0" smtClean="0"/>
              <a:t>(začínají zhruba u „ohryzku“):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3372" y="1428736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Hrtan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3372" y="214311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Průdušnice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3500438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Plíce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4810" y="285749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Průdušky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143512"/>
            <a:ext cx="79296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plicích se průdušky větví na průdušinky a ty se dále rozdělují na plicní sklípky. Ty zajišťují výměnu plynů mezi plícemi a krví.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6" y="2357430"/>
            <a:ext cx="2714624" cy="2714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500174"/>
            <a:ext cx="4698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Vybarvěte dolní cesty dýchací: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7554" y="285728"/>
            <a:ext cx="3063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Dolní cesty dýchací</a:t>
            </a:r>
            <a:endParaRPr lang="cs-CZ" sz="2800" dirty="0"/>
          </a:p>
        </p:txBody>
      </p:sp>
      <p:pic>
        <p:nvPicPr>
          <p:cNvPr id="6" name="Obrázek 5" descr="dychani prazdn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2214554"/>
            <a:ext cx="4139832" cy="435771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572264" y="1785926"/>
            <a:ext cx="8338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pic>
        <p:nvPicPr>
          <p:cNvPr id="7" name="Obrázek 6" descr="dychani dolni cest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2143116"/>
            <a:ext cx="4143404" cy="43614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 o dýchání: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282" y="1357298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 klidném dýchání se v plicních sklípcích vymění asi 0,5 litrů vzduchu.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786190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Bez vzduchu vydržíme pouze pár minut.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2714620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 klidu vydechneme v dechneme 14-18×/min.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5072074"/>
            <a:ext cx="8643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Množství plicních sklípků je v plicích kolem 0,5 miliardy.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7" grpId="0"/>
      <p:bldP spid="10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Spoj, co k sobě patří: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2214554"/>
            <a:ext cx="32147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Název trubice vedoucí vzduch do plic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328612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dýchací orgán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5429264"/>
            <a:ext cx="3357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Probíhá v nich výměna </a:t>
            </a:r>
          </a:p>
          <a:p>
            <a:r>
              <a:rPr lang="cs-CZ" sz="2400" i="1" dirty="0" smtClean="0"/>
              <a:t>kyslíku  mezi plícemi </a:t>
            </a:r>
          </a:p>
          <a:p>
            <a:r>
              <a:rPr lang="cs-CZ" sz="2400" i="1" dirty="0" smtClean="0"/>
              <a:t>a krví</a:t>
            </a:r>
            <a:endParaRPr lang="cs-CZ" sz="2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4071942"/>
            <a:ext cx="4500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Začátek horních cest </a:t>
            </a:r>
          </a:p>
          <a:p>
            <a:r>
              <a:rPr lang="cs-CZ" sz="2400" i="1" dirty="0" smtClean="0"/>
              <a:t>dýchacích</a:t>
            </a:r>
          </a:p>
          <a:p>
            <a:endParaRPr lang="cs-CZ" sz="2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142873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dýchací sval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2214554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Dutina nosní</a:t>
            </a:r>
            <a:endParaRPr lang="cs-CZ" sz="2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328612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Plíce</a:t>
            </a:r>
            <a:endParaRPr lang="cs-CZ" sz="2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5429264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Plicní sklípky</a:t>
            </a:r>
            <a:endParaRPr lang="cs-CZ" sz="2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29124" y="4181781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Bránice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9124" y="1467137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Průdušky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5" grpId="0"/>
      <p:bldP spid="16" grpId="0"/>
      <p:bldP spid="17" grpId="0"/>
      <p:bldP spid="18" grpId="0"/>
      <p:bldP spid="10" grpId="0"/>
      <p:bldP spid="12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6643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Spoj, co k sobě patří - řešení: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2214554"/>
            <a:ext cx="32147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Název trubice vedoucí vzduch do plic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328612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dýchací orgán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5429264"/>
            <a:ext cx="3357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Probíhá v nich výměna </a:t>
            </a:r>
          </a:p>
          <a:p>
            <a:r>
              <a:rPr lang="cs-CZ" sz="2400" i="1" dirty="0" smtClean="0"/>
              <a:t>kyslíku  mezi plícemi </a:t>
            </a:r>
          </a:p>
          <a:p>
            <a:r>
              <a:rPr lang="cs-CZ" sz="2400" i="1" dirty="0" smtClean="0"/>
              <a:t>a krví</a:t>
            </a:r>
            <a:endParaRPr lang="cs-CZ" sz="2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4071942"/>
            <a:ext cx="45005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Začátek horních cest </a:t>
            </a:r>
          </a:p>
          <a:p>
            <a:r>
              <a:rPr lang="cs-CZ" sz="2400" i="1" dirty="0" smtClean="0"/>
              <a:t>dýchacích</a:t>
            </a:r>
            <a:endParaRPr lang="cs-CZ" sz="2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142873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dýchací sval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9124" y="2214554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Dutina nosní</a:t>
            </a:r>
            <a:endParaRPr lang="cs-CZ" sz="2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328612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Plíce</a:t>
            </a:r>
            <a:endParaRPr lang="cs-CZ" sz="2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5429264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Plicní sklípky</a:t>
            </a:r>
            <a:endParaRPr lang="cs-CZ" sz="2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29124" y="4071942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Bránice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9124" y="142873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Průdušky</a:t>
            </a:r>
            <a:endParaRPr lang="cs-CZ" sz="2400" i="1" dirty="0"/>
          </a:p>
        </p:txBody>
      </p:sp>
      <p:cxnSp>
        <p:nvCxnSpPr>
          <p:cNvPr id="22" name="Přímá spojovací čára 21"/>
          <p:cNvCxnSpPr/>
          <p:nvPr/>
        </p:nvCxnSpPr>
        <p:spPr>
          <a:xfrm rot="16200000" flipH="1">
            <a:off x="2428860" y="2143115"/>
            <a:ext cx="2428893" cy="15716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endCxn id="21" idx="1"/>
          </p:cNvCxnSpPr>
          <p:nvPr/>
        </p:nvCxnSpPr>
        <p:spPr>
          <a:xfrm flipV="1">
            <a:off x="3143240" y="1659569"/>
            <a:ext cx="1285884" cy="9836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14678" y="3555358"/>
            <a:ext cx="1143008" cy="1651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286116" y="5643578"/>
            <a:ext cx="1143008" cy="1651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 flipH="1" flipV="1">
            <a:off x="2901466" y="2813518"/>
            <a:ext cx="1626556" cy="12858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5" grpId="0"/>
      <p:bldP spid="16" grpId="0"/>
      <p:bldP spid="17" grpId="0"/>
      <p:bldP spid="18" grpId="0"/>
      <p:bldP spid="10" grpId="0"/>
      <p:bldP spid="12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142984"/>
            <a:ext cx="828680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Obrázky použity z:</a:t>
            </a:r>
          </a:p>
          <a:p>
            <a:r>
              <a:rPr lang="cs-CZ" sz="1200" dirty="0" smtClean="0"/>
              <a:t>Sada Microsoft Office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somaticvision.com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breathing.JPG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http://nd01.jxs.cz/242/233/5d199815f7_37142683_o2.jpg </a:t>
            </a:r>
          </a:p>
          <a:p>
            <a:r>
              <a:rPr lang="cs-CZ" sz="1200" dirty="0" smtClean="0">
                <a:hlinkClick r:id="rId2"/>
              </a:rPr>
              <a:t>http://images.inmagine.com/img/photosindia/phins119/phins119744.jpg</a:t>
            </a:r>
          </a:p>
          <a:p>
            <a:r>
              <a:rPr lang="cs-CZ" sz="1200" dirty="0" smtClean="0">
                <a:hlinkClick r:id="rId2"/>
              </a:rPr>
              <a:t>http://1.bp.blogspot.com/_Z2RceH8gZQs/</a:t>
            </a:r>
            <a:r>
              <a:rPr lang="cs-CZ" sz="1200" dirty="0" err="1" smtClean="0">
                <a:hlinkClick r:id="rId2"/>
              </a:rPr>
              <a:t>TUWPrkZvGEI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AAAAAAAAAKw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GtOtIEjAMto</a:t>
            </a:r>
            <a:r>
              <a:rPr lang="cs-CZ" sz="1200" dirty="0" smtClean="0">
                <a:hlinkClick r:id="rId2"/>
              </a:rPr>
              <a:t>/s1600/</a:t>
            </a:r>
            <a:r>
              <a:rPr lang="cs-CZ" sz="1200" dirty="0" err="1" smtClean="0">
                <a:hlinkClick r:id="rId2"/>
              </a:rPr>
              <a:t>lungs.jpg</a:t>
            </a:r>
            <a:endParaRPr lang="cs-CZ" sz="1200" smtClean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240</TotalTime>
  <Words>356</Words>
  <Application>Microsoft Office PowerPoint</Application>
  <PresentationFormat>Předvádění na obrazovce (4:3)</PresentationFormat>
  <Paragraphs>97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soustava</dc:title>
  <dc:creator>Heli</dc:creator>
  <cp:lastModifiedBy>pc</cp:lastModifiedBy>
  <cp:revision>30</cp:revision>
  <dcterms:created xsi:type="dcterms:W3CDTF">2012-01-06T18:33:56Z</dcterms:created>
  <dcterms:modified xsi:type="dcterms:W3CDTF">2012-01-23T14:10:38Z</dcterms:modified>
</cp:coreProperties>
</file>