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ACC02E9-94AD-479E-B1A7-9B57A990BAC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FC10C7-0D38-4763-A588-9BA9C9D0E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7861599"/>
              </p:ext>
            </p:extLst>
          </p:nvPr>
        </p:nvGraphicFramePr>
        <p:xfrm>
          <a:off x="2555776" y="421682"/>
          <a:ext cx="4032448" cy="60122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21682"/>
                        <a:ext cx="4032448" cy="6012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88827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Solvence a likvidita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Podnik je solventní pokud má dostatek prostředků k úhradě svých závazků. </a:t>
            </a:r>
            <a:endParaRPr lang="cs-CZ" dirty="0" smtClean="0"/>
          </a:p>
          <a:p>
            <a:r>
              <a:rPr lang="cs-CZ" dirty="0" smtClean="0"/>
              <a:t>K</a:t>
            </a:r>
            <a:r>
              <a:rPr lang="cs-CZ" dirty="0"/>
              <a:t> zajištění  solvence podnik sestavuje rozpočet platební schopnosti neboli </a:t>
            </a:r>
            <a:r>
              <a:rPr lang="cs-CZ" b="1" dirty="0"/>
              <a:t>platební kalendář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 descr="C:\Users\buri\AppData\Local\Microsoft\Windows\Temporary Internet Files\Content.IE5\JC5EWDGL\MC900441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149080"/>
            <a:ext cx="14827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v něm uvedeny plánované příjmy  a výdaje za určité období, obvykle týdny, měsíce </a:t>
            </a:r>
          </a:p>
          <a:p>
            <a:r>
              <a:rPr lang="cs-CZ" dirty="0"/>
              <a:t>u</a:t>
            </a:r>
            <a:r>
              <a:rPr lang="cs-CZ" dirty="0" smtClean="0"/>
              <a:t>kazuje, jestli má podnik vhodně sjednané platební podmínky, jestli efektivně využívá vlastní zdroje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Likvidita je schopnost podniku použít svůj majetek k úhradě svých závazků</a:t>
            </a:r>
          </a:p>
        </p:txBody>
      </p:sp>
      <p:pic>
        <p:nvPicPr>
          <p:cNvPr id="2052" name="Picture 4" descr="C:\Users\buri\AppData\Local\Microsoft\Windows\Temporary Internet Files\Content.IE5\JC5EWDGL\MP9004028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068960"/>
            <a:ext cx="4091947" cy="3068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Podle </a:t>
            </a:r>
            <a:r>
              <a:rPr lang="cs-CZ" dirty="0"/>
              <a:t>toho jak rychle můžeme majetek přeměnit na peníze rozlišujeme</a:t>
            </a:r>
            <a:r>
              <a:rPr lang="cs-CZ" dirty="0" smtClean="0"/>
              <a:t>:</a:t>
            </a:r>
          </a:p>
          <a:p>
            <a:pPr lvl="0"/>
            <a:r>
              <a:rPr lang="cs-CZ" b="1" dirty="0"/>
              <a:t>nelikvidní majetek – </a:t>
            </a:r>
            <a:r>
              <a:rPr lang="cs-CZ" dirty="0"/>
              <a:t>špatně</a:t>
            </a:r>
            <a:r>
              <a:rPr lang="cs-CZ" b="1" dirty="0"/>
              <a:t> </a:t>
            </a:r>
            <a:r>
              <a:rPr lang="cs-CZ" dirty="0"/>
              <a:t>a pomalu se prodává – budovy, stroje…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buri\AppData\Local\Microsoft\Windows\Temporary Internet Files\Content.IE5\Q5HTCTUT\MC9002807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93338" y="4906963"/>
            <a:ext cx="1362075" cy="1270000"/>
          </a:xfrm>
          <a:prstGeom prst="rect">
            <a:avLst/>
          </a:prstGeom>
          <a:noFill/>
        </p:spPr>
      </p:pic>
      <p:pic>
        <p:nvPicPr>
          <p:cNvPr id="3075" name="Picture 3" descr="C:\Users\buri\AppData\Local\Microsoft\Windows\Temporary Internet Files\Content.IE5\Q5HTCTUT\MC9002807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73016"/>
            <a:ext cx="1362547" cy="1270503"/>
          </a:xfrm>
          <a:prstGeom prst="rect">
            <a:avLst/>
          </a:prstGeom>
          <a:noFill/>
        </p:spPr>
      </p:pic>
      <p:pic>
        <p:nvPicPr>
          <p:cNvPr id="3076" name="Picture 4" descr="C:\Users\buri\AppData\Local\Microsoft\Windows\Temporary Internet Files\Content.IE5\5GC3IIU8\MC9002979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708920"/>
            <a:ext cx="1669694" cy="1496873"/>
          </a:xfrm>
          <a:prstGeom prst="rect">
            <a:avLst/>
          </a:prstGeom>
          <a:noFill/>
        </p:spPr>
      </p:pic>
      <p:pic>
        <p:nvPicPr>
          <p:cNvPr id="3077" name="Picture 5" descr="C:\Users\buri\AppData\Local\Microsoft\Windows\Temporary Internet Files\Content.IE5\Q5HTCTUT\MC9002420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52850" y="4459288"/>
            <a:ext cx="1814513" cy="1446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8229600" cy="5904656"/>
          </a:xfrm>
        </p:spPr>
        <p:txBody>
          <a:bodyPr/>
          <a:lstStyle/>
          <a:p>
            <a:pPr lvl="0"/>
            <a:r>
              <a:rPr lang="cs-CZ" b="1" dirty="0" smtClean="0"/>
              <a:t>likvidní majetek –</a:t>
            </a:r>
            <a:r>
              <a:rPr lang="cs-CZ" dirty="0" smtClean="0"/>
              <a:t> prodává se jednoduše, rychle- materiál, zboží</a:t>
            </a:r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b="1" dirty="0" smtClean="0"/>
              <a:t>hotovost –</a:t>
            </a:r>
            <a:r>
              <a:rPr lang="cs-CZ" dirty="0" smtClean="0"/>
              <a:t> je okamžitě použitelná – peníze, ceniny…</a:t>
            </a:r>
          </a:p>
          <a:p>
            <a:endParaRPr lang="cs-CZ" dirty="0"/>
          </a:p>
        </p:txBody>
      </p:sp>
      <p:pic>
        <p:nvPicPr>
          <p:cNvPr id="4098" name="Picture 2" descr="C:\Users\buri\AppData\Local\Microsoft\Windows\Temporary Internet Files\Content.IE5\3AWKHE4J\MC9002809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72816"/>
            <a:ext cx="2565149" cy="2242242"/>
          </a:xfrm>
          <a:prstGeom prst="rect">
            <a:avLst/>
          </a:prstGeom>
          <a:noFill/>
        </p:spPr>
      </p:pic>
      <p:pic>
        <p:nvPicPr>
          <p:cNvPr id="4100" name="Picture 4" descr="C:\Users\buri\AppData\Local\Microsoft\Windows\Temporary Internet Files\Content.IE5\3AWKHE4J\MC9003399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700808"/>
            <a:ext cx="961034" cy="854050"/>
          </a:xfrm>
          <a:prstGeom prst="rect">
            <a:avLst/>
          </a:prstGeom>
          <a:noFill/>
        </p:spPr>
      </p:pic>
      <p:pic>
        <p:nvPicPr>
          <p:cNvPr id="4102" name="Picture 6" descr="C:\Users\buri\AppData\Local\Microsoft\Windows\Temporary Internet Files\Content.IE5\Q5HTCTUT\MC9000184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700808"/>
            <a:ext cx="2229307" cy="1816913"/>
          </a:xfrm>
          <a:prstGeom prst="rect">
            <a:avLst/>
          </a:prstGeom>
          <a:noFill/>
        </p:spPr>
      </p:pic>
      <p:pic>
        <p:nvPicPr>
          <p:cNvPr id="4103" name="Picture 7" descr="C:\Users\buri\AppData\Local\Microsoft\Windows\Temporary Internet Files\Content.IE5\JC5EWDGL\MC9003185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908720"/>
            <a:ext cx="1817687" cy="981075"/>
          </a:xfrm>
          <a:prstGeom prst="rect">
            <a:avLst/>
          </a:prstGeom>
          <a:noFill/>
        </p:spPr>
      </p:pic>
      <p:pic>
        <p:nvPicPr>
          <p:cNvPr id="4104" name="Picture 8" descr="C:\Users\buri\AppData\Local\Microsoft\Windows\Temporary Internet Files\Content.IE5\3AWKHE4J\MC90044039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09120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Cash </a:t>
            </a:r>
            <a:r>
              <a:rPr lang="cs-CZ" b="1" dirty="0" err="1"/>
              <a:t>flow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peněžní </a:t>
            </a:r>
            <a:r>
              <a:rPr lang="cs-CZ" dirty="0"/>
              <a:t>tok, to znamená přelévání peněz v rámci </a:t>
            </a:r>
            <a:r>
              <a:rPr lang="cs-CZ" dirty="0" smtClean="0"/>
              <a:t>podniku</a:t>
            </a:r>
          </a:p>
          <a:p>
            <a:r>
              <a:rPr lang="cs-CZ" dirty="0" smtClean="0"/>
              <a:t> k</a:t>
            </a:r>
            <a:r>
              <a:rPr lang="cs-CZ" dirty="0"/>
              <a:t> zachycení toku peněz slouží výkaz cash </a:t>
            </a:r>
            <a:r>
              <a:rPr lang="cs-CZ" dirty="0" err="1" smtClean="0"/>
              <a:t>flow</a:t>
            </a:r>
            <a:endParaRPr lang="cs-CZ" dirty="0" smtClean="0"/>
          </a:p>
          <a:p>
            <a:r>
              <a:rPr lang="cs-CZ" dirty="0" smtClean="0"/>
              <a:t> ukazuje </a:t>
            </a:r>
            <a:r>
              <a:rPr lang="cs-CZ" dirty="0"/>
              <a:t>stav peněz na začátku účetního období + peněžní příjmy za </a:t>
            </a:r>
            <a:r>
              <a:rPr lang="cs-CZ" dirty="0" smtClean="0"/>
              <a:t>rok-peněžní </a:t>
            </a:r>
            <a:r>
              <a:rPr lang="cs-CZ" dirty="0"/>
              <a:t>výdaje za rok a výsledný stav na konci </a:t>
            </a:r>
            <a:r>
              <a:rPr lang="cs-CZ" dirty="0" smtClean="0"/>
              <a:t>období</a:t>
            </a:r>
          </a:p>
          <a:p>
            <a:r>
              <a:rPr lang="cs-CZ" dirty="0" smtClean="0"/>
              <a:t> rozborem </a:t>
            </a:r>
            <a:r>
              <a:rPr lang="cs-CZ" dirty="0"/>
              <a:t>výkazu se zjišťují příčiny nárůstu nebo úbytku peněžních prostředků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Výkaz se sestavuje ve třech úrovních činností podniku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cs-CZ" b="1" dirty="0" smtClean="0"/>
              <a:t>provozní </a:t>
            </a:r>
            <a:r>
              <a:rPr lang="cs-CZ" b="1" dirty="0"/>
              <a:t>činnosti</a:t>
            </a:r>
            <a:r>
              <a:rPr lang="cs-CZ" dirty="0"/>
              <a:t> – veškeré peněžní toky vyplývající z hlavní činnosti podniku, která je předmětem jeho podnikání </a:t>
            </a:r>
          </a:p>
          <a:p>
            <a:pPr fontAlgn="base"/>
            <a:r>
              <a:rPr lang="cs-CZ" b="1" dirty="0"/>
              <a:t>investiční činnosti</a:t>
            </a:r>
            <a:r>
              <a:rPr lang="cs-CZ" dirty="0"/>
              <a:t> – pořízení hmotného a nehmotného majetku a jeho prodej, dále poskytování dlouhodobých půjček a příjem jejich splátek</a:t>
            </a:r>
          </a:p>
          <a:p>
            <a:pPr fontAlgn="base"/>
            <a:r>
              <a:rPr lang="cs-CZ" b="1" dirty="0"/>
              <a:t>finanční činnosti</a:t>
            </a:r>
            <a:r>
              <a:rPr lang="cs-CZ" dirty="0"/>
              <a:t> – peněžní toky které ovlivní velikost vlastního jmění, přijaté úvěry a půjčky sloužící k navýšení vlastního kapitálu, smlouvy o finančním </a:t>
            </a:r>
            <a:r>
              <a:rPr lang="cs-CZ" dirty="0" smtClean="0"/>
              <a:t>pronájmu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</TotalTime>
  <Words>118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Microsoft Word Document</vt:lpstr>
      <vt:lpstr>Prezentace aplikace PowerPoint</vt:lpstr>
      <vt:lpstr>Solvence a likvidita</vt:lpstr>
      <vt:lpstr>Solvence</vt:lpstr>
      <vt:lpstr>Platební kalendář</vt:lpstr>
      <vt:lpstr>Likvidita</vt:lpstr>
      <vt:lpstr>Prezentace aplikace PowerPoint</vt:lpstr>
      <vt:lpstr>Prezentace aplikace PowerPoint</vt:lpstr>
      <vt:lpstr> Cash flow </vt:lpstr>
      <vt:lpstr>Výkaz se sestavuje ve třech úrovních činností podniku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Solvence a likvidita</dc:title>
  <dc:creator>buri</dc:creator>
  <cp:lastModifiedBy>Iva Buriánková</cp:lastModifiedBy>
  <cp:revision>7</cp:revision>
  <dcterms:created xsi:type="dcterms:W3CDTF">2013-02-11T20:26:29Z</dcterms:created>
  <dcterms:modified xsi:type="dcterms:W3CDTF">2013-06-27T10:22:41Z</dcterms:modified>
</cp:coreProperties>
</file>