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59E3673-AC98-4CC7-8EBE-AA078EEF5E69}" type="doc">
      <dgm:prSet loTypeId="urn:microsoft.com/office/officeart/2005/8/layout/h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EFA617F-2682-48AE-9980-17B1292F3097}">
      <dgm:prSet phldrT="[Text]"/>
      <dgm:spPr/>
      <dgm:t>
        <a:bodyPr/>
        <a:lstStyle/>
        <a:p>
          <a:r>
            <a:rPr lang="cs-CZ" dirty="0" smtClean="0"/>
            <a:t>Poměrové ukazatele</a:t>
          </a:r>
          <a:endParaRPr lang="cs-CZ" dirty="0"/>
        </a:p>
      </dgm:t>
    </dgm:pt>
    <dgm:pt modelId="{744686A9-C099-4D81-AF8A-2990938287F1}" type="parTrans" cxnId="{48CD8400-F66A-4D30-B011-8CDEFE273EC0}">
      <dgm:prSet/>
      <dgm:spPr/>
      <dgm:t>
        <a:bodyPr/>
        <a:lstStyle/>
        <a:p>
          <a:endParaRPr lang="cs-CZ"/>
        </a:p>
      </dgm:t>
    </dgm:pt>
    <dgm:pt modelId="{45B7FC6C-3A10-408C-8A85-ABA396065214}" type="sibTrans" cxnId="{48CD8400-F66A-4D30-B011-8CDEFE273EC0}">
      <dgm:prSet/>
      <dgm:spPr/>
      <dgm:t>
        <a:bodyPr/>
        <a:lstStyle/>
        <a:p>
          <a:endParaRPr lang="cs-CZ"/>
        </a:p>
      </dgm:t>
    </dgm:pt>
    <dgm:pt modelId="{A447D529-43D8-4511-B96A-E3448DA885F0}">
      <dgm:prSet phldrT="[Text]"/>
      <dgm:spPr/>
      <dgm:t>
        <a:bodyPr/>
        <a:lstStyle/>
        <a:p>
          <a:r>
            <a:rPr lang="cs-CZ" dirty="0" smtClean="0"/>
            <a:t>rentability</a:t>
          </a:r>
          <a:endParaRPr lang="cs-CZ" dirty="0"/>
        </a:p>
      </dgm:t>
    </dgm:pt>
    <dgm:pt modelId="{D3621EF8-4C1D-4DCC-8B17-3BEEC5F41585}" type="parTrans" cxnId="{C40BEFA8-9146-4958-AD26-78884AC49587}">
      <dgm:prSet/>
      <dgm:spPr/>
      <dgm:t>
        <a:bodyPr/>
        <a:lstStyle/>
        <a:p>
          <a:endParaRPr lang="cs-CZ"/>
        </a:p>
      </dgm:t>
    </dgm:pt>
    <dgm:pt modelId="{62113346-A99D-4831-A335-8C93F6C6EEA9}" type="sibTrans" cxnId="{C40BEFA8-9146-4958-AD26-78884AC49587}">
      <dgm:prSet/>
      <dgm:spPr/>
      <dgm:t>
        <a:bodyPr/>
        <a:lstStyle/>
        <a:p>
          <a:endParaRPr lang="cs-CZ"/>
        </a:p>
      </dgm:t>
    </dgm:pt>
    <dgm:pt modelId="{9B1F1D3D-271D-430A-B8D4-C071F0B9E735}">
      <dgm:prSet phldrT="[Text]"/>
      <dgm:spPr/>
      <dgm:t>
        <a:bodyPr/>
        <a:lstStyle/>
        <a:p>
          <a:r>
            <a:rPr lang="cs-CZ" dirty="0" smtClean="0"/>
            <a:t>likvidity</a:t>
          </a:r>
          <a:endParaRPr lang="cs-CZ" dirty="0"/>
        </a:p>
      </dgm:t>
    </dgm:pt>
    <dgm:pt modelId="{7395DD28-D9F4-4324-881D-2765EC0D9C5A}" type="parTrans" cxnId="{4EEE5122-6A36-440F-87D0-1EB9DCE3F284}">
      <dgm:prSet/>
      <dgm:spPr/>
      <dgm:t>
        <a:bodyPr/>
        <a:lstStyle/>
        <a:p>
          <a:endParaRPr lang="cs-CZ"/>
        </a:p>
      </dgm:t>
    </dgm:pt>
    <dgm:pt modelId="{E4589879-E57B-4751-B784-3E2C540FBD6D}" type="sibTrans" cxnId="{4EEE5122-6A36-440F-87D0-1EB9DCE3F284}">
      <dgm:prSet/>
      <dgm:spPr/>
      <dgm:t>
        <a:bodyPr/>
        <a:lstStyle/>
        <a:p>
          <a:endParaRPr lang="cs-CZ"/>
        </a:p>
      </dgm:t>
    </dgm:pt>
    <dgm:pt modelId="{E0EB4E20-4594-4D74-9A5B-9938D32FA58E}">
      <dgm:prSet phldrT="[Text]"/>
      <dgm:spPr/>
      <dgm:t>
        <a:bodyPr/>
        <a:lstStyle/>
        <a:p>
          <a:r>
            <a:rPr lang="cs-CZ" dirty="0" smtClean="0"/>
            <a:t>struktury kapitálu</a:t>
          </a:r>
          <a:endParaRPr lang="cs-CZ" dirty="0"/>
        </a:p>
      </dgm:t>
    </dgm:pt>
    <dgm:pt modelId="{9A748463-AA68-4073-86F4-56EA4365CECE}" type="parTrans" cxnId="{BF09C0E7-D17B-4408-A944-3C0472DC73BA}">
      <dgm:prSet/>
      <dgm:spPr/>
      <dgm:t>
        <a:bodyPr/>
        <a:lstStyle/>
        <a:p>
          <a:endParaRPr lang="cs-CZ"/>
        </a:p>
      </dgm:t>
    </dgm:pt>
    <dgm:pt modelId="{0A0BE9CA-4D9E-4102-B266-D0FFD75273B6}" type="sibTrans" cxnId="{BF09C0E7-D17B-4408-A944-3C0472DC73BA}">
      <dgm:prSet/>
      <dgm:spPr/>
      <dgm:t>
        <a:bodyPr/>
        <a:lstStyle/>
        <a:p>
          <a:endParaRPr lang="cs-CZ"/>
        </a:p>
      </dgm:t>
    </dgm:pt>
    <dgm:pt modelId="{E1106CCE-9B67-4EB0-8D78-60400CAB93FF}" type="pres">
      <dgm:prSet presAssocID="{E59E3673-AC98-4CC7-8EBE-AA078EEF5E69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AD7F606-8A69-427C-9A55-D5CFB5D3A495}" type="pres">
      <dgm:prSet presAssocID="{6EFA617F-2682-48AE-9980-17B1292F3097}" presName="roof" presStyleLbl="dkBgShp" presStyleIdx="0" presStyleCnt="2"/>
      <dgm:spPr/>
      <dgm:t>
        <a:bodyPr/>
        <a:lstStyle/>
        <a:p>
          <a:endParaRPr lang="cs-CZ"/>
        </a:p>
      </dgm:t>
    </dgm:pt>
    <dgm:pt modelId="{14EDA480-49B2-4A8E-AE31-7CCFD49039BC}" type="pres">
      <dgm:prSet presAssocID="{6EFA617F-2682-48AE-9980-17B1292F3097}" presName="pillars" presStyleCnt="0"/>
      <dgm:spPr/>
    </dgm:pt>
    <dgm:pt modelId="{724FBC13-1338-4940-8A63-57D59FC2055F}" type="pres">
      <dgm:prSet presAssocID="{6EFA617F-2682-48AE-9980-17B1292F3097}" presName="pillar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1C5CCA-92CB-4281-AD25-D83474C56A6C}" type="pres">
      <dgm:prSet presAssocID="{9B1F1D3D-271D-430A-B8D4-C071F0B9E735}" presName="pillarX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6DDF26-F3F3-436D-9DFD-F80875C04BAC}" type="pres">
      <dgm:prSet presAssocID="{E0EB4E20-4594-4D74-9A5B-9938D32FA58E}" presName="pillarX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13DA5C-4236-485D-A018-6EB75857FB20}" type="pres">
      <dgm:prSet presAssocID="{6EFA617F-2682-48AE-9980-17B1292F3097}" presName="base" presStyleLbl="dkBgShp" presStyleIdx="1" presStyleCnt="2"/>
      <dgm:spPr/>
    </dgm:pt>
  </dgm:ptLst>
  <dgm:cxnLst>
    <dgm:cxn modelId="{9297CD12-4703-4863-8462-CADA82A04EE4}" type="presOf" srcId="{A447D529-43D8-4511-B96A-E3448DA885F0}" destId="{724FBC13-1338-4940-8A63-57D59FC2055F}" srcOrd="0" destOrd="0" presId="urn:microsoft.com/office/officeart/2005/8/layout/hList3"/>
    <dgm:cxn modelId="{4EEE5122-6A36-440F-87D0-1EB9DCE3F284}" srcId="{6EFA617F-2682-48AE-9980-17B1292F3097}" destId="{9B1F1D3D-271D-430A-B8D4-C071F0B9E735}" srcOrd="1" destOrd="0" parTransId="{7395DD28-D9F4-4324-881D-2765EC0D9C5A}" sibTransId="{E4589879-E57B-4751-B784-3E2C540FBD6D}"/>
    <dgm:cxn modelId="{C40BEFA8-9146-4958-AD26-78884AC49587}" srcId="{6EFA617F-2682-48AE-9980-17B1292F3097}" destId="{A447D529-43D8-4511-B96A-E3448DA885F0}" srcOrd="0" destOrd="0" parTransId="{D3621EF8-4C1D-4DCC-8B17-3BEEC5F41585}" sibTransId="{62113346-A99D-4831-A335-8C93F6C6EEA9}"/>
    <dgm:cxn modelId="{BF09C0E7-D17B-4408-A944-3C0472DC73BA}" srcId="{6EFA617F-2682-48AE-9980-17B1292F3097}" destId="{E0EB4E20-4594-4D74-9A5B-9938D32FA58E}" srcOrd="2" destOrd="0" parTransId="{9A748463-AA68-4073-86F4-56EA4365CECE}" sibTransId="{0A0BE9CA-4D9E-4102-B266-D0FFD75273B6}"/>
    <dgm:cxn modelId="{6B7D87EC-E701-49FA-B653-CA279A44BB5E}" type="presOf" srcId="{E59E3673-AC98-4CC7-8EBE-AA078EEF5E69}" destId="{E1106CCE-9B67-4EB0-8D78-60400CAB93FF}" srcOrd="0" destOrd="0" presId="urn:microsoft.com/office/officeart/2005/8/layout/hList3"/>
    <dgm:cxn modelId="{FF991068-EDA4-47A3-9289-FE8E9461879C}" type="presOf" srcId="{6EFA617F-2682-48AE-9980-17B1292F3097}" destId="{4AD7F606-8A69-427C-9A55-D5CFB5D3A495}" srcOrd="0" destOrd="0" presId="urn:microsoft.com/office/officeart/2005/8/layout/hList3"/>
    <dgm:cxn modelId="{20C73316-0EDE-460F-8A61-50E1CBDE6B3C}" type="presOf" srcId="{9B1F1D3D-271D-430A-B8D4-C071F0B9E735}" destId="{E91C5CCA-92CB-4281-AD25-D83474C56A6C}" srcOrd="0" destOrd="0" presId="urn:microsoft.com/office/officeart/2005/8/layout/hList3"/>
    <dgm:cxn modelId="{48CD8400-F66A-4D30-B011-8CDEFE273EC0}" srcId="{E59E3673-AC98-4CC7-8EBE-AA078EEF5E69}" destId="{6EFA617F-2682-48AE-9980-17B1292F3097}" srcOrd="0" destOrd="0" parTransId="{744686A9-C099-4D81-AF8A-2990938287F1}" sibTransId="{45B7FC6C-3A10-408C-8A85-ABA396065214}"/>
    <dgm:cxn modelId="{85A90955-0A3F-44C6-A420-DDBBE7D5697F}" type="presOf" srcId="{E0EB4E20-4594-4D74-9A5B-9938D32FA58E}" destId="{796DDF26-F3F3-436D-9DFD-F80875C04BAC}" srcOrd="0" destOrd="0" presId="urn:microsoft.com/office/officeart/2005/8/layout/hList3"/>
    <dgm:cxn modelId="{55DCA11E-D778-4718-AE92-2A15F963E39B}" type="presParOf" srcId="{E1106CCE-9B67-4EB0-8D78-60400CAB93FF}" destId="{4AD7F606-8A69-427C-9A55-D5CFB5D3A495}" srcOrd="0" destOrd="0" presId="urn:microsoft.com/office/officeart/2005/8/layout/hList3"/>
    <dgm:cxn modelId="{0729E0AE-7A84-495B-BD7E-84F915B268DA}" type="presParOf" srcId="{E1106CCE-9B67-4EB0-8D78-60400CAB93FF}" destId="{14EDA480-49B2-4A8E-AE31-7CCFD49039BC}" srcOrd="1" destOrd="0" presId="urn:microsoft.com/office/officeart/2005/8/layout/hList3"/>
    <dgm:cxn modelId="{4D9365F3-DB9E-4F6A-96BC-38AEC704855A}" type="presParOf" srcId="{14EDA480-49B2-4A8E-AE31-7CCFD49039BC}" destId="{724FBC13-1338-4940-8A63-57D59FC2055F}" srcOrd="0" destOrd="0" presId="urn:microsoft.com/office/officeart/2005/8/layout/hList3"/>
    <dgm:cxn modelId="{274832DC-2345-4EF6-A592-EA96AB3F4DA7}" type="presParOf" srcId="{14EDA480-49B2-4A8E-AE31-7CCFD49039BC}" destId="{E91C5CCA-92CB-4281-AD25-D83474C56A6C}" srcOrd="1" destOrd="0" presId="urn:microsoft.com/office/officeart/2005/8/layout/hList3"/>
    <dgm:cxn modelId="{646AE3C5-7FD9-4E90-B4F1-111AACCD8B79}" type="presParOf" srcId="{14EDA480-49B2-4A8E-AE31-7CCFD49039BC}" destId="{796DDF26-F3F3-436D-9DFD-F80875C04BAC}" srcOrd="2" destOrd="0" presId="urn:microsoft.com/office/officeart/2005/8/layout/hList3"/>
    <dgm:cxn modelId="{4231BC2B-993E-4AAD-9341-9DB85E5DF533}" type="presParOf" srcId="{E1106CCE-9B67-4EB0-8D78-60400CAB93FF}" destId="{7113DA5C-4236-485D-A018-6EB75857FB20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D7F606-8A69-427C-9A55-D5CFB5D3A495}">
      <dsp:nvSpPr>
        <dsp:cNvPr id="0" name=""/>
        <dsp:cNvSpPr/>
      </dsp:nvSpPr>
      <dsp:spPr>
        <a:xfrm>
          <a:off x="0" y="0"/>
          <a:ext cx="8229600" cy="1586835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Poměrové ukazatele</a:t>
          </a:r>
          <a:endParaRPr lang="cs-CZ" sz="6500" kern="1200" dirty="0"/>
        </a:p>
      </dsp:txBody>
      <dsp:txXfrm>
        <a:off x="0" y="0"/>
        <a:ext cx="8229600" cy="1586835"/>
      </dsp:txXfrm>
    </dsp:sp>
    <dsp:sp modelId="{724FBC13-1338-4940-8A63-57D59FC2055F}">
      <dsp:nvSpPr>
        <dsp:cNvPr id="0" name=""/>
        <dsp:cNvSpPr/>
      </dsp:nvSpPr>
      <dsp:spPr>
        <a:xfrm>
          <a:off x="4018" y="1586835"/>
          <a:ext cx="2740521" cy="33323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rentability</a:t>
          </a:r>
          <a:endParaRPr lang="cs-CZ" sz="3900" kern="1200" dirty="0"/>
        </a:p>
      </dsp:txBody>
      <dsp:txXfrm>
        <a:off x="4018" y="1586835"/>
        <a:ext cx="2740521" cy="3332354"/>
      </dsp:txXfrm>
    </dsp:sp>
    <dsp:sp modelId="{E91C5CCA-92CB-4281-AD25-D83474C56A6C}">
      <dsp:nvSpPr>
        <dsp:cNvPr id="0" name=""/>
        <dsp:cNvSpPr/>
      </dsp:nvSpPr>
      <dsp:spPr>
        <a:xfrm>
          <a:off x="2744539" y="1586835"/>
          <a:ext cx="2740521" cy="33323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likvidity</a:t>
          </a:r>
          <a:endParaRPr lang="cs-CZ" sz="3900" kern="1200" dirty="0"/>
        </a:p>
      </dsp:txBody>
      <dsp:txXfrm>
        <a:off x="2744539" y="1586835"/>
        <a:ext cx="2740521" cy="3332354"/>
      </dsp:txXfrm>
    </dsp:sp>
    <dsp:sp modelId="{796DDF26-F3F3-436D-9DFD-F80875C04BAC}">
      <dsp:nvSpPr>
        <dsp:cNvPr id="0" name=""/>
        <dsp:cNvSpPr/>
      </dsp:nvSpPr>
      <dsp:spPr>
        <a:xfrm>
          <a:off x="5485060" y="1586835"/>
          <a:ext cx="2740521" cy="33323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struktury kapitálu</a:t>
          </a:r>
          <a:endParaRPr lang="cs-CZ" sz="3900" kern="1200" dirty="0"/>
        </a:p>
      </dsp:txBody>
      <dsp:txXfrm>
        <a:off x="5485060" y="1586835"/>
        <a:ext cx="2740521" cy="3332354"/>
      </dsp:txXfrm>
    </dsp:sp>
    <dsp:sp modelId="{7113DA5C-4236-485D-A018-6EB75857FB20}">
      <dsp:nvSpPr>
        <dsp:cNvPr id="0" name=""/>
        <dsp:cNvSpPr/>
      </dsp:nvSpPr>
      <dsp:spPr>
        <a:xfrm>
          <a:off x="0" y="4919189"/>
          <a:ext cx="8229600" cy="370261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BDA43D6-AF00-498E-876F-4A902C0D2BF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1BE3E66-C83C-43B9-BFD3-204733BD44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BDA43D6-AF00-498E-876F-4A902C0D2BF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1BE3E66-C83C-43B9-BFD3-204733BD44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BDA43D6-AF00-498E-876F-4A902C0D2BF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1BE3E66-C83C-43B9-BFD3-204733BD44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A43D6-AF00-498E-876F-4A902C0D2BF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E3E66-C83C-43B9-BFD3-204733BD44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A43D6-AF00-498E-876F-4A902C0D2BF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E3E66-C83C-43B9-BFD3-204733BD44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BDA43D6-AF00-498E-876F-4A902C0D2BF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1BE3E66-C83C-43B9-BFD3-204733BD44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A43D6-AF00-498E-876F-4A902C0D2BF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E3E66-C83C-43B9-BFD3-204733BD44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BDA43D6-AF00-498E-876F-4A902C0D2BF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1BE3E66-C83C-43B9-BFD3-204733BD44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BDA43D6-AF00-498E-876F-4A902C0D2BF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1BE3E66-C83C-43B9-BFD3-204733BD44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A43D6-AF00-498E-876F-4A902C0D2BF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E3E66-C83C-43B9-BFD3-204733BD44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A43D6-AF00-498E-876F-4A902C0D2BF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E3E66-C83C-43B9-BFD3-204733BD44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BDA43D6-AF00-498E-876F-4A902C0D2BF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1BE3E66-C83C-43B9-BFD3-204733BD447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31601494"/>
              </p:ext>
            </p:extLst>
          </p:nvPr>
        </p:nvGraphicFramePr>
        <p:xfrm>
          <a:off x="2552700" y="280988"/>
          <a:ext cx="4092575" cy="6165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3610" imgH="8893399" progId="Word.Document.12">
                  <p:embed/>
                </p:oleObj>
              </mc:Choice>
              <mc:Fallback>
                <p:oleObj name="Dokument" r:id="rId3" imgW="5903610" imgH="889339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52700" y="280988"/>
                        <a:ext cx="4092575" cy="61658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5438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Finanční analýza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Finanční analýza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hodnotí finanční zdraví </a:t>
            </a:r>
            <a:r>
              <a:rPr lang="cs-CZ" dirty="0" smtClean="0"/>
              <a:t>podniku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zabývá </a:t>
            </a:r>
            <a:r>
              <a:rPr lang="cs-CZ" dirty="0"/>
              <a:t>se výpočtem a hodnocením poměrových ukazatelů 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srovnává poměrové ukazatele </a:t>
            </a:r>
            <a:r>
              <a:rPr lang="cs-CZ" dirty="0"/>
              <a:t>v čase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</p:nvPr>
        </p:nvGraphicFramePr>
        <p:xfrm>
          <a:off x="457200" y="836712"/>
          <a:ext cx="8229600" cy="52894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Rentabilita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výnosnost</a:t>
            </a:r>
          </a:p>
          <a:p>
            <a:pPr>
              <a:buNone/>
            </a:pPr>
            <a:endParaRPr lang="cs-CZ" dirty="0"/>
          </a:p>
          <a:p>
            <a:r>
              <a:rPr lang="cs-CZ" dirty="0" smtClean="0"/>
              <a:t>počítá se jako </a:t>
            </a:r>
            <a:r>
              <a:rPr lang="cs-CZ" dirty="0"/>
              <a:t>podíl zisku na </a:t>
            </a:r>
            <a:r>
              <a:rPr lang="cs-CZ" dirty="0" smtClean="0"/>
              <a:t> určitém základu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udává</a:t>
            </a:r>
            <a:r>
              <a:rPr lang="cs-CZ" dirty="0"/>
              <a:t>, kolik procent zisku </a:t>
            </a:r>
            <a:r>
              <a:rPr lang="cs-CZ" dirty="0" smtClean="0"/>
              <a:t>přinese </a:t>
            </a:r>
            <a:r>
              <a:rPr lang="cs-CZ" dirty="0"/>
              <a:t>jedna koruna daného základu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/>
              <a:t>rentabilita vlastního kapitálu = zisk před zdaněním/vlastní kapitál  x 100</a:t>
            </a:r>
            <a:endParaRPr lang="cs-CZ" dirty="0"/>
          </a:p>
          <a:p>
            <a:r>
              <a:rPr lang="cs-CZ" dirty="0" smtClean="0"/>
              <a:t>ukazatel </a:t>
            </a:r>
            <a:r>
              <a:rPr lang="cs-CZ" dirty="0"/>
              <a:t>udává kolik zisku přinese každá koruna vložená do </a:t>
            </a:r>
            <a:r>
              <a:rPr lang="cs-CZ" dirty="0" smtClean="0"/>
              <a:t>podnikání</a:t>
            </a:r>
            <a:endParaRPr lang="cs-CZ" dirty="0"/>
          </a:p>
          <a:p>
            <a:r>
              <a:rPr lang="cs-CZ" dirty="0" smtClean="0"/>
              <a:t> dobré hodnoty 35-40 %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Likvidita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přeměnitelnost </a:t>
            </a:r>
            <a:r>
              <a:rPr lang="cs-CZ" dirty="0"/>
              <a:t>na </a:t>
            </a:r>
            <a:r>
              <a:rPr lang="cs-CZ" dirty="0" smtClean="0"/>
              <a:t>peníze</a:t>
            </a:r>
            <a:endParaRPr lang="cs-CZ" dirty="0"/>
          </a:p>
          <a:p>
            <a:r>
              <a:rPr lang="cs-CZ" dirty="0" smtClean="0"/>
              <a:t>podnik </a:t>
            </a:r>
            <a:r>
              <a:rPr lang="cs-CZ" dirty="0"/>
              <a:t>je </a:t>
            </a:r>
            <a:r>
              <a:rPr lang="cs-CZ" dirty="0" smtClean="0"/>
              <a:t>plně </a:t>
            </a:r>
            <a:r>
              <a:rPr lang="cs-CZ" dirty="0"/>
              <a:t>likvidní, když má dostatek </a:t>
            </a:r>
            <a:r>
              <a:rPr lang="cs-CZ" dirty="0" smtClean="0"/>
              <a:t>peněžních prostředků na včasnou </a:t>
            </a:r>
            <a:r>
              <a:rPr lang="cs-CZ" dirty="0"/>
              <a:t>úhradu splatných </a:t>
            </a:r>
            <a:r>
              <a:rPr lang="cs-CZ" dirty="0" smtClean="0"/>
              <a:t>dluhů</a:t>
            </a:r>
            <a:endParaRPr lang="cs-CZ" dirty="0"/>
          </a:p>
          <a:p>
            <a:r>
              <a:rPr lang="cs-CZ" dirty="0" smtClean="0"/>
              <a:t>ukazatele </a:t>
            </a:r>
            <a:r>
              <a:rPr lang="cs-CZ" dirty="0"/>
              <a:t>likvidity </a:t>
            </a:r>
            <a:r>
              <a:rPr lang="cs-CZ" dirty="0" smtClean="0"/>
              <a:t>vyjádříme </a:t>
            </a:r>
            <a:r>
              <a:rPr lang="cs-CZ" dirty="0"/>
              <a:t>jako podíl toho, </a:t>
            </a:r>
            <a:r>
              <a:rPr lang="cs-CZ" dirty="0" smtClean="0"/>
              <a:t>čím </a:t>
            </a:r>
            <a:r>
              <a:rPr lang="cs-CZ" dirty="0"/>
              <a:t>je možné zaplatit, na </a:t>
            </a:r>
            <a:r>
              <a:rPr lang="cs-CZ" dirty="0" smtClean="0"/>
              <a:t>tom,co </a:t>
            </a:r>
            <a:r>
              <a:rPr lang="cs-CZ" dirty="0"/>
              <a:t>je </a:t>
            </a:r>
            <a:r>
              <a:rPr lang="cs-CZ" dirty="0" smtClean="0"/>
              <a:t>potřeba zaplatit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/>
              <a:t>likvidita 1. stupně = finanční majetek/krátkodobé závazky x 100</a:t>
            </a:r>
            <a:endParaRPr lang="cs-CZ" dirty="0"/>
          </a:p>
          <a:p>
            <a:r>
              <a:rPr lang="cs-CZ" dirty="0"/>
              <a:t>udává, do jaké míry jsme schopni okamžitě hradit své </a:t>
            </a:r>
            <a:r>
              <a:rPr lang="cs-CZ" dirty="0" smtClean="0"/>
              <a:t>závazky</a:t>
            </a:r>
          </a:p>
          <a:p>
            <a:r>
              <a:rPr lang="cs-CZ" dirty="0" smtClean="0"/>
              <a:t> </a:t>
            </a:r>
            <a:r>
              <a:rPr lang="cs-CZ" dirty="0"/>
              <a:t>dobrá hodnota asi </a:t>
            </a:r>
            <a:r>
              <a:rPr lang="cs-CZ" dirty="0" smtClean="0"/>
              <a:t>20 %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Struktura </a:t>
            </a:r>
            <a:r>
              <a:rPr lang="cs-CZ" b="1" dirty="0"/>
              <a:t>kapitálu a </a:t>
            </a:r>
            <a:r>
              <a:rPr lang="cs-CZ" b="1" dirty="0" smtClean="0"/>
              <a:t>úvěrová stabilita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vyjadřuje rozsah, </a:t>
            </a:r>
            <a:r>
              <a:rPr lang="cs-CZ" dirty="0"/>
              <a:t>v jakém podnik používá k financování cizí </a:t>
            </a:r>
            <a:r>
              <a:rPr lang="cs-CZ" dirty="0" smtClean="0"/>
              <a:t>zdroje</a:t>
            </a:r>
          </a:p>
          <a:p>
            <a:endParaRPr lang="cs-CZ" dirty="0"/>
          </a:p>
          <a:p>
            <a:r>
              <a:rPr lang="cs-CZ" dirty="0" smtClean="0"/>
              <a:t>ukazuje </a:t>
            </a:r>
            <a:r>
              <a:rPr lang="cs-CZ" dirty="0"/>
              <a:t>jestli je vhodný poměr mezi vlastním a cizím kapitálem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/>
              <a:t>kvóta vlastního kapitálu= vlastní kapitál/celkový kapitál x </a:t>
            </a:r>
            <a:r>
              <a:rPr lang="cs-CZ" b="1" dirty="0" smtClean="0"/>
              <a:t>100</a:t>
            </a:r>
          </a:p>
          <a:p>
            <a:r>
              <a:rPr lang="cs-CZ" dirty="0" smtClean="0"/>
              <a:t>udává jakou část tvoří vlastní kapitál z celkového kapitálu</a:t>
            </a:r>
            <a:endParaRPr lang="cs-CZ" dirty="0"/>
          </a:p>
          <a:p>
            <a:r>
              <a:rPr lang="cs-CZ" dirty="0"/>
              <a:t>dobré hodnoty kolem </a:t>
            </a:r>
            <a:r>
              <a:rPr lang="cs-CZ" dirty="0" smtClean="0"/>
              <a:t>50 </a:t>
            </a:r>
            <a:r>
              <a:rPr lang="cs-CZ" dirty="0"/>
              <a:t>%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59</TotalTime>
  <Words>185</Words>
  <Application>Microsoft Office PowerPoint</Application>
  <PresentationFormat>Předvádění na obrazovce (4:3)</PresentationFormat>
  <Paragraphs>37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Arkýř</vt:lpstr>
      <vt:lpstr>Microsoft Word Document</vt:lpstr>
      <vt:lpstr>Prezentace aplikace PowerPoint</vt:lpstr>
      <vt:lpstr>Finanční analýza</vt:lpstr>
      <vt:lpstr>Finanční analýza</vt:lpstr>
      <vt:lpstr>Prezentace aplikace PowerPoint</vt:lpstr>
      <vt:lpstr>Rentabilita</vt:lpstr>
      <vt:lpstr>Příklad</vt:lpstr>
      <vt:lpstr>Likvidita</vt:lpstr>
      <vt:lpstr>Příklad</vt:lpstr>
      <vt:lpstr>Struktura kapitálu a úvěrová stabilita</vt:lpstr>
      <vt:lpstr>Příklad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analýza</dc:title>
  <dc:creator>n</dc:creator>
  <cp:lastModifiedBy>Iva Buriánková</cp:lastModifiedBy>
  <cp:revision>11</cp:revision>
  <dcterms:created xsi:type="dcterms:W3CDTF">2013-02-19T15:33:07Z</dcterms:created>
  <dcterms:modified xsi:type="dcterms:W3CDTF">2013-06-27T10:27:48Z</dcterms:modified>
</cp:coreProperties>
</file>